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890" r:id="rId2"/>
  </p:sldMasterIdLst>
  <p:notesMasterIdLst>
    <p:notesMasterId r:id="rId81"/>
  </p:notesMasterIdLst>
  <p:sldIdLst>
    <p:sldId id="801" r:id="rId3"/>
    <p:sldId id="2071" r:id="rId4"/>
    <p:sldId id="779" r:id="rId5"/>
    <p:sldId id="788" r:id="rId6"/>
    <p:sldId id="799" r:id="rId7"/>
    <p:sldId id="800" r:id="rId8"/>
    <p:sldId id="786" r:id="rId9"/>
    <p:sldId id="803" r:id="rId10"/>
    <p:sldId id="792" r:id="rId11"/>
    <p:sldId id="2051" r:id="rId12"/>
    <p:sldId id="789" r:id="rId13"/>
    <p:sldId id="819" r:id="rId14"/>
    <p:sldId id="2052" r:id="rId15"/>
    <p:sldId id="2072" r:id="rId16"/>
    <p:sldId id="2053" r:id="rId17"/>
    <p:sldId id="2054" r:id="rId18"/>
    <p:sldId id="2032" r:id="rId19"/>
    <p:sldId id="2033" r:id="rId20"/>
    <p:sldId id="2056" r:id="rId21"/>
    <p:sldId id="2047" r:id="rId22"/>
    <p:sldId id="2055" r:id="rId23"/>
    <p:sldId id="2043" r:id="rId24"/>
    <p:sldId id="798" r:id="rId25"/>
    <p:sldId id="797" r:id="rId26"/>
    <p:sldId id="2057" r:id="rId27"/>
    <p:sldId id="2073" r:id="rId28"/>
    <p:sldId id="783" r:id="rId29"/>
    <p:sldId id="784" r:id="rId30"/>
    <p:sldId id="944" r:id="rId31"/>
    <p:sldId id="977" r:id="rId32"/>
    <p:sldId id="962" r:id="rId33"/>
    <p:sldId id="945" r:id="rId34"/>
    <p:sldId id="971" r:id="rId35"/>
    <p:sldId id="751" r:id="rId36"/>
    <p:sldId id="972" r:id="rId37"/>
    <p:sldId id="973" r:id="rId38"/>
    <p:sldId id="2059" r:id="rId39"/>
    <p:sldId id="2060" r:id="rId40"/>
    <p:sldId id="974" r:id="rId41"/>
    <p:sldId id="2064" r:id="rId42"/>
    <p:sldId id="2062" r:id="rId43"/>
    <p:sldId id="2063" r:id="rId44"/>
    <p:sldId id="964" r:id="rId45"/>
    <p:sldId id="931" r:id="rId46"/>
    <p:sldId id="992" r:id="rId47"/>
    <p:sldId id="998" r:id="rId48"/>
    <p:sldId id="995" r:id="rId49"/>
    <p:sldId id="982" r:id="rId50"/>
    <p:sldId id="983" r:id="rId51"/>
    <p:sldId id="989" r:id="rId52"/>
    <p:sldId id="988" r:id="rId53"/>
    <p:sldId id="1004" r:id="rId54"/>
    <p:sldId id="925" r:id="rId55"/>
    <p:sldId id="918" r:id="rId56"/>
    <p:sldId id="1709" r:id="rId57"/>
    <p:sldId id="921" r:id="rId58"/>
    <p:sldId id="926" r:id="rId59"/>
    <p:sldId id="927" r:id="rId60"/>
    <p:sldId id="2065" r:id="rId61"/>
    <p:sldId id="2074" r:id="rId62"/>
    <p:sldId id="2058" r:id="rId63"/>
    <p:sldId id="1659" r:id="rId64"/>
    <p:sldId id="2069" r:id="rId65"/>
    <p:sldId id="827" r:id="rId66"/>
    <p:sldId id="828" r:id="rId67"/>
    <p:sldId id="2044" r:id="rId68"/>
    <p:sldId id="793" r:id="rId69"/>
    <p:sldId id="804" r:id="rId70"/>
    <p:sldId id="780" r:id="rId71"/>
    <p:sldId id="816" r:id="rId72"/>
    <p:sldId id="806" r:id="rId73"/>
    <p:sldId id="2068" r:id="rId74"/>
    <p:sldId id="923" r:id="rId75"/>
    <p:sldId id="894" r:id="rId76"/>
    <p:sldId id="2070" r:id="rId77"/>
    <p:sldId id="903" r:id="rId78"/>
    <p:sldId id="890" r:id="rId79"/>
    <p:sldId id="947" r:id="rId80"/>
  </p:sldIdLst>
  <p:sldSz cx="9906000" cy="6858000" type="A4"/>
  <p:notesSz cx="7099300" cy="10234613"/>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2"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FF00"/>
    <a:srgbClr val="CC0000"/>
    <a:srgbClr val="DDDDDD"/>
    <a:srgbClr val="01AB3A"/>
    <a:srgbClr val="000000"/>
    <a:srgbClr val="0000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1" autoAdjust="0"/>
    <p:restoredTop sz="99882" autoAdjust="0"/>
  </p:normalViewPr>
  <p:slideViewPr>
    <p:cSldViewPr>
      <p:cViewPr varScale="1">
        <p:scale>
          <a:sx n="127" d="100"/>
          <a:sy n="127" d="100"/>
        </p:scale>
        <p:origin x="870" y="114"/>
      </p:cViewPr>
      <p:guideLst>
        <p:guide orient="horz" pos="2160"/>
        <p:guide pos="3120"/>
      </p:guideLst>
    </p:cSldViewPr>
  </p:slideViewPr>
  <p:notesTextViewPr>
    <p:cViewPr>
      <p:scale>
        <a:sx n="100" d="100"/>
        <a:sy n="100" d="100"/>
      </p:scale>
      <p:origin x="0" y="0"/>
    </p:cViewPr>
  </p:notesTextViewPr>
  <p:sorterViewPr>
    <p:cViewPr varScale="1">
      <p:scale>
        <a:sx n="1" d="1"/>
        <a:sy n="1" d="1"/>
      </p:scale>
      <p:origin x="0" y="-41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commentAuthors" Target="commentAuthor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201B742-B9DC-4845-8F7C-C4E5148D7656}"/>
              </a:ext>
            </a:extLst>
          </p:cNvPr>
          <p:cNvSpPr>
            <a:spLocks noGrp="1" noChangeArrowheads="1"/>
          </p:cNvSpPr>
          <p:nvPr>
            <p:ph type="hdr" sz="quarter"/>
          </p:nvPr>
        </p:nvSpPr>
        <p:spPr bwMode="auto">
          <a:xfrm>
            <a:off x="0" y="0"/>
            <a:ext cx="3076363" cy="511313"/>
          </a:xfrm>
          <a:prstGeom prst="rect">
            <a:avLst/>
          </a:prstGeom>
          <a:noFill/>
          <a:ln w="9525">
            <a:noFill/>
            <a:miter lim="800000"/>
            <a:headEnd/>
            <a:tailEnd/>
          </a:ln>
          <a:effectLst/>
        </p:spPr>
        <p:txBody>
          <a:bodyPr vert="horz" wrap="square" lIns="95582" tIns="47791" rIns="95582" bIns="47791" numCol="1" anchor="t" anchorCtr="0" compatLnSpc="1">
            <a:prstTxWarp prst="textNoShape">
              <a:avLst/>
            </a:prstTxWarp>
          </a:bodyPr>
          <a:lstStyle>
            <a:lvl1pPr eaLnBrk="1" hangingPunct="1">
              <a:defRPr sz="1300">
                <a:latin typeface="Arial" charset="0"/>
              </a:defRPr>
            </a:lvl1pPr>
          </a:lstStyle>
          <a:p>
            <a:pPr>
              <a:defRPr/>
            </a:pPr>
            <a:endParaRPr lang="de-DE"/>
          </a:p>
        </p:txBody>
      </p:sp>
      <p:sp>
        <p:nvSpPr>
          <p:cNvPr id="22531" name="Rectangle 3">
            <a:extLst>
              <a:ext uri="{FF2B5EF4-FFF2-40B4-BE49-F238E27FC236}">
                <a16:creationId xmlns:a16="http://schemas.microsoft.com/office/drawing/2014/main" id="{5DF57967-5DE7-41F3-A69E-E87D222CE693}"/>
              </a:ext>
            </a:extLst>
          </p:cNvPr>
          <p:cNvSpPr>
            <a:spLocks noGrp="1" noChangeArrowheads="1"/>
          </p:cNvSpPr>
          <p:nvPr>
            <p:ph type="dt" idx="1"/>
          </p:nvPr>
        </p:nvSpPr>
        <p:spPr bwMode="auto">
          <a:xfrm>
            <a:off x="4021294" y="0"/>
            <a:ext cx="3076363" cy="511313"/>
          </a:xfrm>
          <a:prstGeom prst="rect">
            <a:avLst/>
          </a:prstGeom>
          <a:noFill/>
          <a:ln w="9525">
            <a:noFill/>
            <a:miter lim="800000"/>
            <a:headEnd/>
            <a:tailEnd/>
          </a:ln>
          <a:effectLst/>
        </p:spPr>
        <p:txBody>
          <a:bodyPr vert="horz" wrap="square" lIns="95582" tIns="47791" rIns="95582" bIns="47791" numCol="1" anchor="t" anchorCtr="0" compatLnSpc="1">
            <a:prstTxWarp prst="textNoShape">
              <a:avLst/>
            </a:prstTxWarp>
          </a:bodyPr>
          <a:lstStyle>
            <a:lvl1pPr algn="r" eaLnBrk="1" hangingPunct="1">
              <a:defRPr sz="1300">
                <a:latin typeface="Arial" charset="0"/>
              </a:defRPr>
            </a:lvl1pPr>
          </a:lstStyle>
          <a:p>
            <a:pPr>
              <a:defRPr/>
            </a:pPr>
            <a:endParaRPr lang="de-DE"/>
          </a:p>
        </p:txBody>
      </p:sp>
      <p:sp>
        <p:nvSpPr>
          <p:cNvPr id="3076" name="Rectangle 4">
            <a:extLst>
              <a:ext uri="{FF2B5EF4-FFF2-40B4-BE49-F238E27FC236}">
                <a16:creationId xmlns:a16="http://schemas.microsoft.com/office/drawing/2014/main" id="{EF9C509F-1BCC-4FA1-8F56-5BF9C6864EBE}"/>
              </a:ext>
            </a:extLst>
          </p:cNvPr>
          <p:cNvSpPr>
            <a:spLocks noGrp="1" noRot="1" noChangeAspect="1" noChangeArrowheads="1" noTextEdit="1"/>
          </p:cNvSpPr>
          <p:nvPr>
            <p:ph type="sldImg" idx="2"/>
          </p:nvPr>
        </p:nvSpPr>
        <p:spPr bwMode="auto">
          <a:xfrm>
            <a:off x="777875" y="766763"/>
            <a:ext cx="554355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a:extLst>
              <a:ext uri="{FF2B5EF4-FFF2-40B4-BE49-F238E27FC236}">
                <a16:creationId xmlns:a16="http://schemas.microsoft.com/office/drawing/2014/main" id="{92C2275C-6EF3-4952-A441-B15511042587}"/>
              </a:ext>
            </a:extLst>
          </p:cNvPr>
          <p:cNvSpPr>
            <a:spLocks noGrp="1" noChangeArrowheads="1"/>
          </p:cNvSpPr>
          <p:nvPr>
            <p:ph type="body" sz="quarter" idx="3"/>
          </p:nvPr>
        </p:nvSpPr>
        <p:spPr bwMode="auto">
          <a:xfrm>
            <a:off x="709930" y="4860816"/>
            <a:ext cx="5679440" cy="4606828"/>
          </a:xfrm>
          <a:prstGeom prst="rect">
            <a:avLst/>
          </a:prstGeom>
          <a:noFill/>
          <a:ln w="9525">
            <a:noFill/>
            <a:miter lim="800000"/>
            <a:headEnd/>
            <a:tailEnd/>
          </a:ln>
          <a:effectLst/>
        </p:spPr>
        <p:txBody>
          <a:bodyPr vert="horz" wrap="square" lIns="95582" tIns="47791" rIns="95582" bIns="47791"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2534" name="Rectangle 6">
            <a:extLst>
              <a:ext uri="{FF2B5EF4-FFF2-40B4-BE49-F238E27FC236}">
                <a16:creationId xmlns:a16="http://schemas.microsoft.com/office/drawing/2014/main" id="{3B405B98-EEB1-4CB5-ABB3-ECF557F2409E}"/>
              </a:ext>
            </a:extLst>
          </p:cNvPr>
          <p:cNvSpPr>
            <a:spLocks noGrp="1" noChangeArrowheads="1"/>
          </p:cNvSpPr>
          <p:nvPr>
            <p:ph type="ftr" sz="quarter" idx="4"/>
          </p:nvPr>
        </p:nvSpPr>
        <p:spPr bwMode="auto">
          <a:xfrm>
            <a:off x="0" y="9721629"/>
            <a:ext cx="3076363" cy="511313"/>
          </a:xfrm>
          <a:prstGeom prst="rect">
            <a:avLst/>
          </a:prstGeom>
          <a:noFill/>
          <a:ln w="9525">
            <a:noFill/>
            <a:miter lim="800000"/>
            <a:headEnd/>
            <a:tailEnd/>
          </a:ln>
          <a:effectLst/>
        </p:spPr>
        <p:txBody>
          <a:bodyPr vert="horz" wrap="square" lIns="95582" tIns="47791" rIns="95582" bIns="47791" numCol="1" anchor="b" anchorCtr="0" compatLnSpc="1">
            <a:prstTxWarp prst="textNoShape">
              <a:avLst/>
            </a:prstTxWarp>
          </a:bodyPr>
          <a:lstStyle>
            <a:lvl1pPr eaLnBrk="1" hangingPunct="1">
              <a:defRPr sz="1300">
                <a:latin typeface="Arial" charset="0"/>
              </a:defRPr>
            </a:lvl1pPr>
          </a:lstStyle>
          <a:p>
            <a:pPr>
              <a:defRPr/>
            </a:pPr>
            <a:endParaRPr lang="de-DE"/>
          </a:p>
        </p:txBody>
      </p:sp>
      <p:sp>
        <p:nvSpPr>
          <p:cNvPr id="22535" name="Rectangle 7">
            <a:extLst>
              <a:ext uri="{FF2B5EF4-FFF2-40B4-BE49-F238E27FC236}">
                <a16:creationId xmlns:a16="http://schemas.microsoft.com/office/drawing/2014/main" id="{C554DCA7-A010-4884-9D47-86EF12490DB3}"/>
              </a:ext>
            </a:extLst>
          </p:cNvPr>
          <p:cNvSpPr>
            <a:spLocks noGrp="1" noChangeArrowheads="1"/>
          </p:cNvSpPr>
          <p:nvPr>
            <p:ph type="sldNum" sz="quarter" idx="5"/>
          </p:nvPr>
        </p:nvSpPr>
        <p:spPr bwMode="auto">
          <a:xfrm>
            <a:off x="4021294" y="9721629"/>
            <a:ext cx="3076363" cy="511313"/>
          </a:xfrm>
          <a:prstGeom prst="rect">
            <a:avLst/>
          </a:prstGeom>
          <a:noFill/>
          <a:ln w="9525">
            <a:noFill/>
            <a:miter lim="800000"/>
            <a:headEnd/>
            <a:tailEnd/>
          </a:ln>
          <a:effectLst/>
        </p:spPr>
        <p:txBody>
          <a:bodyPr vert="horz" wrap="square" lIns="95582" tIns="47791" rIns="95582" bIns="47791" numCol="1" anchor="b" anchorCtr="0" compatLnSpc="1">
            <a:prstTxWarp prst="textNoShape">
              <a:avLst/>
            </a:prstTxWarp>
          </a:bodyPr>
          <a:lstStyle>
            <a:lvl1pPr algn="r" eaLnBrk="1" hangingPunct="1">
              <a:defRPr sz="1300"/>
            </a:lvl1pPr>
          </a:lstStyle>
          <a:p>
            <a:pPr>
              <a:defRPr/>
            </a:pPr>
            <a:fld id="{52250AE3-5D1A-43E9-940B-FAE6B789C354}"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DC090E5D-EC31-41B5-B5BE-34E9D165E756}"/>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00D1C922-C3DA-423D-A9C7-A3EEBF093C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3C6E156B-ED16-4B55-9A47-F3D45FE819BB}"/>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C2C58E48-77B3-4101-9306-D3FB30972A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7973093-EF6A-4D84-AB7E-A2D9248F4C89}"/>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C78C1F52-98AA-4443-92A8-03D911D30B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1D6D051B-302A-42AD-97F9-6976CE8048CC}"/>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4F556115-0C1F-4B94-BF48-F7E18CFBFD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85BBEBC3-E7CA-4DF0-8214-6AAEF471F343}"/>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21226DE8-49B5-4B95-B2B5-161A8B2EC2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2F99AB7E-6ADB-4A4C-AA38-E68D142A0F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700">
                <a:solidFill>
                  <a:schemeClr val="tx1"/>
                </a:solidFill>
                <a:latin typeface="Arial" panose="020B0604020202020204" pitchFamily="34" charset="0"/>
              </a:defRPr>
            </a:lvl1pPr>
            <a:lvl2pPr marL="776606" indent="-298694" eaLnBrk="0" hangingPunct="0">
              <a:defRPr sz="1700">
                <a:solidFill>
                  <a:schemeClr val="tx1"/>
                </a:solidFill>
                <a:latin typeface="Arial" panose="020B0604020202020204" pitchFamily="34" charset="0"/>
              </a:defRPr>
            </a:lvl2pPr>
            <a:lvl3pPr marL="1194778" indent="-238956" eaLnBrk="0" hangingPunct="0">
              <a:defRPr sz="1700">
                <a:solidFill>
                  <a:schemeClr val="tx1"/>
                </a:solidFill>
                <a:latin typeface="Arial" panose="020B0604020202020204" pitchFamily="34" charset="0"/>
              </a:defRPr>
            </a:lvl3pPr>
            <a:lvl4pPr marL="1672689" indent="-238956" eaLnBrk="0" hangingPunct="0">
              <a:defRPr sz="1700">
                <a:solidFill>
                  <a:schemeClr val="tx1"/>
                </a:solidFill>
                <a:latin typeface="Arial" panose="020B0604020202020204" pitchFamily="34" charset="0"/>
              </a:defRPr>
            </a:lvl4pPr>
            <a:lvl5pPr marL="2150600" indent="-238956" eaLnBrk="0" hangingPunct="0">
              <a:defRPr sz="1700">
                <a:solidFill>
                  <a:schemeClr val="tx1"/>
                </a:solidFill>
                <a:latin typeface="Arial" panose="020B0604020202020204" pitchFamily="34" charset="0"/>
              </a:defRPr>
            </a:lvl5pPr>
            <a:lvl6pPr marL="2628511" indent="-238956" eaLnBrk="0" fontAlgn="base" hangingPunct="0">
              <a:spcBef>
                <a:spcPct val="0"/>
              </a:spcBef>
              <a:spcAft>
                <a:spcPct val="0"/>
              </a:spcAft>
              <a:defRPr sz="1700">
                <a:solidFill>
                  <a:schemeClr val="tx1"/>
                </a:solidFill>
                <a:latin typeface="Arial" panose="020B0604020202020204" pitchFamily="34" charset="0"/>
              </a:defRPr>
            </a:lvl6pPr>
            <a:lvl7pPr marL="3106423" indent="-238956" eaLnBrk="0" fontAlgn="base" hangingPunct="0">
              <a:spcBef>
                <a:spcPct val="0"/>
              </a:spcBef>
              <a:spcAft>
                <a:spcPct val="0"/>
              </a:spcAft>
              <a:defRPr sz="1700">
                <a:solidFill>
                  <a:schemeClr val="tx1"/>
                </a:solidFill>
                <a:latin typeface="Arial" panose="020B0604020202020204" pitchFamily="34" charset="0"/>
              </a:defRPr>
            </a:lvl7pPr>
            <a:lvl8pPr marL="3584334" indent="-238956" eaLnBrk="0" fontAlgn="base" hangingPunct="0">
              <a:spcBef>
                <a:spcPct val="0"/>
              </a:spcBef>
              <a:spcAft>
                <a:spcPct val="0"/>
              </a:spcAft>
              <a:defRPr sz="1700">
                <a:solidFill>
                  <a:schemeClr val="tx1"/>
                </a:solidFill>
                <a:latin typeface="Arial" panose="020B0604020202020204" pitchFamily="34" charset="0"/>
              </a:defRPr>
            </a:lvl8pPr>
            <a:lvl9pPr marL="4062245" indent="-238956" eaLnBrk="0" fontAlgn="base" hangingPunct="0">
              <a:spcBef>
                <a:spcPct val="0"/>
              </a:spcBef>
              <a:spcAft>
                <a:spcPct val="0"/>
              </a:spcAft>
              <a:defRPr sz="1700">
                <a:solidFill>
                  <a:schemeClr val="tx1"/>
                </a:solidFill>
                <a:latin typeface="Arial" panose="020B0604020202020204" pitchFamily="34" charset="0"/>
              </a:defRPr>
            </a:lvl9pPr>
          </a:lstStyle>
          <a:p>
            <a:pPr defTabSz="955822" eaLnBrk="1" hangingPunct="1"/>
            <a:fld id="{B2133E98-4A36-45E8-8B94-EC5B45325C68}" type="slidenum">
              <a:rPr lang="de-DE" altLang="de-DE" sz="1300">
                <a:solidFill>
                  <a:srgbClr val="000000"/>
                </a:solidFill>
              </a:rPr>
              <a:pPr defTabSz="955822" eaLnBrk="1" hangingPunct="1"/>
              <a:t>34</a:t>
            </a:fld>
            <a:endParaRPr lang="de-DE" altLang="de-DE" sz="1300">
              <a:solidFill>
                <a:srgbClr val="000000"/>
              </a:solidFill>
            </a:endParaRPr>
          </a:p>
        </p:txBody>
      </p:sp>
      <p:sp>
        <p:nvSpPr>
          <p:cNvPr id="44035" name="Rectangle 2">
            <a:extLst>
              <a:ext uri="{FF2B5EF4-FFF2-40B4-BE49-F238E27FC236}">
                <a16:creationId xmlns:a16="http://schemas.microsoft.com/office/drawing/2014/main" id="{C82BEC6C-3E61-4725-8BB8-1999557BFA9E}"/>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6BD38057-35F5-4846-9CFF-9A0C2E3A6A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6DA73F0-E185-41B7-84C4-F7BB4342AEE2}"/>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3C7AA08D-57DD-4080-84AF-7B6A505EFE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0FB9D2A-759B-4C54-AD40-DC6CD18971BC}"/>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91023ED9-27F7-47C5-B814-1C28ABBFDC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7C662A6F-7964-4060-BC38-AB8B9E7EC3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700">
                <a:solidFill>
                  <a:schemeClr val="tx1"/>
                </a:solidFill>
                <a:latin typeface="Arial" panose="020B0604020202020204" pitchFamily="34" charset="0"/>
              </a:defRPr>
            </a:lvl1pPr>
            <a:lvl2pPr marL="776606" indent="-298694" eaLnBrk="0" hangingPunct="0">
              <a:defRPr sz="1700">
                <a:solidFill>
                  <a:schemeClr val="tx1"/>
                </a:solidFill>
                <a:latin typeface="Arial" panose="020B0604020202020204" pitchFamily="34" charset="0"/>
              </a:defRPr>
            </a:lvl2pPr>
            <a:lvl3pPr marL="1194778" indent="-238956" eaLnBrk="0" hangingPunct="0">
              <a:defRPr sz="1700">
                <a:solidFill>
                  <a:schemeClr val="tx1"/>
                </a:solidFill>
                <a:latin typeface="Arial" panose="020B0604020202020204" pitchFamily="34" charset="0"/>
              </a:defRPr>
            </a:lvl3pPr>
            <a:lvl4pPr marL="1672689" indent="-238956" eaLnBrk="0" hangingPunct="0">
              <a:defRPr sz="1700">
                <a:solidFill>
                  <a:schemeClr val="tx1"/>
                </a:solidFill>
                <a:latin typeface="Arial" panose="020B0604020202020204" pitchFamily="34" charset="0"/>
              </a:defRPr>
            </a:lvl4pPr>
            <a:lvl5pPr marL="2150600" indent="-238956" eaLnBrk="0" hangingPunct="0">
              <a:defRPr sz="1700">
                <a:solidFill>
                  <a:schemeClr val="tx1"/>
                </a:solidFill>
                <a:latin typeface="Arial" panose="020B0604020202020204" pitchFamily="34" charset="0"/>
              </a:defRPr>
            </a:lvl5pPr>
            <a:lvl6pPr marL="2628511" indent="-238956" eaLnBrk="0" fontAlgn="base" hangingPunct="0">
              <a:spcBef>
                <a:spcPct val="0"/>
              </a:spcBef>
              <a:spcAft>
                <a:spcPct val="0"/>
              </a:spcAft>
              <a:defRPr sz="1700">
                <a:solidFill>
                  <a:schemeClr val="tx1"/>
                </a:solidFill>
                <a:latin typeface="Arial" panose="020B0604020202020204" pitchFamily="34" charset="0"/>
              </a:defRPr>
            </a:lvl6pPr>
            <a:lvl7pPr marL="3106423" indent="-238956" eaLnBrk="0" fontAlgn="base" hangingPunct="0">
              <a:spcBef>
                <a:spcPct val="0"/>
              </a:spcBef>
              <a:spcAft>
                <a:spcPct val="0"/>
              </a:spcAft>
              <a:defRPr sz="1700">
                <a:solidFill>
                  <a:schemeClr val="tx1"/>
                </a:solidFill>
                <a:latin typeface="Arial" panose="020B0604020202020204" pitchFamily="34" charset="0"/>
              </a:defRPr>
            </a:lvl7pPr>
            <a:lvl8pPr marL="3584334" indent="-238956" eaLnBrk="0" fontAlgn="base" hangingPunct="0">
              <a:spcBef>
                <a:spcPct val="0"/>
              </a:spcBef>
              <a:spcAft>
                <a:spcPct val="0"/>
              </a:spcAft>
              <a:defRPr sz="1700">
                <a:solidFill>
                  <a:schemeClr val="tx1"/>
                </a:solidFill>
                <a:latin typeface="Arial" panose="020B0604020202020204" pitchFamily="34" charset="0"/>
              </a:defRPr>
            </a:lvl8pPr>
            <a:lvl9pPr marL="4062245" indent="-238956" eaLnBrk="0" fontAlgn="base" hangingPunct="0">
              <a:spcBef>
                <a:spcPct val="0"/>
              </a:spcBef>
              <a:spcAft>
                <a:spcPct val="0"/>
              </a:spcAft>
              <a:defRPr sz="1700">
                <a:solidFill>
                  <a:schemeClr val="tx1"/>
                </a:solidFill>
                <a:latin typeface="Arial" panose="020B0604020202020204" pitchFamily="34" charset="0"/>
              </a:defRPr>
            </a:lvl9pPr>
          </a:lstStyle>
          <a:p>
            <a:pPr defTabSz="955822" eaLnBrk="1" hangingPunct="1"/>
            <a:fld id="{904080C5-2DCF-4B52-A816-5C2EAB11C460}" type="slidenum">
              <a:rPr lang="de-DE" altLang="de-DE" sz="1300">
                <a:solidFill>
                  <a:srgbClr val="000000"/>
                </a:solidFill>
              </a:rPr>
              <a:pPr defTabSz="955822" eaLnBrk="1" hangingPunct="1"/>
              <a:t>37</a:t>
            </a:fld>
            <a:endParaRPr lang="de-DE" altLang="de-DE" sz="1300">
              <a:solidFill>
                <a:srgbClr val="000000"/>
              </a:solidFill>
            </a:endParaRPr>
          </a:p>
        </p:txBody>
      </p:sp>
      <p:sp>
        <p:nvSpPr>
          <p:cNvPr id="49155" name="Rectangle 2">
            <a:extLst>
              <a:ext uri="{FF2B5EF4-FFF2-40B4-BE49-F238E27FC236}">
                <a16:creationId xmlns:a16="http://schemas.microsoft.com/office/drawing/2014/main" id="{6D0E36E1-673C-4D44-BAAD-AD3AA44335C3}"/>
              </a:ext>
            </a:extLst>
          </p:cNvPr>
          <p:cNvSpPr>
            <a:spLocks noGrp="1" noRot="1" noChangeAspect="1" noChangeArrowheads="1" noTextEdit="1"/>
          </p:cNvSpPr>
          <p:nvPr>
            <p:ph type="sldImg"/>
          </p:nvPr>
        </p:nvSpPr>
        <p:spPr>
          <a:xfrm>
            <a:off x="869950" y="904875"/>
            <a:ext cx="5300663" cy="3670300"/>
          </a:xfrm>
          <a:ln/>
        </p:spPr>
      </p:sp>
      <p:sp>
        <p:nvSpPr>
          <p:cNvPr id="49156" name="Rectangle 3">
            <a:extLst>
              <a:ext uri="{FF2B5EF4-FFF2-40B4-BE49-F238E27FC236}">
                <a16:creationId xmlns:a16="http://schemas.microsoft.com/office/drawing/2014/main" id="{742B1AA0-DA8A-4BA7-A844-4F9FC954A665}"/>
              </a:ext>
            </a:extLst>
          </p:cNvPr>
          <p:cNvSpPr>
            <a:spLocks noGrp="1" noChangeArrowheads="1"/>
          </p:cNvSpPr>
          <p:nvPr>
            <p:ph type="body" idx="1"/>
          </p:nvPr>
        </p:nvSpPr>
        <p:spPr>
          <a:xfrm>
            <a:off x="936713" y="4964415"/>
            <a:ext cx="5161783" cy="44013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799837"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923C0318-E495-4542-BCDE-D04FB9D4A0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700">
                <a:solidFill>
                  <a:schemeClr val="tx1"/>
                </a:solidFill>
                <a:latin typeface="Arial" panose="020B0604020202020204" pitchFamily="34" charset="0"/>
              </a:defRPr>
            </a:lvl1pPr>
            <a:lvl2pPr marL="776606" indent="-298694" eaLnBrk="0" hangingPunct="0">
              <a:defRPr sz="1700">
                <a:solidFill>
                  <a:schemeClr val="tx1"/>
                </a:solidFill>
                <a:latin typeface="Arial" panose="020B0604020202020204" pitchFamily="34" charset="0"/>
              </a:defRPr>
            </a:lvl2pPr>
            <a:lvl3pPr marL="1194778" indent="-238956" eaLnBrk="0" hangingPunct="0">
              <a:defRPr sz="1700">
                <a:solidFill>
                  <a:schemeClr val="tx1"/>
                </a:solidFill>
                <a:latin typeface="Arial" panose="020B0604020202020204" pitchFamily="34" charset="0"/>
              </a:defRPr>
            </a:lvl3pPr>
            <a:lvl4pPr marL="1672689" indent="-238956" eaLnBrk="0" hangingPunct="0">
              <a:defRPr sz="1700">
                <a:solidFill>
                  <a:schemeClr val="tx1"/>
                </a:solidFill>
                <a:latin typeface="Arial" panose="020B0604020202020204" pitchFamily="34" charset="0"/>
              </a:defRPr>
            </a:lvl4pPr>
            <a:lvl5pPr marL="2150600" indent="-238956" eaLnBrk="0" hangingPunct="0">
              <a:defRPr sz="1700">
                <a:solidFill>
                  <a:schemeClr val="tx1"/>
                </a:solidFill>
                <a:latin typeface="Arial" panose="020B0604020202020204" pitchFamily="34" charset="0"/>
              </a:defRPr>
            </a:lvl5pPr>
            <a:lvl6pPr marL="2628511" indent="-238956" eaLnBrk="0" fontAlgn="base" hangingPunct="0">
              <a:spcBef>
                <a:spcPct val="0"/>
              </a:spcBef>
              <a:spcAft>
                <a:spcPct val="0"/>
              </a:spcAft>
              <a:defRPr sz="1700">
                <a:solidFill>
                  <a:schemeClr val="tx1"/>
                </a:solidFill>
                <a:latin typeface="Arial" panose="020B0604020202020204" pitchFamily="34" charset="0"/>
              </a:defRPr>
            </a:lvl6pPr>
            <a:lvl7pPr marL="3106423" indent="-238956" eaLnBrk="0" fontAlgn="base" hangingPunct="0">
              <a:spcBef>
                <a:spcPct val="0"/>
              </a:spcBef>
              <a:spcAft>
                <a:spcPct val="0"/>
              </a:spcAft>
              <a:defRPr sz="1700">
                <a:solidFill>
                  <a:schemeClr val="tx1"/>
                </a:solidFill>
                <a:latin typeface="Arial" panose="020B0604020202020204" pitchFamily="34" charset="0"/>
              </a:defRPr>
            </a:lvl7pPr>
            <a:lvl8pPr marL="3584334" indent="-238956" eaLnBrk="0" fontAlgn="base" hangingPunct="0">
              <a:spcBef>
                <a:spcPct val="0"/>
              </a:spcBef>
              <a:spcAft>
                <a:spcPct val="0"/>
              </a:spcAft>
              <a:defRPr sz="1700">
                <a:solidFill>
                  <a:schemeClr val="tx1"/>
                </a:solidFill>
                <a:latin typeface="Arial" panose="020B0604020202020204" pitchFamily="34" charset="0"/>
              </a:defRPr>
            </a:lvl8pPr>
            <a:lvl9pPr marL="4062245" indent="-238956" eaLnBrk="0" fontAlgn="base" hangingPunct="0">
              <a:spcBef>
                <a:spcPct val="0"/>
              </a:spcBef>
              <a:spcAft>
                <a:spcPct val="0"/>
              </a:spcAft>
              <a:defRPr sz="1700">
                <a:solidFill>
                  <a:schemeClr val="tx1"/>
                </a:solidFill>
                <a:latin typeface="Arial" panose="020B0604020202020204" pitchFamily="34" charset="0"/>
              </a:defRPr>
            </a:lvl9pPr>
          </a:lstStyle>
          <a:p>
            <a:pPr defTabSz="955822" eaLnBrk="1" hangingPunct="1"/>
            <a:fld id="{2703C814-512A-4C45-A9CA-3BF2F6B7684B}" type="slidenum">
              <a:rPr lang="de-DE" altLang="de-DE" sz="1300">
                <a:solidFill>
                  <a:srgbClr val="000000"/>
                </a:solidFill>
              </a:rPr>
              <a:pPr defTabSz="955822" eaLnBrk="1" hangingPunct="1"/>
              <a:t>38</a:t>
            </a:fld>
            <a:endParaRPr lang="de-DE" altLang="de-DE" sz="1300">
              <a:solidFill>
                <a:srgbClr val="000000"/>
              </a:solidFill>
            </a:endParaRPr>
          </a:p>
        </p:txBody>
      </p:sp>
      <p:sp>
        <p:nvSpPr>
          <p:cNvPr id="50179" name="Rectangle 2">
            <a:extLst>
              <a:ext uri="{FF2B5EF4-FFF2-40B4-BE49-F238E27FC236}">
                <a16:creationId xmlns:a16="http://schemas.microsoft.com/office/drawing/2014/main" id="{F28DE4D0-29E1-4E38-A326-A1C1E60DAB40}"/>
              </a:ext>
            </a:extLst>
          </p:cNvPr>
          <p:cNvSpPr>
            <a:spLocks noGrp="1" noRot="1" noChangeAspect="1" noChangeArrowheads="1" noTextEdit="1"/>
          </p:cNvSpPr>
          <p:nvPr>
            <p:ph type="sldImg"/>
          </p:nvPr>
        </p:nvSpPr>
        <p:spPr>
          <a:xfrm>
            <a:off x="690563" y="782638"/>
            <a:ext cx="5659437" cy="3919537"/>
          </a:xfrm>
          <a:ln/>
        </p:spPr>
      </p:sp>
      <p:sp>
        <p:nvSpPr>
          <p:cNvPr id="50180" name="Rectangle 3">
            <a:extLst>
              <a:ext uri="{FF2B5EF4-FFF2-40B4-BE49-F238E27FC236}">
                <a16:creationId xmlns:a16="http://schemas.microsoft.com/office/drawing/2014/main" id="{A9FD9201-D87E-4185-B886-6DA0F2741F7F}"/>
              </a:ext>
            </a:extLst>
          </p:cNvPr>
          <p:cNvSpPr>
            <a:spLocks noGrp="1" noChangeArrowheads="1"/>
          </p:cNvSpPr>
          <p:nvPr>
            <p:ph type="body" idx="1"/>
          </p:nvPr>
        </p:nvSpPr>
        <p:spPr>
          <a:xfrm>
            <a:off x="703357" y="4962743"/>
            <a:ext cx="5630139" cy="470374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5FA30310-C26B-49FF-9F73-DF155CC6B7DA}"/>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DFBD5AEC-EEBC-40D8-8417-CE624D236B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FE38275D-83B7-43D7-BD07-4A7985FC4479}"/>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6966A389-B23B-482A-88DB-BB0CF9D89B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B021171-82DF-440B-BBCF-9B3C272F8B5B}"/>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746F6F3E-E2C3-413B-9C8A-2610DA1C6E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06C948D1-E025-4B86-AE4E-DA9002F3654E}"/>
              </a:ext>
            </a:extLst>
          </p:cNvPr>
          <p:cNvSpPr>
            <a:spLocks noGrp="1" noRot="1" noChangeAspect="1" noChangeArrowheads="1" noTextEdit="1"/>
          </p:cNvSpPr>
          <p:nvPr>
            <p:ph type="sldImg"/>
          </p:nvPr>
        </p:nvSpPr>
        <p:spPr>
          <a:xfrm>
            <a:off x="690563" y="784225"/>
            <a:ext cx="5656262" cy="3917950"/>
          </a:xfrm>
          <a:ln/>
        </p:spPr>
      </p:sp>
      <p:sp>
        <p:nvSpPr>
          <p:cNvPr id="62467" name="Rectangle 3">
            <a:extLst>
              <a:ext uri="{FF2B5EF4-FFF2-40B4-BE49-F238E27FC236}">
                <a16:creationId xmlns:a16="http://schemas.microsoft.com/office/drawing/2014/main" id="{B8597255-E94C-42BB-990A-913E81BA69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32" tIns="44116" rIns="88232" bIns="44116"/>
          <a:lstStyle/>
          <a:p>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490BCFE-043C-4925-8119-7FAF681D3C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700">
                <a:solidFill>
                  <a:schemeClr val="tx1"/>
                </a:solidFill>
                <a:latin typeface="Arial" panose="020B0604020202020204" pitchFamily="34" charset="0"/>
              </a:defRPr>
            </a:lvl1pPr>
            <a:lvl2pPr marL="776606" indent="-298694" eaLnBrk="0" hangingPunct="0">
              <a:defRPr sz="1700">
                <a:solidFill>
                  <a:schemeClr val="tx1"/>
                </a:solidFill>
                <a:latin typeface="Arial" panose="020B0604020202020204" pitchFamily="34" charset="0"/>
              </a:defRPr>
            </a:lvl2pPr>
            <a:lvl3pPr marL="1194778" indent="-238956" eaLnBrk="0" hangingPunct="0">
              <a:defRPr sz="1700">
                <a:solidFill>
                  <a:schemeClr val="tx1"/>
                </a:solidFill>
                <a:latin typeface="Arial" panose="020B0604020202020204" pitchFamily="34" charset="0"/>
              </a:defRPr>
            </a:lvl3pPr>
            <a:lvl4pPr marL="1672689" indent="-238956" eaLnBrk="0" hangingPunct="0">
              <a:defRPr sz="1700">
                <a:solidFill>
                  <a:schemeClr val="tx1"/>
                </a:solidFill>
                <a:latin typeface="Arial" panose="020B0604020202020204" pitchFamily="34" charset="0"/>
              </a:defRPr>
            </a:lvl4pPr>
            <a:lvl5pPr marL="2150600" indent="-238956" eaLnBrk="0" hangingPunct="0">
              <a:defRPr sz="1700">
                <a:solidFill>
                  <a:schemeClr val="tx1"/>
                </a:solidFill>
                <a:latin typeface="Arial" panose="020B0604020202020204" pitchFamily="34" charset="0"/>
              </a:defRPr>
            </a:lvl5pPr>
            <a:lvl6pPr marL="2628511" indent="-238956" eaLnBrk="0" fontAlgn="base" hangingPunct="0">
              <a:spcBef>
                <a:spcPct val="0"/>
              </a:spcBef>
              <a:spcAft>
                <a:spcPct val="0"/>
              </a:spcAft>
              <a:defRPr sz="1700">
                <a:solidFill>
                  <a:schemeClr val="tx1"/>
                </a:solidFill>
                <a:latin typeface="Arial" panose="020B0604020202020204" pitchFamily="34" charset="0"/>
              </a:defRPr>
            </a:lvl6pPr>
            <a:lvl7pPr marL="3106423" indent="-238956" eaLnBrk="0" fontAlgn="base" hangingPunct="0">
              <a:spcBef>
                <a:spcPct val="0"/>
              </a:spcBef>
              <a:spcAft>
                <a:spcPct val="0"/>
              </a:spcAft>
              <a:defRPr sz="1700">
                <a:solidFill>
                  <a:schemeClr val="tx1"/>
                </a:solidFill>
                <a:latin typeface="Arial" panose="020B0604020202020204" pitchFamily="34" charset="0"/>
              </a:defRPr>
            </a:lvl7pPr>
            <a:lvl8pPr marL="3584334" indent="-238956" eaLnBrk="0" fontAlgn="base" hangingPunct="0">
              <a:spcBef>
                <a:spcPct val="0"/>
              </a:spcBef>
              <a:spcAft>
                <a:spcPct val="0"/>
              </a:spcAft>
              <a:defRPr sz="1700">
                <a:solidFill>
                  <a:schemeClr val="tx1"/>
                </a:solidFill>
                <a:latin typeface="Arial" panose="020B0604020202020204" pitchFamily="34" charset="0"/>
              </a:defRPr>
            </a:lvl8pPr>
            <a:lvl9pPr marL="4062245" indent="-238956" eaLnBrk="0" fontAlgn="base" hangingPunct="0">
              <a:spcBef>
                <a:spcPct val="0"/>
              </a:spcBef>
              <a:spcAft>
                <a:spcPct val="0"/>
              </a:spcAft>
              <a:defRPr sz="1700">
                <a:solidFill>
                  <a:schemeClr val="tx1"/>
                </a:solidFill>
                <a:latin typeface="Arial" panose="020B0604020202020204" pitchFamily="34" charset="0"/>
              </a:defRPr>
            </a:lvl9pPr>
          </a:lstStyle>
          <a:p>
            <a:pPr defTabSz="955822" eaLnBrk="1" hangingPunct="1"/>
            <a:fld id="{3836614B-CE2A-42DA-8225-22DE0EE0E0BA}" type="slidenum">
              <a:rPr lang="de-DE" altLang="de-DE" sz="1300">
                <a:solidFill>
                  <a:srgbClr val="000000"/>
                </a:solidFill>
              </a:rPr>
              <a:pPr defTabSz="955822" eaLnBrk="1" hangingPunct="1"/>
              <a:t>46</a:t>
            </a:fld>
            <a:endParaRPr lang="de-DE" altLang="de-DE" sz="1300">
              <a:solidFill>
                <a:srgbClr val="000000"/>
              </a:solidFill>
            </a:endParaRPr>
          </a:p>
        </p:txBody>
      </p:sp>
      <p:sp>
        <p:nvSpPr>
          <p:cNvPr id="64515" name="Rectangle 2">
            <a:extLst>
              <a:ext uri="{FF2B5EF4-FFF2-40B4-BE49-F238E27FC236}">
                <a16:creationId xmlns:a16="http://schemas.microsoft.com/office/drawing/2014/main" id="{72B3DD4C-E6CC-49FD-8679-3D7CA2821259}"/>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82DBD242-922D-4A97-A834-5A2810E109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de-DE"/>
              <a:t>LOOK AT TERM PROJECT AND CHOOSE BETTER EXAMPLE!</a:t>
            </a:r>
          </a:p>
          <a:p>
            <a:pPr eaLnBrk="1" hangingPunct="1"/>
            <a:endParaRPr lang="en-US" altLang="de-DE"/>
          </a:p>
          <a:p>
            <a:pPr eaLnBrk="1" hangingPunct="1"/>
            <a:r>
              <a:rPr lang="en-US" altLang="de-DE"/>
              <a:t>No cash raised for parent but often structured as a tax free transaction; parent share holders are obliged to exchange their shares (daughter for parent)</a:t>
            </a:r>
          </a:p>
          <a:p>
            <a:pPr eaLnBrk="1" hangingPunct="1"/>
            <a:r>
              <a:rPr lang="en-US" altLang="de-DE"/>
              <a:t>Parent distributes shares in the spun-off subsidiary to its own shareholders on a pro rata basis. Parent shareholders own two securities that of the parent and of the spun-off subsidiary. Contrary to the carveout, it leaves the portfolio decision to its shareholders.</a:t>
            </a:r>
          </a:p>
          <a:p>
            <a:pPr eaLnBrk="1" hangingPunct="1"/>
            <a:endParaRPr lang="en-US" altLang="de-DE"/>
          </a:p>
          <a:p>
            <a:pPr eaLnBrk="1" hangingPunct="1">
              <a:spcBef>
                <a:spcPct val="50000"/>
              </a:spcBef>
            </a:pPr>
            <a:r>
              <a:rPr lang="en-US" altLang="de-DE" sz="1700" b="1"/>
              <a:t>Major Characteristics of Spin-offs:</a:t>
            </a:r>
          </a:p>
          <a:p>
            <a:pPr eaLnBrk="1" hangingPunct="1">
              <a:spcBef>
                <a:spcPct val="50000"/>
              </a:spcBef>
              <a:buFontTx/>
              <a:buChar char="•"/>
            </a:pPr>
            <a:r>
              <a:rPr lang="en-US" altLang="de-DE" sz="1700"/>
              <a:t> Parent distributes shares in the spun-off subsidiary to its own shareholders on a pro rata basis -&gt; two separate public corporations with (initially) the same proportional equity ownership</a:t>
            </a:r>
          </a:p>
          <a:p>
            <a:pPr eaLnBrk="1" hangingPunct="1">
              <a:spcBef>
                <a:spcPct val="50000"/>
              </a:spcBef>
              <a:buFontTx/>
              <a:buChar char="•"/>
            </a:pPr>
            <a:r>
              <a:rPr lang="en-US" altLang="de-DE" sz="1700"/>
              <a:t> No cash raised for parent but often structured. But transaction is treated as a stock dividend and a tax-free exchange.</a:t>
            </a:r>
          </a:p>
          <a:p>
            <a:pPr eaLnBrk="1" hangingPunct="1">
              <a:spcBef>
                <a:spcPct val="50000"/>
              </a:spcBef>
              <a:buFontTx/>
              <a:buChar char="•"/>
            </a:pPr>
            <a:r>
              <a:rPr lang="en-US" altLang="de-DE" sz="1700"/>
              <a:t> Parent stockholders create new board and TMT</a:t>
            </a:r>
          </a:p>
          <a:p>
            <a:pPr eaLnBrk="1" hangingPunct="1">
              <a:spcBef>
                <a:spcPct val="50000"/>
              </a:spcBef>
              <a:buFontTx/>
              <a:buChar char="•"/>
            </a:pPr>
            <a:r>
              <a:rPr lang="en-US" altLang="de-DE" sz="1700"/>
              <a:t> Parent usually maintains temporary ties with spun-off unit.</a:t>
            </a:r>
          </a:p>
          <a:p>
            <a:pPr eaLnBrk="1" hangingPunct="1"/>
            <a:r>
              <a:rPr lang="en-US" altLang="de-DE"/>
              <a:t>The creation of an independent company through the sale or distribution of new shares of an existing business/division of a parent company. A spinoff is a type of divestiture. </a:t>
            </a:r>
          </a:p>
          <a:p>
            <a:pPr eaLnBrk="1" hangingPunct="1"/>
            <a:r>
              <a:rPr lang="en-US" altLang="de-DE" i="1">
                <a:solidFill>
                  <a:srgbClr val="000000"/>
                </a:solidFill>
                <a:cs typeface="Arial" panose="020B0604020202020204" pitchFamily="34" charset="0"/>
              </a:rPr>
              <a:t>Businesses wishing to 'streamline' their operations often sell less productive, or unrelated subsidiary businesses as spinoffs. The spun-off companies are expected to be worth more as independent entities than as parts of a larger business</a:t>
            </a:r>
          </a:p>
          <a:p>
            <a:pPr eaLnBrk="1" hangingPunct="1"/>
            <a:r>
              <a:rPr lang="en-US" altLang="de-DE"/>
              <a:t>Spin-offs are pro rata stock dividends, usually tax free, that distribute subsidiary ownership to shareholders of the parent firm. Thus, there is no element of external financing. A spin-off creates a standalone public entity that is administratively and financially independent of the parent.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0AE53D0F-D446-43FD-A2DD-4DA73813EC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700">
                <a:solidFill>
                  <a:schemeClr val="tx1"/>
                </a:solidFill>
                <a:latin typeface="Arial" panose="020B0604020202020204" pitchFamily="34" charset="0"/>
              </a:defRPr>
            </a:lvl1pPr>
            <a:lvl2pPr marL="776606" indent="-298694" eaLnBrk="0" hangingPunct="0">
              <a:defRPr sz="1700">
                <a:solidFill>
                  <a:schemeClr val="tx1"/>
                </a:solidFill>
                <a:latin typeface="Arial" panose="020B0604020202020204" pitchFamily="34" charset="0"/>
              </a:defRPr>
            </a:lvl2pPr>
            <a:lvl3pPr marL="1194778" indent="-238956" eaLnBrk="0" hangingPunct="0">
              <a:defRPr sz="1700">
                <a:solidFill>
                  <a:schemeClr val="tx1"/>
                </a:solidFill>
                <a:latin typeface="Arial" panose="020B0604020202020204" pitchFamily="34" charset="0"/>
              </a:defRPr>
            </a:lvl3pPr>
            <a:lvl4pPr marL="1672689" indent="-238956" eaLnBrk="0" hangingPunct="0">
              <a:defRPr sz="1700">
                <a:solidFill>
                  <a:schemeClr val="tx1"/>
                </a:solidFill>
                <a:latin typeface="Arial" panose="020B0604020202020204" pitchFamily="34" charset="0"/>
              </a:defRPr>
            </a:lvl4pPr>
            <a:lvl5pPr marL="2150600" indent="-238956" eaLnBrk="0" hangingPunct="0">
              <a:defRPr sz="1700">
                <a:solidFill>
                  <a:schemeClr val="tx1"/>
                </a:solidFill>
                <a:latin typeface="Arial" panose="020B0604020202020204" pitchFamily="34" charset="0"/>
              </a:defRPr>
            </a:lvl5pPr>
            <a:lvl6pPr marL="2628511" indent="-238956" eaLnBrk="0" fontAlgn="base" hangingPunct="0">
              <a:spcBef>
                <a:spcPct val="0"/>
              </a:spcBef>
              <a:spcAft>
                <a:spcPct val="0"/>
              </a:spcAft>
              <a:defRPr sz="1700">
                <a:solidFill>
                  <a:schemeClr val="tx1"/>
                </a:solidFill>
                <a:latin typeface="Arial" panose="020B0604020202020204" pitchFamily="34" charset="0"/>
              </a:defRPr>
            </a:lvl6pPr>
            <a:lvl7pPr marL="3106423" indent="-238956" eaLnBrk="0" fontAlgn="base" hangingPunct="0">
              <a:spcBef>
                <a:spcPct val="0"/>
              </a:spcBef>
              <a:spcAft>
                <a:spcPct val="0"/>
              </a:spcAft>
              <a:defRPr sz="1700">
                <a:solidFill>
                  <a:schemeClr val="tx1"/>
                </a:solidFill>
                <a:latin typeface="Arial" panose="020B0604020202020204" pitchFamily="34" charset="0"/>
              </a:defRPr>
            </a:lvl7pPr>
            <a:lvl8pPr marL="3584334" indent="-238956" eaLnBrk="0" fontAlgn="base" hangingPunct="0">
              <a:spcBef>
                <a:spcPct val="0"/>
              </a:spcBef>
              <a:spcAft>
                <a:spcPct val="0"/>
              </a:spcAft>
              <a:defRPr sz="1700">
                <a:solidFill>
                  <a:schemeClr val="tx1"/>
                </a:solidFill>
                <a:latin typeface="Arial" panose="020B0604020202020204" pitchFamily="34" charset="0"/>
              </a:defRPr>
            </a:lvl8pPr>
            <a:lvl9pPr marL="4062245" indent="-238956" eaLnBrk="0" fontAlgn="base" hangingPunct="0">
              <a:spcBef>
                <a:spcPct val="0"/>
              </a:spcBef>
              <a:spcAft>
                <a:spcPct val="0"/>
              </a:spcAft>
              <a:defRPr sz="1700">
                <a:solidFill>
                  <a:schemeClr val="tx1"/>
                </a:solidFill>
                <a:latin typeface="Arial" panose="020B0604020202020204" pitchFamily="34" charset="0"/>
              </a:defRPr>
            </a:lvl9pPr>
          </a:lstStyle>
          <a:p>
            <a:pPr defTabSz="955822" eaLnBrk="1" hangingPunct="1"/>
            <a:fld id="{A51B1BF3-DD99-482A-BBF5-D36124217E16}" type="slidenum">
              <a:rPr lang="de-DE" altLang="de-DE" sz="1300">
                <a:solidFill>
                  <a:srgbClr val="000000"/>
                </a:solidFill>
              </a:rPr>
              <a:pPr defTabSz="955822" eaLnBrk="1" hangingPunct="1"/>
              <a:t>47</a:t>
            </a:fld>
            <a:endParaRPr lang="de-DE" altLang="de-DE" sz="1300">
              <a:solidFill>
                <a:srgbClr val="000000"/>
              </a:solidFill>
            </a:endParaRPr>
          </a:p>
        </p:txBody>
      </p:sp>
      <p:sp>
        <p:nvSpPr>
          <p:cNvPr id="65539" name="Rectangle 2">
            <a:extLst>
              <a:ext uri="{FF2B5EF4-FFF2-40B4-BE49-F238E27FC236}">
                <a16:creationId xmlns:a16="http://schemas.microsoft.com/office/drawing/2014/main" id="{0A4317A8-0F03-4281-8B80-D26535B7C088}"/>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C3095C40-E7CF-4E5E-892A-00C81F0DE2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de-DE"/>
              <a:t>I took Siemens until March 2006 to fully exit the semiconductor business. Four steps were taken – responsible for the drawn-out exit was the unfavourable stock-climate which set in in 2000. Just three months after Infineon’s flotation on the German stock-market on March 12, 2000.</a:t>
            </a:r>
          </a:p>
          <a:p>
            <a:pPr eaLnBrk="1" hangingPunct="1"/>
            <a:r>
              <a:rPr lang="en-US" altLang="de-DE"/>
              <a:t>Other example Hewlett Packard carving out Agilent Inc. in 1999.</a:t>
            </a:r>
          </a:p>
          <a:p>
            <a:pPr eaLnBrk="1" hangingPunct="1"/>
            <a:endParaRPr lang="en-US" altLang="de-DE"/>
          </a:p>
          <a:p>
            <a:pPr eaLnBrk="1" hangingPunct="1"/>
            <a:r>
              <a:rPr lang="en-US" altLang="de-DE"/>
              <a:t>Sometimes also called </a:t>
            </a:r>
            <a:r>
              <a:rPr lang="en-US" altLang="de-DE" b="1"/>
              <a:t>partial IPO</a:t>
            </a:r>
          </a:p>
          <a:p>
            <a:pPr eaLnBrk="1" hangingPunct="1"/>
            <a:r>
              <a:rPr lang="en-US" altLang="de-DE"/>
              <a:t>1. Sometimes known as a partial spinoff, a carve out occurs when a parent company sells a minority (usually 20% or less) stake in a subsidiary for an IPO or rights offering. </a:t>
            </a:r>
          </a:p>
          <a:p>
            <a:pPr eaLnBrk="1" hangingPunct="1"/>
            <a:r>
              <a:rPr lang="en-US" altLang="de-DE"/>
              <a:t>2. Where an established brick-and-mortar company hooks up with venture investors and a new management team to launch an Internet spinoff.   </a:t>
            </a:r>
          </a:p>
          <a:p>
            <a:pPr eaLnBrk="1" hangingPunct="1"/>
            <a:r>
              <a:rPr lang="en-US" altLang="de-DE"/>
              <a:t>Equity carveouts are sometimes also called equity offerings (EO) (e.g., in Vijh, 2002). In a partial equity carveout, the parent typically retains a controlling interest in the subsidiary and raises fund through the public sale (IPO) of unseasoned equity claims on the subsidiary’s operations. Such an offering generates cash for the parent firm that has a claim only to the carved out unit’s cash flows.</a:t>
            </a:r>
          </a:p>
          <a:p>
            <a:pPr eaLnBrk="1" hangingPunct="1"/>
            <a:r>
              <a:rPr lang="en-US" altLang="de-DE"/>
              <a:t> In most cases the parent company will spinoff the remaining interests to existing shareholders at a later date when the stock price is much higher. </a:t>
            </a:r>
          </a:p>
          <a:p>
            <a:pPr eaLnBrk="1" hangingPunct="1"/>
            <a:r>
              <a:rPr lang="en-US" altLang="de-DE"/>
              <a:t>Also known as a "carveout" or an "equity carve out.“ PECO is used to have the parent remain committed.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2E6C3583-1D7B-452D-A101-2A450D77CD4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FA6A109E-C68B-4D2D-9A29-6E47091C5C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42A5DF5-7B05-433C-BEDE-4C5FAA620C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700">
                <a:solidFill>
                  <a:schemeClr val="tx1"/>
                </a:solidFill>
                <a:latin typeface="Arial" panose="020B0604020202020204" pitchFamily="34" charset="0"/>
              </a:defRPr>
            </a:lvl1pPr>
            <a:lvl2pPr marL="776606" indent="-298694" eaLnBrk="0" hangingPunct="0">
              <a:defRPr sz="1700">
                <a:solidFill>
                  <a:schemeClr val="tx1"/>
                </a:solidFill>
                <a:latin typeface="Arial" panose="020B0604020202020204" pitchFamily="34" charset="0"/>
              </a:defRPr>
            </a:lvl2pPr>
            <a:lvl3pPr marL="1194778" indent="-238956" eaLnBrk="0" hangingPunct="0">
              <a:defRPr sz="1700">
                <a:solidFill>
                  <a:schemeClr val="tx1"/>
                </a:solidFill>
                <a:latin typeface="Arial" panose="020B0604020202020204" pitchFamily="34" charset="0"/>
              </a:defRPr>
            </a:lvl3pPr>
            <a:lvl4pPr marL="1672689" indent="-238956" eaLnBrk="0" hangingPunct="0">
              <a:defRPr sz="1700">
                <a:solidFill>
                  <a:schemeClr val="tx1"/>
                </a:solidFill>
                <a:latin typeface="Arial" panose="020B0604020202020204" pitchFamily="34" charset="0"/>
              </a:defRPr>
            </a:lvl4pPr>
            <a:lvl5pPr marL="2150600" indent="-238956" eaLnBrk="0" hangingPunct="0">
              <a:defRPr sz="1700">
                <a:solidFill>
                  <a:schemeClr val="tx1"/>
                </a:solidFill>
                <a:latin typeface="Arial" panose="020B0604020202020204" pitchFamily="34" charset="0"/>
              </a:defRPr>
            </a:lvl5pPr>
            <a:lvl6pPr marL="2628511" indent="-238956" eaLnBrk="0" fontAlgn="base" hangingPunct="0">
              <a:spcBef>
                <a:spcPct val="0"/>
              </a:spcBef>
              <a:spcAft>
                <a:spcPct val="0"/>
              </a:spcAft>
              <a:defRPr sz="1700">
                <a:solidFill>
                  <a:schemeClr val="tx1"/>
                </a:solidFill>
                <a:latin typeface="Arial" panose="020B0604020202020204" pitchFamily="34" charset="0"/>
              </a:defRPr>
            </a:lvl6pPr>
            <a:lvl7pPr marL="3106423" indent="-238956" eaLnBrk="0" fontAlgn="base" hangingPunct="0">
              <a:spcBef>
                <a:spcPct val="0"/>
              </a:spcBef>
              <a:spcAft>
                <a:spcPct val="0"/>
              </a:spcAft>
              <a:defRPr sz="1700">
                <a:solidFill>
                  <a:schemeClr val="tx1"/>
                </a:solidFill>
                <a:latin typeface="Arial" panose="020B0604020202020204" pitchFamily="34" charset="0"/>
              </a:defRPr>
            </a:lvl7pPr>
            <a:lvl8pPr marL="3584334" indent="-238956" eaLnBrk="0" fontAlgn="base" hangingPunct="0">
              <a:spcBef>
                <a:spcPct val="0"/>
              </a:spcBef>
              <a:spcAft>
                <a:spcPct val="0"/>
              </a:spcAft>
              <a:defRPr sz="1700">
                <a:solidFill>
                  <a:schemeClr val="tx1"/>
                </a:solidFill>
                <a:latin typeface="Arial" panose="020B0604020202020204" pitchFamily="34" charset="0"/>
              </a:defRPr>
            </a:lvl8pPr>
            <a:lvl9pPr marL="4062245" indent="-238956" eaLnBrk="0" fontAlgn="base" hangingPunct="0">
              <a:spcBef>
                <a:spcPct val="0"/>
              </a:spcBef>
              <a:spcAft>
                <a:spcPct val="0"/>
              </a:spcAft>
              <a:defRPr sz="1700">
                <a:solidFill>
                  <a:schemeClr val="tx1"/>
                </a:solidFill>
                <a:latin typeface="Arial" panose="020B0604020202020204" pitchFamily="34" charset="0"/>
              </a:defRPr>
            </a:lvl9pPr>
          </a:lstStyle>
          <a:p>
            <a:pPr defTabSz="955822" eaLnBrk="1" hangingPunct="1"/>
            <a:fld id="{46347600-629F-4847-A11C-6BC23A009A1C}" type="slidenum">
              <a:rPr lang="de-DE" altLang="de-DE" sz="1300">
                <a:solidFill>
                  <a:srgbClr val="000000"/>
                </a:solidFill>
              </a:rPr>
              <a:pPr defTabSz="955822" eaLnBrk="1" hangingPunct="1"/>
              <a:t>49</a:t>
            </a:fld>
            <a:endParaRPr lang="de-DE" altLang="de-DE" sz="1300">
              <a:solidFill>
                <a:srgbClr val="000000"/>
              </a:solidFill>
            </a:endParaRPr>
          </a:p>
        </p:txBody>
      </p:sp>
      <p:sp>
        <p:nvSpPr>
          <p:cNvPr id="67587" name="Rectangle 2">
            <a:extLst>
              <a:ext uri="{FF2B5EF4-FFF2-40B4-BE49-F238E27FC236}">
                <a16:creationId xmlns:a16="http://schemas.microsoft.com/office/drawing/2014/main" id="{AA6CB28C-D90C-432D-A7C5-71CF0C39206D}"/>
              </a:ext>
            </a:extLst>
          </p:cNvPr>
          <p:cNvSpPr>
            <a:spLocks noGrp="1" noRot="1" noChangeAspect="1" noChangeArrowheads="1" noTextEdit="1"/>
          </p:cNvSpPr>
          <p:nvPr>
            <p:ph type="sldImg"/>
          </p:nvPr>
        </p:nvSpPr>
        <p:spPr>
          <a:xfrm>
            <a:off x="690563" y="782638"/>
            <a:ext cx="5659437" cy="3919537"/>
          </a:xfrm>
          <a:ln/>
        </p:spPr>
      </p:sp>
      <p:sp>
        <p:nvSpPr>
          <p:cNvPr id="67588" name="Rectangle 3">
            <a:extLst>
              <a:ext uri="{FF2B5EF4-FFF2-40B4-BE49-F238E27FC236}">
                <a16:creationId xmlns:a16="http://schemas.microsoft.com/office/drawing/2014/main" id="{71547F49-24F7-4020-BC9D-5C56259BF2C2}"/>
              </a:ext>
            </a:extLst>
          </p:cNvPr>
          <p:cNvSpPr>
            <a:spLocks noGrp="1" noChangeArrowheads="1"/>
          </p:cNvSpPr>
          <p:nvPr>
            <p:ph type="body" idx="1"/>
          </p:nvPr>
        </p:nvSpPr>
        <p:spPr>
          <a:xfrm>
            <a:off x="703357" y="4962743"/>
            <a:ext cx="5630139" cy="470374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03B97FC5-ED54-4FDE-9019-2A6411AA2CB2}"/>
              </a:ext>
            </a:extLst>
          </p:cNvPr>
          <p:cNvSpPr>
            <a:spLocks noGrp="1" noRot="1" noChangeAspect="1" noChangeArrowheads="1" noTextEdit="1"/>
          </p:cNvSpPr>
          <p:nvPr>
            <p:ph type="sldImg"/>
          </p:nvPr>
        </p:nvSpPr>
        <p:spPr>
          <a:xfrm>
            <a:off x="646113" y="771525"/>
            <a:ext cx="5695950" cy="3944938"/>
          </a:xfrm>
          <a:ln/>
        </p:spPr>
      </p:sp>
      <p:sp>
        <p:nvSpPr>
          <p:cNvPr id="69635" name="Rectangle 3">
            <a:extLst>
              <a:ext uri="{FF2B5EF4-FFF2-40B4-BE49-F238E27FC236}">
                <a16:creationId xmlns:a16="http://schemas.microsoft.com/office/drawing/2014/main" id="{C9FD17E4-ABDA-4403-9E4B-FD73AD5C96B0}"/>
              </a:ext>
            </a:extLst>
          </p:cNvPr>
          <p:cNvSpPr>
            <a:spLocks noGrp="1" noChangeArrowheads="1"/>
          </p:cNvSpPr>
          <p:nvPr>
            <p:ph type="body" idx="1"/>
          </p:nvPr>
        </p:nvSpPr>
        <p:spPr>
          <a:xfrm>
            <a:off x="921924" y="4974440"/>
            <a:ext cx="5142062" cy="47171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D2B7BA87-87CC-4810-8748-2EED0AC7F58B}"/>
              </a:ext>
            </a:extLst>
          </p:cNvPr>
          <p:cNvSpPr>
            <a:spLocks noGrp="1" noRot="1" noChangeAspect="1" noChangeArrowheads="1" noTextEdit="1"/>
          </p:cNvSpPr>
          <p:nvPr>
            <p:ph type="sldImg"/>
          </p:nvPr>
        </p:nvSpPr>
        <p:spPr>
          <a:xfrm>
            <a:off x="646113" y="771525"/>
            <a:ext cx="5695950" cy="3944938"/>
          </a:xfrm>
          <a:ln/>
        </p:spPr>
      </p:sp>
      <p:sp>
        <p:nvSpPr>
          <p:cNvPr id="70659" name="Rectangle 3">
            <a:extLst>
              <a:ext uri="{FF2B5EF4-FFF2-40B4-BE49-F238E27FC236}">
                <a16:creationId xmlns:a16="http://schemas.microsoft.com/office/drawing/2014/main" id="{573D19FA-37BC-44F2-B0DD-ED3ADB68653B}"/>
              </a:ext>
            </a:extLst>
          </p:cNvPr>
          <p:cNvSpPr>
            <a:spLocks noGrp="1" noChangeArrowheads="1"/>
          </p:cNvSpPr>
          <p:nvPr>
            <p:ph type="body" idx="1"/>
          </p:nvPr>
        </p:nvSpPr>
        <p:spPr>
          <a:xfrm>
            <a:off x="921924" y="4974440"/>
            <a:ext cx="5142062" cy="47171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C96C6E65-4535-41DA-916C-8F6F21CF8F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482">
              <a:spcBef>
                <a:spcPct val="30000"/>
              </a:spcBef>
              <a:defRPr sz="1300">
                <a:solidFill>
                  <a:schemeClr val="tx1"/>
                </a:solidFill>
                <a:latin typeface="Arial" panose="020B0604020202020204" pitchFamily="34" charset="0"/>
              </a:defRPr>
            </a:lvl1pPr>
            <a:lvl2pPr marL="776606" indent="-298694" defTabSz="957482">
              <a:spcBef>
                <a:spcPct val="30000"/>
              </a:spcBef>
              <a:defRPr sz="1300">
                <a:solidFill>
                  <a:schemeClr val="tx1"/>
                </a:solidFill>
                <a:latin typeface="Arial" panose="020B0604020202020204" pitchFamily="34" charset="0"/>
              </a:defRPr>
            </a:lvl2pPr>
            <a:lvl3pPr marL="1194778" indent="-238956" defTabSz="957482">
              <a:spcBef>
                <a:spcPct val="30000"/>
              </a:spcBef>
              <a:defRPr sz="1300">
                <a:solidFill>
                  <a:schemeClr val="tx1"/>
                </a:solidFill>
                <a:latin typeface="Arial" panose="020B0604020202020204" pitchFamily="34" charset="0"/>
              </a:defRPr>
            </a:lvl3pPr>
            <a:lvl4pPr marL="1672689" indent="-238956" defTabSz="957482">
              <a:spcBef>
                <a:spcPct val="30000"/>
              </a:spcBef>
              <a:defRPr sz="1300">
                <a:solidFill>
                  <a:schemeClr val="tx1"/>
                </a:solidFill>
                <a:latin typeface="Arial" panose="020B0604020202020204" pitchFamily="34" charset="0"/>
              </a:defRPr>
            </a:lvl4pPr>
            <a:lvl5pPr marL="2150600" indent="-238956" defTabSz="957482">
              <a:spcBef>
                <a:spcPct val="30000"/>
              </a:spcBef>
              <a:defRPr sz="1300">
                <a:solidFill>
                  <a:schemeClr val="tx1"/>
                </a:solidFill>
                <a:latin typeface="Arial" panose="020B0604020202020204" pitchFamily="34" charset="0"/>
              </a:defRPr>
            </a:lvl5pPr>
            <a:lvl6pPr marL="2628511" indent="-238956" defTabSz="957482" eaLnBrk="0" fontAlgn="base" hangingPunct="0">
              <a:spcBef>
                <a:spcPct val="30000"/>
              </a:spcBef>
              <a:spcAft>
                <a:spcPct val="0"/>
              </a:spcAft>
              <a:defRPr sz="1300">
                <a:solidFill>
                  <a:schemeClr val="tx1"/>
                </a:solidFill>
                <a:latin typeface="Arial" panose="020B0604020202020204" pitchFamily="34" charset="0"/>
              </a:defRPr>
            </a:lvl6pPr>
            <a:lvl7pPr marL="3106423" indent="-238956" defTabSz="957482" eaLnBrk="0" fontAlgn="base" hangingPunct="0">
              <a:spcBef>
                <a:spcPct val="30000"/>
              </a:spcBef>
              <a:spcAft>
                <a:spcPct val="0"/>
              </a:spcAft>
              <a:defRPr sz="1300">
                <a:solidFill>
                  <a:schemeClr val="tx1"/>
                </a:solidFill>
                <a:latin typeface="Arial" panose="020B0604020202020204" pitchFamily="34" charset="0"/>
              </a:defRPr>
            </a:lvl7pPr>
            <a:lvl8pPr marL="3584334" indent="-238956" defTabSz="957482" eaLnBrk="0" fontAlgn="base" hangingPunct="0">
              <a:spcBef>
                <a:spcPct val="30000"/>
              </a:spcBef>
              <a:spcAft>
                <a:spcPct val="0"/>
              </a:spcAft>
              <a:defRPr sz="1300">
                <a:solidFill>
                  <a:schemeClr val="tx1"/>
                </a:solidFill>
                <a:latin typeface="Arial" panose="020B0604020202020204" pitchFamily="34" charset="0"/>
              </a:defRPr>
            </a:lvl8pPr>
            <a:lvl9pPr marL="4062245" indent="-238956" defTabSz="957482" eaLnBrk="0" fontAlgn="base" hangingPunct="0">
              <a:spcBef>
                <a:spcPct val="30000"/>
              </a:spcBef>
              <a:spcAft>
                <a:spcPct val="0"/>
              </a:spcAft>
              <a:defRPr sz="1300">
                <a:solidFill>
                  <a:schemeClr val="tx1"/>
                </a:solidFill>
                <a:latin typeface="Arial" panose="020B0604020202020204" pitchFamily="34" charset="0"/>
              </a:defRPr>
            </a:lvl9pPr>
          </a:lstStyle>
          <a:p>
            <a:pPr>
              <a:spcBef>
                <a:spcPct val="0"/>
              </a:spcBef>
            </a:pPr>
            <a:fld id="{EE48DA3F-BAC2-4561-8FBF-80013B8A6288}" type="slidenum">
              <a:rPr lang="de-DE" altLang="de-DE" sz="1100">
                <a:solidFill>
                  <a:srgbClr val="000000"/>
                </a:solidFill>
              </a:rPr>
              <a:pPr>
                <a:spcBef>
                  <a:spcPct val="0"/>
                </a:spcBef>
              </a:pPr>
              <a:t>56</a:t>
            </a:fld>
            <a:endParaRPr lang="de-DE" altLang="de-DE" sz="1100">
              <a:solidFill>
                <a:srgbClr val="000000"/>
              </a:solidFill>
            </a:endParaRPr>
          </a:p>
        </p:txBody>
      </p:sp>
      <p:sp>
        <p:nvSpPr>
          <p:cNvPr id="9219" name="Rectangle 2">
            <a:extLst>
              <a:ext uri="{FF2B5EF4-FFF2-40B4-BE49-F238E27FC236}">
                <a16:creationId xmlns:a16="http://schemas.microsoft.com/office/drawing/2014/main" id="{CBC55BA0-159E-4F68-9E1A-E0CE0A63030B}"/>
              </a:ext>
            </a:extLst>
          </p:cNvPr>
          <p:cNvSpPr>
            <a:spLocks noGrp="1" noRot="1" noChangeAspect="1" noChangeArrowheads="1" noTextEdit="1"/>
          </p:cNvSpPr>
          <p:nvPr>
            <p:ph type="sldImg"/>
          </p:nvPr>
        </p:nvSpPr>
        <p:spPr>
          <a:xfrm>
            <a:off x="947738" y="890588"/>
            <a:ext cx="5202237" cy="3602037"/>
          </a:xfrm>
          <a:ln/>
        </p:spPr>
      </p:sp>
      <p:sp>
        <p:nvSpPr>
          <p:cNvPr id="9220" name="Rectangle 3">
            <a:extLst>
              <a:ext uri="{FF2B5EF4-FFF2-40B4-BE49-F238E27FC236}">
                <a16:creationId xmlns:a16="http://schemas.microsoft.com/office/drawing/2014/main" id="{71712678-06A7-439D-89F2-EA2FD141EFFC}"/>
              </a:ext>
            </a:extLst>
          </p:cNvPr>
          <p:cNvSpPr>
            <a:spLocks noGrp="1" noChangeArrowheads="1"/>
          </p:cNvSpPr>
          <p:nvPr>
            <p:ph type="body" idx="1"/>
          </p:nvPr>
        </p:nvSpPr>
        <p:spPr>
          <a:xfrm>
            <a:off x="944931" y="4877525"/>
            <a:ext cx="5204509" cy="4321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796519" eaLnBrk="1" hangingPunct="1"/>
            <a:endParaRPr lang="en-US" altLang="de-DE">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888276A3-3EB8-41C2-851F-DB8071E4FA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2974">
              <a:spcBef>
                <a:spcPct val="30000"/>
              </a:spcBef>
              <a:defRPr sz="1300">
                <a:solidFill>
                  <a:schemeClr val="tx1"/>
                </a:solidFill>
                <a:latin typeface="Arial" panose="020B0604020202020204" pitchFamily="34" charset="0"/>
              </a:defRPr>
            </a:lvl1pPr>
            <a:lvl2pPr marL="757656" indent="-291407" defTabSz="972974">
              <a:spcBef>
                <a:spcPct val="30000"/>
              </a:spcBef>
              <a:defRPr sz="1300">
                <a:solidFill>
                  <a:schemeClr val="tx1"/>
                </a:solidFill>
                <a:latin typeface="Arial" panose="020B0604020202020204" pitchFamily="34" charset="0"/>
              </a:defRPr>
            </a:lvl2pPr>
            <a:lvl3pPr marL="1165626" indent="-233125" defTabSz="972974">
              <a:spcBef>
                <a:spcPct val="30000"/>
              </a:spcBef>
              <a:defRPr sz="1300">
                <a:solidFill>
                  <a:schemeClr val="tx1"/>
                </a:solidFill>
                <a:latin typeface="Arial" panose="020B0604020202020204" pitchFamily="34" charset="0"/>
              </a:defRPr>
            </a:lvl3pPr>
            <a:lvl4pPr marL="1631875" indent="-233125" defTabSz="972974">
              <a:spcBef>
                <a:spcPct val="30000"/>
              </a:spcBef>
              <a:defRPr sz="1300">
                <a:solidFill>
                  <a:schemeClr val="tx1"/>
                </a:solidFill>
                <a:latin typeface="Arial" panose="020B0604020202020204" pitchFamily="34" charset="0"/>
              </a:defRPr>
            </a:lvl4pPr>
            <a:lvl5pPr marL="2098125" indent="-233125" defTabSz="972974">
              <a:spcBef>
                <a:spcPct val="30000"/>
              </a:spcBef>
              <a:defRPr sz="1300">
                <a:solidFill>
                  <a:schemeClr val="tx1"/>
                </a:solidFill>
                <a:latin typeface="Arial" panose="020B0604020202020204" pitchFamily="34" charset="0"/>
              </a:defRPr>
            </a:lvl5pPr>
            <a:lvl6pPr marL="2564376" indent="-233125" defTabSz="972974" eaLnBrk="0" fontAlgn="base" hangingPunct="0">
              <a:spcBef>
                <a:spcPct val="30000"/>
              </a:spcBef>
              <a:spcAft>
                <a:spcPct val="0"/>
              </a:spcAft>
              <a:defRPr sz="1300">
                <a:solidFill>
                  <a:schemeClr val="tx1"/>
                </a:solidFill>
                <a:latin typeface="Arial" panose="020B0604020202020204" pitchFamily="34" charset="0"/>
              </a:defRPr>
            </a:lvl6pPr>
            <a:lvl7pPr marL="3030626" indent="-233125" defTabSz="972974" eaLnBrk="0" fontAlgn="base" hangingPunct="0">
              <a:spcBef>
                <a:spcPct val="30000"/>
              </a:spcBef>
              <a:spcAft>
                <a:spcPct val="0"/>
              </a:spcAft>
              <a:defRPr sz="1300">
                <a:solidFill>
                  <a:schemeClr val="tx1"/>
                </a:solidFill>
                <a:latin typeface="Arial" panose="020B0604020202020204" pitchFamily="34" charset="0"/>
              </a:defRPr>
            </a:lvl7pPr>
            <a:lvl8pPr marL="3496876" indent="-233125" defTabSz="972974" eaLnBrk="0" fontAlgn="base" hangingPunct="0">
              <a:spcBef>
                <a:spcPct val="30000"/>
              </a:spcBef>
              <a:spcAft>
                <a:spcPct val="0"/>
              </a:spcAft>
              <a:defRPr sz="1300">
                <a:solidFill>
                  <a:schemeClr val="tx1"/>
                </a:solidFill>
                <a:latin typeface="Arial" panose="020B0604020202020204" pitchFamily="34" charset="0"/>
              </a:defRPr>
            </a:lvl8pPr>
            <a:lvl9pPr marL="3963126" indent="-233125" defTabSz="972974" eaLnBrk="0" fontAlgn="base" hangingPunct="0">
              <a:spcBef>
                <a:spcPct val="30000"/>
              </a:spcBef>
              <a:spcAft>
                <a:spcPct val="0"/>
              </a:spcAft>
              <a:defRPr sz="1300">
                <a:solidFill>
                  <a:schemeClr val="tx1"/>
                </a:solidFill>
                <a:latin typeface="Arial" panose="020B0604020202020204" pitchFamily="34" charset="0"/>
              </a:defRPr>
            </a:lvl9pPr>
          </a:lstStyle>
          <a:p>
            <a:pPr>
              <a:spcBef>
                <a:spcPct val="0"/>
              </a:spcBef>
            </a:pPr>
            <a:fld id="{2986B01E-C9C7-4F24-B6D5-A32E371F8C14}" type="slidenum">
              <a:rPr lang="de-DE" altLang="de-DE" sz="1400"/>
              <a:pPr>
                <a:spcBef>
                  <a:spcPct val="0"/>
                </a:spcBef>
              </a:pPr>
              <a:t>67</a:t>
            </a:fld>
            <a:endParaRPr lang="de-DE" altLang="de-DE" sz="1400"/>
          </a:p>
        </p:txBody>
      </p:sp>
      <p:sp>
        <p:nvSpPr>
          <p:cNvPr id="5123" name="Rectangle 2">
            <a:extLst>
              <a:ext uri="{FF2B5EF4-FFF2-40B4-BE49-F238E27FC236}">
                <a16:creationId xmlns:a16="http://schemas.microsoft.com/office/drawing/2014/main" id="{6C52F6DE-21C6-49C2-A427-1F728FA24A66}"/>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DDA26639-8A57-4BE7-8487-B3683144A0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0FC055E2-5E17-40F4-A56F-3CE2A68737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482">
              <a:spcBef>
                <a:spcPct val="30000"/>
              </a:spcBef>
              <a:defRPr sz="1300">
                <a:solidFill>
                  <a:schemeClr val="tx1"/>
                </a:solidFill>
                <a:latin typeface="Arial" panose="020B0604020202020204" pitchFamily="34" charset="0"/>
              </a:defRPr>
            </a:lvl1pPr>
            <a:lvl2pPr marL="776606" indent="-298694" defTabSz="957482">
              <a:spcBef>
                <a:spcPct val="30000"/>
              </a:spcBef>
              <a:defRPr sz="1300">
                <a:solidFill>
                  <a:schemeClr val="tx1"/>
                </a:solidFill>
                <a:latin typeface="Arial" panose="020B0604020202020204" pitchFamily="34" charset="0"/>
              </a:defRPr>
            </a:lvl2pPr>
            <a:lvl3pPr marL="1194778" indent="-238956" defTabSz="957482">
              <a:spcBef>
                <a:spcPct val="30000"/>
              </a:spcBef>
              <a:defRPr sz="1300">
                <a:solidFill>
                  <a:schemeClr val="tx1"/>
                </a:solidFill>
                <a:latin typeface="Arial" panose="020B0604020202020204" pitchFamily="34" charset="0"/>
              </a:defRPr>
            </a:lvl3pPr>
            <a:lvl4pPr marL="1672689" indent="-238956" defTabSz="957482">
              <a:spcBef>
                <a:spcPct val="30000"/>
              </a:spcBef>
              <a:defRPr sz="1300">
                <a:solidFill>
                  <a:schemeClr val="tx1"/>
                </a:solidFill>
                <a:latin typeface="Arial" panose="020B0604020202020204" pitchFamily="34" charset="0"/>
              </a:defRPr>
            </a:lvl4pPr>
            <a:lvl5pPr marL="2150600" indent="-238956" defTabSz="957482">
              <a:spcBef>
                <a:spcPct val="30000"/>
              </a:spcBef>
              <a:defRPr sz="1300">
                <a:solidFill>
                  <a:schemeClr val="tx1"/>
                </a:solidFill>
                <a:latin typeface="Arial" panose="020B0604020202020204" pitchFamily="34" charset="0"/>
              </a:defRPr>
            </a:lvl5pPr>
            <a:lvl6pPr marL="2628511" indent="-238956" defTabSz="957482" eaLnBrk="0" fontAlgn="base" hangingPunct="0">
              <a:spcBef>
                <a:spcPct val="30000"/>
              </a:spcBef>
              <a:spcAft>
                <a:spcPct val="0"/>
              </a:spcAft>
              <a:defRPr sz="1300">
                <a:solidFill>
                  <a:schemeClr val="tx1"/>
                </a:solidFill>
                <a:latin typeface="Arial" panose="020B0604020202020204" pitchFamily="34" charset="0"/>
              </a:defRPr>
            </a:lvl6pPr>
            <a:lvl7pPr marL="3106423" indent="-238956" defTabSz="957482" eaLnBrk="0" fontAlgn="base" hangingPunct="0">
              <a:spcBef>
                <a:spcPct val="30000"/>
              </a:spcBef>
              <a:spcAft>
                <a:spcPct val="0"/>
              </a:spcAft>
              <a:defRPr sz="1300">
                <a:solidFill>
                  <a:schemeClr val="tx1"/>
                </a:solidFill>
                <a:latin typeface="Arial" panose="020B0604020202020204" pitchFamily="34" charset="0"/>
              </a:defRPr>
            </a:lvl7pPr>
            <a:lvl8pPr marL="3584334" indent="-238956" defTabSz="957482" eaLnBrk="0" fontAlgn="base" hangingPunct="0">
              <a:spcBef>
                <a:spcPct val="30000"/>
              </a:spcBef>
              <a:spcAft>
                <a:spcPct val="0"/>
              </a:spcAft>
              <a:defRPr sz="1300">
                <a:solidFill>
                  <a:schemeClr val="tx1"/>
                </a:solidFill>
                <a:latin typeface="Arial" panose="020B0604020202020204" pitchFamily="34" charset="0"/>
              </a:defRPr>
            </a:lvl8pPr>
            <a:lvl9pPr marL="4062245" indent="-238956" defTabSz="957482" eaLnBrk="0" fontAlgn="base" hangingPunct="0">
              <a:spcBef>
                <a:spcPct val="30000"/>
              </a:spcBef>
              <a:spcAft>
                <a:spcPct val="0"/>
              </a:spcAft>
              <a:defRPr sz="1300">
                <a:solidFill>
                  <a:schemeClr val="tx1"/>
                </a:solidFill>
                <a:latin typeface="Arial" panose="020B0604020202020204" pitchFamily="34" charset="0"/>
              </a:defRPr>
            </a:lvl9pPr>
          </a:lstStyle>
          <a:p>
            <a:pPr>
              <a:spcBef>
                <a:spcPct val="0"/>
              </a:spcBef>
            </a:pPr>
            <a:fld id="{DA3CC262-2DB4-4155-96B1-30A4BFD66FFE}" type="slidenum">
              <a:rPr lang="de-DE" altLang="de-DE" sz="1100"/>
              <a:pPr>
                <a:spcBef>
                  <a:spcPct val="0"/>
                </a:spcBef>
              </a:pPr>
              <a:t>73</a:t>
            </a:fld>
            <a:endParaRPr lang="de-DE" altLang="de-DE" sz="1100"/>
          </a:p>
        </p:txBody>
      </p:sp>
      <p:sp>
        <p:nvSpPr>
          <p:cNvPr id="5123" name="Rectangle 2">
            <a:extLst>
              <a:ext uri="{FF2B5EF4-FFF2-40B4-BE49-F238E27FC236}">
                <a16:creationId xmlns:a16="http://schemas.microsoft.com/office/drawing/2014/main" id="{8799BC87-BFDE-41CB-B383-FB74E68DE512}"/>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2D430996-8A1D-4C94-ADDC-C32081A768E6}"/>
              </a:ext>
            </a:extLst>
          </p:cNvPr>
          <p:cNvSpPr>
            <a:spLocks noGrp="1" noChangeArrowheads="1"/>
          </p:cNvSpPr>
          <p:nvPr>
            <p:ph type="body" idx="1"/>
          </p:nvPr>
        </p:nvSpPr>
        <p:spPr>
          <a:xfrm>
            <a:off x="944931" y="4877524"/>
            <a:ext cx="5206153" cy="461685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85F53E9B-86F0-4566-880D-87D5D5B778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482">
              <a:spcBef>
                <a:spcPct val="30000"/>
              </a:spcBef>
              <a:defRPr sz="1300">
                <a:solidFill>
                  <a:schemeClr val="tx1"/>
                </a:solidFill>
                <a:latin typeface="Arial" panose="020B0604020202020204" pitchFamily="34" charset="0"/>
              </a:defRPr>
            </a:lvl1pPr>
            <a:lvl2pPr marL="776606" indent="-298694" defTabSz="957482">
              <a:spcBef>
                <a:spcPct val="30000"/>
              </a:spcBef>
              <a:defRPr sz="1300">
                <a:solidFill>
                  <a:schemeClr val="tx1"/>
                </a:solidFill>
                <a:latin typeface="Arial" panose="020B0604020202020204" pitchFamily="34" charset="0"/>
              </a:defRPr>
            </a:lvl2pPr>
            <a:lvl3pPr marL="1194778" indent="-238956" defTabSz="957482">
              <a:spcBef>
                <a:spcPct val="30000"/>
              </a:spcBef>
              <a:defRPr sz="1300">
                <a:solidFill>
                  <a:schemeClr val="tx1"/>
                </a:solidFill>
                <a:latin typeface="Arial" panose="020B0604020202020204" pitchFamily="34" charset="0"/>
              </a:defRPr>
            </a:lvl3pPr>
            <a:lvl4pPr marL="1672689" indent="-238956" defTabSz="957482">
              <a:spcBef>
                <a:spcPct val="30000"/>
              </a:spcBef>
              <a:defRPr sz="1300">
                <a:solidFill>
                  <a:schemeClr val="tx1"/>
                </a:solidFill>
                <a:latin typeface="Arial" panose="020B0604020202020204" pitchFamily="34" charset="0"/>
              </a:defRPr>
            </a:lvl4pPr>
            <a:lvl5pPr marL="2150600" indent="-238956" defTabSz="957482">
              <a:spcBef>
                <a:spcPct val="30000"/>
              </a:spcBef>
              <a:defRPr sz="1300">
                <a:solidFill>
                  <a:schemeClr val="tx1"/>
                </a:solidFill>
                <a:latin typeface="Arial" panose="020B0604020202020204" pitchFamily="34" charset="0"/>
              </a:defRPr>
            </a:lvl5pPr>
            <a:lvl6pPr marL="2628511" indent="-238956" defTabSz="957482" eaLnBrk="0" fontAlgn="base" hangingPunct="0">
              <a:spcBef>
                <a:spcPct val="30000"/>
              </a:spcBef>
              <a:spcAft>
                <a:spcPct val="0"/>
              </a:spcAft>
              <a:defRPr sz="1300">
                <a:solidFill>
                  <a:schemeClr val="tx1"/>
                </a:solidFill>
                <a:latin typeface="Arial" panose="020B0604020202020204" pitchFamily="34" charset="0"/>
              </a:defRPr>
            </a:lvl6pPr>
            <a:lvl7pPr marL="3106423" indent="-238956" defTabSz="957482" eaLnBrk="0" fontAlgn="base" hangingPunct="0">
              <a:spcBef>
                <a:spcPct val="30000"/>
              </a:spcBef>
              <a:spcAft>
                <a:spcPct val="0"/>
              </a:spcAft>
              <a:defRPr sz="1300">
                <a:solidFill>
                  <a:schemeClr val="tx1"/>
                </a:solidFill>
                <a:latin typeface="Arial" panose="020B0604020202020204" pitchFamily="34" charset="0"/>
              </a:defRPr>
            </a:lvl7pPr>
            <a:lvl8pPr marL="3584334" indent="-238956" defTabSz="957482" eaLnBrk="0" fontAlgn="base" hangingPunct="0">
              <a:spcBef>
                <a:spcPct val="30000"/>
              </a:spcBef>
              <a:spcAft>
                <a:spcPct val="0"/>
              </a:spcAft>
              <a:defRPr sz="1300">
                <a:solidFill>
                  <a:schemeClr val="tx1"/>
                </a:solidFill>
                <a:latin typeface="Arial" panose="020B0604020202020204" pitchFamily="34" charset="0"/>
              </a:defRPr>
            </a:lvl8pPr>
            <a:lvl9pPr marL="4062245" indent="-238956" defTabSz="957482" eaLnBrk="0" fontAlgn="base" hangingPunct="0">
              <a:spcBef>
                <a:spcPct val="30000"/>
              </a:spcBef>
              <a:spcAft>
                <a:spcPct val="0"/>
              </a:spcAft>
              <a:defRPr sz="1300">
                <a:solidFill>
                  <a:schemeClr val="tx1"/>
                </a:solidFill>
                <a:latin typeface="Arial" panose="020B0604020202020204" pitchFamily="34" charset="0"/>
              </a:defRPr>
            </a:lvl9pPr>
          </a:lstStyle>
          <a:p>
            <a:pPr>
              <a:spcBef>
                <a:spcPct val="0"/>
              </a:spcBef>
            </a:pPr>
            <a:fld id="{C2F13EE0-B3F4-4345-9E3C-AB6605390BF2}" type="slidenum">
              <a:rPr lang="de-DE" altLang="de-DE" sz="1100"/>
              <a:pPr>
                <a:spcBef>
                  <a:spcPct val="0"/>
                </a:spcBef>
              </a:pPr>
              <a:t>74</a:t>
            </a:fld>
            <a:endParaRPr lang="de-DE" altLang="de-DE" sz="1100"/>
          </a:p>
        </p:txBody>
      </p:sp>
      <p:sp>
        <p:nvSpPr>
          <p:cNvPr id="7171" name="Rectangle 2">
            <a:extLst>
              <a:ext uri="{FF2B5EF4-FFF2-40B4-BE49-F238E27FC236}">
                <a16:creationId xmlns:a16="http://schemas.microsoft.com/office/drawing/2014/main" id="{DEFD4847-1BFE-4683-B987-8701E54F07B1}"/>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3A5C0496-C554-490C-9B56-F46B5B5F4C8C}"/>
              </a:ext>
            </a:extLst>
          </p:cNvPr>
          <p:cNvSpPr>
            <a:spLocks noGrp="1" noChangeArrowheads="1"/>
          </p:cNvSpPr>
          <p:nvPr>
            <p:ph type="body" idx="1"/>
          </p:nvPr>
        </p:nvSpPr>
        <p:spPr>
          <a:xfrm>
            <a:off x="711574" y="4874183"/>
            <a:ext cx="5672867" cy="46201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BD2008E-50A4-49AC-8B2F-4355F8883E72}"/>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27954294-7E2E-45CC-8176-1AAC181569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9C33465-CDE4-4B99-BAD7-CC06A0E0A9C8}"/>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718FB899-8B35-4954-8DEE-0E8A1A9210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8D12A428-1D77-4784-A45F-7C96AD0876B0}"/>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2222F30C-C403-402E-AC58-E74BF64364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1">
            <a:extLst>
              <a:ext uri="{FF2B5EF4-FFF2-40B4-BE49-F238E27FC236}">
                <a16:creationId xmlns:a16="http://schemas.microsoft.com/office/drawing/2014/main" id="{76D9EEEC-E2F3-489C-A67F-AF64F1D16213}"/>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395288" y="2208213"/>
            <a:ext cx="16033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19" descr="IFB_Logo">
            <a:extLst>
              <a:ext uri="{FF2B5EF4-FFF2-40B4-BE49-F238E27FC236}">
                <a16:creationId xmlns:a16="http://schemas.microsoft.com/office/drawing/2014/main" id="{4D07865B-3099-466C-8A0C-3758ED2AFC2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488" y="701675"/>
            <a:ext cx="364807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0">
            <a:extLst>
              <a:ext uri="{FF2B5EF4-FFF2-40B4-BE49-F238E27FC236}">
                <a16:creationId xmlns:a16="http://schemas.microsoft.com/office/drawing/2014/main" id="{D0A13102-7CF9-4182-880E-4CBBE00D0400}"/>
              </a:ext>
            </a:extLst>
          </p:cNvPr>
          <p:cNvSpPr txBox="1">
            <a:spLocks noChangeArrowheads="1"/>
          </p:cNvSpPr>
          <p:nvPr/>
        </p:nvSpPr>
        <p:spPr bwMode="auto">
          <a:xfrm>
            <a:off x="2046288" y="5799138"/>
            <a:ext cx="74866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defRPr/>
            </a:pPr>
            <a:r>
              <a:rPr lang="de-CH" altLang="de-DE" sz="900"/>
              <a:t>Diese Teilnehmerunterlagen sind urheberrechtlich geschützt. Insbesondere sind die Vervielfältigung und die Weitergabe an Dritte nicht gestattet.</a:t>
            </a:r>
            <a:endParaRPr lang="de-DE" altLang="de-DE" sz="900"/>
          </a:p>
        </p:txBody>
      </p:sp>
      <p:sp>
        <p:nvSpPr>
          <p:cNvPr id="19458" name="Rectangle 2"/>
          <p:cNvSpPr>
            <a:spLocks noGrp="1" noChangeAspect="1" noChangeArrowheads="1"/>
          </p:cNvSpPr>
          <p:nvPr>
            <p:ph type="ctrTitle"/>
          </p:nvPr>
        </p:nvSpPr>
        <p:spPr bwMode="gray">
          <a:xfrm>
            <a:off x="1987550" y="2208213"/>
            <a:ext cx="7604125" cy="1808162"/>
          </a:xfrm>
          <a:solidFill>
            <a:schemeClr val="tx2"/>
          </a:solidFill>
        </p:spPr>
        <p:txBody>
          <a:bodyPr/>
          <a:lstStyle>
            <a:lvl1pPr>
              <a:defRPr sz="2600">
                <a:solidFill>
                  <a:schemeClr val="accent1"/>
                </a:solidFill>
              </a:defRPr>
            </a:lvl1pPr>
          </a:lstStyle>
          <a:p>
            <a:r>
              <a:rPr lang="de-DE"/>
              <a:t>Titelmasterformat durch Klicken bearbeiten</a:t>
            </a:r>
          </a:p>
        </p:txBody>
      </p:sp>
      <p:sp>
        <p:nvSpPr>
          <p:cNvPr id="19459" name="Rectangle 3"/>
          <p:cNvSpPr>
            <a:spLocks noGrp="1" noChangeArrowheads="1"/>
          </p:cNvSpPr>
          <p:nvPr>
            <p:ph type="subTitle" idx="1"/>
          </p:nvPr>
        </p:nvSpPr>
        <p:spPr>
          <a:xfrm>
            <a:off x="1987550" y="4011613"/>
            <a:ext cx="7604125" cy="1800225"/>
          </a:xfrm>
          <a:solidFill>
            <a:schemeClr val="accent2"/>
          </a:solidFill>
        </p:spPr>
        <p:txBody>
          <a:bodyPr tIns="180000" bIns="180000"/>
          <a:lstStyle>
            <a:lvl1pPr marL="0" indent="0">
              <a:buFont typeface="Wingdings" pitchFamily="2" charset="2"/>
              <a:buNone/>
              <a:defRPr sz="2000" b="1"/>
            </a:lvl1pPr>
          </a:lstStyle>
          <a:p>
            <a:endParaRPr lang="de-CH"/>
          </a:p>
        </p:txBody>
      </p:sp>
    </p:spTree>
    <p:extLst>
      <p:ext uri="{BB962C8B-B14F-4D97-AF65-F5344CB8AC3E}">
        <p14:creationId xmlns:p14="http://schemas.microsoft.com/office/powerpoint/2010/main" val="2833553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60447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Tree>
    <p:extLst>
      <p:ext uri="{BB962C8B-B14F-4D97-AF65-F5344CB8AC3E}">
        <p14:creationId xmlns:p14="http://schemas.microsoft.com/office/powerpoint/2010/main" val="3694357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247650" y="908050"/>
            <a:ext cx="4576763" cy="5329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976813" y="908050"/>
            <a:ext cx="4578350" cy="5329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2912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09724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Tree>
    <p:extLst>
      <p:ext uri="{BB962C8B-B14F-4D97-AF65-F5344CB8AC3E}">
        <p14:creationId xmlns:p14="http://schemas.microsoft.com/office/powerpoint/2010/main" val="1296177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5744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extLst>
      <p:ext uri="{BB962C8B-B14F-4D97-AF65-F5344CB8AC3E}">
        <p14:creationId xmlns:p14="http://schemas.microsoft.com/office/powerpoint/2010/main" val="2959837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extLst>
      <p:ext uri="{BB962C8B-B14F-4D97-AF65-F5344CB8AC3E}">
        <p14:creationId xmlns:p14="http://schemas.microsoft.com/office/powerpoint/2010/main" val="1442319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2883140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215188" y="190500"/>
            <a:ext cx="2339975" cy="604678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193675" y="190500"/>
            <a:ext cx="6869113" cy="6046788"/>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256673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1">
            <a:extLst>
              <a:ext uri="{FF2B5EF4-FFF2-40B4-BE49-F238E27FC236}">
                <a16:creationId xmlns:a16="http://schemas.microsoft.com/office/drawing/2014/main" id="{415020E2-328C-4DAC-9E9D-EDC23462067C}"/>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395288" y="2208213"/>
            <a:ext cx="16033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19" descr="IFB_Logo">
            <a:extLst>
              <a:ext uri="{FF2B5EF4-FFF2-40B4-BE49-F238E27FC236}">
                <a16:creationId xmlns:a16="http://schemas.microsoft.com/office/drawing/2014/main" id="{9784093C-1131-4BB8-A195-2DF86734DAB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488" y="701675"/>
            <a:ext cx="364807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0">
            <a:extLst>
              <a:ext uri="{FF2B5EF4-FFF2-40B4-BE49-F238E27FC236}">
                <a16:creationId xmlns:a16="http://schemas.microsoft.com/office/drawing/2014/main" id="{3B6A0DD2-5A1C-46DC-BA04-7936FF44BE53}"/>
              </a:ext>
            </a:extLst>
          </p:cNvPr>
          <p:cNvSpPr txBox="1">
            <a:spLocks noChangeArrowheads="1"/>
          </p:cNvSpPr>
          <p:nvPr/>
        </p:nvSpPr>
        <p:spPr bwMode="auto">
          <a:xfrm>
            <a:off x="2046288" y="5799138"/>
            <a:ext cx="74866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de-CH" altLang="de-DE" sz="900"/>
              <a:t>Diese Teilnehmerunterlagen sind urheberrechtlich geschützt. Insbesondere sind die Vervielfältigung und die Weitergabe an Dritte nicht gestattet.</a:t>
            </a:r>
            <a:endParaRPr lang="de-DE" altLang="de-DE" sz="900"/>
          </a:p>
        </p:txBody>
      </p:sp>
      <p:sp>
        <p:nvSpPr>
          <p:cNvPr id="19458" name="Rectangle 2"/>
          <p:cNvSpPr>
            <a:spLocks noGrp="1" noChangeAspect="1" noChangeArrowheads="1"/>
          </p:cNvSpPr>
          <p:nvPr>
            <p:ph type="ctrTitle"/>
          </p:nvPr>
        </p:nvSpPr>
        <p:spPr bwMode="gray">
          <a:xfrm>
            <a:off x="1987550" y="2208213"/>
            <a:ext cx="7604125" cy="1808162"/>
          </a:xfrm>
          <a:solidFill>
            <a:schemeClr val="tx2"/>
          </a:solidFill>
        </p:spPr>
        <p:txBody>
          <a:bodyPr/>
          <a:lstStyle>
            <a:lvl1pPr>
              <a:defRPr sz="2600">
                <a:solidFill>
                  <a:schemeClr val="accent1"/>
                </a:solidFill>
              </a:defRPr>
            </a:lvl1pPr>
          </a:lstStyle>
          <a:p>
            <a:r>
              <a:rPr lang="de-DE"/>
              <a:t>Titelmasterformat durch Klicken bearbeiten</a:t>
            </a:r>
          </a:p>
        </p:txBody>
      </p:sp>
      <p:sp>
        <p:nvSpPr>
          <p:cNvPr id="19459" name="Rectangle 3"/>
          <p:cNvSpPr>
            <a:spLocks noGrp="1" noChangeArrowheads="1"/>
          </p:cNvSpPr>
          <p:nvPr>
            <p:ph type="subTitle" idx="1"/>
          </p:nvPr>
        </p:nvSpPr>
        <p:spPr>
          <a:xfrm>
            <a:off x="1987550" y="4011613"/>
            <a:ext cx="7604125" cy="1800225"/>
          </a:xfrm>
          <a:solidFill>
            <a:schemeClr val="accent2"/>
          </a:solidFill>
        </p:spPr>
        <p:txBody>
          <a:bodyPr tIns="180000" bIns="180000"/>
          <a:lstStyle>
            <a:lvl1pPr marL="0" indent="0">
              <a:buFont typeface="Wingdings" pitchFamily="2" charset="2"/>
              <a:buNone/>
              <a:defRPr sz="2000" b="1"/>
            </a:lvl1pPr>
          </a:lstStyle>
          <a:p>
            <a:endParaRPr lang="de-CH"/>
          </a:p>
        </p:txBody>
      </p:sp>
    </p:spTree>
    <p:extLst>
      <p:ext uri="{BB962C8B-B14F-4D97-AF65-F5344CB8AC3E}">
        <p14:creationId xmlns:p14="http://schemas.microsoft.com/office/powerpoint/2010/main" val="3714083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3113525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Tree>
    <p:extLst>
      <p:ext uri="{BB962C8B-B14F-4D97-AF65-F5344CB8AC3E}">
        <p14:creationId xmlns:p14="http://schemas.microsoft.com/office/powerpoint/2010/main" val="3393196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247650" y="908050"/>
            <a:ext cx="4576763" cy="5329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976813" y="908050"/>
            <a:ext cx="4578350" cy="5329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008481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789408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Tree>
    <p:extLst>
      <p:ext uri="{BB962C8B-B14F-4D97-AF65-F5344CB8AC3E}">
        <p14:creationId xmlns:p14="http://schemas.microsoft.com/office/powerpoint/2010/main" val="3099255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014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extLst>
      <p:ext uri="{BB962C8B-B14F-4D97-AF65-F5344CB8AC3E}">
        <p14:creationId xmlns:p14="http://schemas.microsoft.com/office/powerpoint/2010/main" val="463569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extLst>
      <p:ext uri="{BB962C8B-B14F-4D97-AF65-F5344CB8AC3E}">
        <p14:creationId xmlns:p14="http://schemas.microsoft.com/office/powerpoint/2010/main" val="3706460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20040023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215188" y="190500"/>
            <a:ext cx="2339975" cy="604678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193675" y="190500"/>
            <a:ext cx="6869113" cy="6046788"/>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2021448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F1A549A-D8EA-4AE6-8E01-FF31DA2C3473}"/>
              </a:ext>
            </a:extLst>
          </p:cNvPr>
          <p:cNvSpPr>
            <a:spLocks noGrp="1" noChangeArrowheads="1"/>
          </p:cNvSpPr>
          <p:nvPr>
            <p:ph type="title"/>
          </p:nvPr>
        </p:nvSpPr>
        <p:spPr bwMode="auto">
          <a:xfrm>
            <a:off x="193675" y="190500"/>
            <a:ext cx="9361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Rectangle 3">
            <a:extLst>
              <a:ext uri="{FF2B5EF4-FFF2-40B4-BE49-F238E27FC236}">
                <a16:creationId xmlns:a16="http://schemas.microsoft.com/office/drawing/2014/main" id="{E2E39A5E-6017-4413-94B6-3D42DCF3A0FF}"/>
              </a:ext>
            </a:extLst>
          </p:cNvPr>
          <p:cNvSpPr>
            <a:spLocks noGrp="1" noChangeArrowheads="1"/>
          </p:cNvSpPr>
          <p:nvPr>
            <p:ph type="body" idx="1"/>
          </p:nvPr>
        </p:nvSpPr>
        <p:spPr bwMode="auto">
          <a:xfrm>
            <a:off x="247650" y="908050"/>
            <a:ext cx="9307513"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p:txBody>
      </p:sp>
      <p:pic>
        <p:nvPicPr>
          <p:cNvPr id="1028" name="Picture 23" descr="IFB_Logo">
            <a:extLst>
              <a:ext uri="{FF2B5EF4-FFF2-40B4-BE49-F238E27FC236}">
                <a16:creationId xmlns:a16="http://schemas.microsoft.com/office/drawing/2014/main" id="{8C3531C3-BBB3-46E1-9F9D-6EDF101AF7D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t="21553"/>
          <a:stretch>
            <a:fillRect/>
          </a:stretch>
        </p:blipFill>
        <p:spPr bwMode="auto">
          <a:xfrm>
            <a:off x="287338" y="6334125"/>
            <a:ext cx="194786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6" name="Rectangle 24">
            <a:extLst>
              <a:ext uri="{FF2B5EF4-FFF2-40B4-BE49-F238E27FC236}">
                <a16:creationId xmlns:a16="http://schemas.microsoft.com/office/drawing/2014/main" id="{7754E629-71D1-4CF9-9C60-DEF831511941}"/>
              </a:ext>
            </a:extLst>
          </p:cNvPr>
          <p:cNvSpPr>
            <a:spLocks noChangeArrowheads="1"/>
          </p:cNvSpPr>
          <p:nvPr/>
        </p:nvSpPr>
        <p:spPr bwMode="auto">
          <a:xfrm>
            <a:off x="6677025" y="6362700"/>
            <a:ext cx="2878138" cy="415498"/>
          </a:xfrm>
          <a:prstGeom prst="rect">
            <a:avLst/>
          </a:prstGeom>
          <a:noFill/>
          <a:ln w="12700">
            <a:noFill/>
            <a:miter lim="800000"/>
            <a:headEnd/>
            <a:tailEnd/>
          </a:ln>
          <a:effectLst/>
        </p:spPr>
        <p:txBody>
          <a:bodyPr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r">
              <a:defRPr/>
            </a:pPr>
            <a:r>
              <a:rPr lang="de-DE" altLang="de-DE" sz="900" dirty="0">
                <a:latin typeface="Arial Narrow" panose="020B0606020202030204" pitchFamily="34" charset="0"/>
              </a:rPr>
              <a:t>© Müller-Stewens/Brauer </a:t>
            </a:r>
          </a:p>
          <a:p>
            <a:pPr algn="r">
              <a:defRPr/>
            </a:pPr>
            <a:r>
              <a:rPr lang="de-CH" altLang="de-DE" sz="900" dirty="0">
                <a:latin typeface="Arial Narrow" panose="020B0606020202030204" pitchFamily="34" charset="0"/>
              </a:rPr>
              <a:t>Corporate Strategy</a:t>
            </a:r>
            <a:endParaRPr lang="de-DE" altLang="de-DE" sz="900" dirty="0">
              <a:latin typeface="Arial Narrow" panose="020B0606020202030204" pitchFamily="34" charset="0"/>
            </a:endParaRPr>
          </a:p>
          <a:p>
            <a:pPr algn="r">
              <a:defRPr/>
            </a:pPr>
            <a:r>
              <a:rPr lang="de-DE" altLang="de-DE" sz="900" dirty="0">
                <a:latin typeface="Arial Narrow" panose="020B0606020202030204" pitchFamily="34" charset="0"/>
              </a:rPr>
              <a:t>Seite </a:t>
            </a:r>
            <a:fld id="{964CA7FE-0699-4F42-A614-42670C3AA0F9}" type="slidenum">
              <a:rPr lang="de-DE" altLang="de-DE" sz="900" smtClean="0">
                <a:latin typeface="Arial Narrow" panose="020B0606020202030204" pitchFamily="34" charset="0"/>
              </a:rPr>
              <a:pPr algn="r">
                <a:defRPr/>
              </a:pPr>
              <a:t>‹Nr.›</a:t>
            </a:fld>
            <a:endParaRPr lang="de-DE" altLang="de-DE" sz="900" dirty="0">
              <a:latin typeface="Arial Narrow" panose="020B0606020202030204" pitchFamily="34" charset="0"/>
            </a:endParaRPr>
          </a:p>
        </p:txBody>
      </p:sp>
    </p:spTree>
  </p:cSld>
  <p:clrMap bg1="lt1" tx1="dk1" bg2="lt2" tx2="dk2" accent1="accent1" accent2="accent2" accent3="accent3" accent4="accent4" accent5="accent5" accent6="accent6" hlink="hlink" folHlink="folHlink"/>
  <p:sldLayoutIdLst>
    <p:sldLayoutId id="2147483889"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p:titleStyle>
    <p:bodyStyle>
      <a:lvl1pPr marL="342900" indent="-342900" algn="l" rtl="0" eaLnBrk="0" fontAlgn="base" hangingPunct="0">
        <a:lnSpc>
          <a:spcPct val="110000"/>
        </a:lnSpc>
        <a:spcBef>
          <a:spcPct val="20000"/>
        </a:spcBef>
        <a:spcAft>
          <a:spcPct val="0"/>
        </a:spcAft>
        <a:buClr>
          <a:schemeClr val="tx2"/>
        </a:buClr>
        <a:buSzPct val="120000"/>
        <a:buFont typeface="Wingdings" panose="05000000000000000000" pitchFamily="2" charset="2"/>
        <a:buChar char="§"/>
        <a:defRPr sz="2400">
          <a:solidFill>
            <a:schemeClr val="tx2"/>
          </a:solidFill>
          <a:latin typeface="+mn-lt"/>
          <a:ea typeface="+mn-ea"/>
          <a:cs typeface="+mn-cs"/>
        </a:defRPr>
      </a:lvl1pPr>
      <a:lvl2pPr marL="742950" indent="-285750" algn="l" rtl="0" eaLnBrk="0" fontAlgn="base" hangingPunct="0">
        <a:lnSpc>
          <a:spcPct val="110000"/>
        </a:lnSpc>
        <a:spcBef>
          <a:spcPct val="20000"/>
        </a:spcBef>
        <a:spcAft>
          <a:spcPct val="0"/>
        </a:spcAft>
        <a:buClr>
          <a:schemeClr val="accent2"/>
        </a:buClr>
        <a:buSzPct val="120000"/>
        <a:buFont typeface="Wingdings" panose="05000000000000000000" pitchFamily="2" charset="2"/>
        <a:buChar char="§"/>
        <a:defRPr sz="2400">
          <a:solidFill>
            <a:schemeClr val="tx2"/>
          </a:solidFill>
          <a:latin typeface="+mn-lt"/>
        </a:defRPr>
      </a:lvl2pPr>
      <a:lvl3pPr marL="1143000" indent="-228600" algn="l" rtl="0" eaLnBrk="0" fontAlgn="base" hangingPunct="0">
        <a:lnSpc>
          <a:spcPct val="110000"/>
        </a:lnSpc>
        <a:spcBef>
          <a:spcPct val="20000"/>
        </a:spcBef>
        <a:spcAft>
          <a:spcPct val="0"/>
        </a:spcAft>
        <a:buClr>
          <a:schemeClr val="tx2"/>
        </a:buClr>
        <a:buFont typeface="Webdings" panose="05030102010509060703" pitchFamily="18" charset="2"/>
        <a:buChar char="4"/>
        <a:defRPr sz="2000">
          <a:solidFill>
            <a:schemeClr val="tx2"/>
          </a:solidFill>
          <a:latin typeface="+mn-lt"/>
        </a:defRPr>
      </a:lvl3pPr>
      <a:lvl4pPr marL="1600200" indent="-228600" algn="l" rtl="0" eaLnBrk="0" fontAlgn="base" hangingPunct="0">
        <a:lnSpc>
          <a:spcPct val="110000"/>
        </a:lnSpc>
        <a:spcBef>
          <a:spcPct val="20000"/>
        </a:spcBef>
        <a:spcAft>
          <a:spcPct val="0"/>
        </a:spcAft>
        <a:buClr>
          <a:schemeClr val="accent2"/>
        </a:buClr>
        <a:buFont typeface="Webdings" panose="05030102010509060703" pitchFamily="18" charset="2"/>
        <a:buChar char="4"/>
        <a:defRPr sz="2000">
          <a:solidFill>
            <a:schemeClr val="tx2"/>
          </a:solidFill>
          <a:latin typeface="+mn-lt"/>
        </a:defRPr>
      </a:lvl4pPr>
      <a:lvl5pPr marL="2057400" indent="-228600" algn="l" rtl="0" eaLnBrk="0" fontAlgn="base" hangingPunct="0">
        <a:spcBef>
          <a:spcPct val="20000"/>
        </a:spcBef>
        <a:spcAft>
          <a:spcPct val="0"/>
        </a:spcAft>
        <a:defRPr>
          <a:solidFill>
            <a:schemeClr val="tx2"/>
          </a:solidFill>
          <a:latin typeface="+mn-lt"/>
        </a:defRPr>
      </a:lvl5pPr>
      <a:lvl6pPr marL="2514600" indent="-228600" algn="l" rtl="0" fontAlgn="base">
        <a:spcBef>
          <a:spcPct val="20000"/>
        </a:spcBef>
        <a:spcAft>
          <a:spcPct val="0"/>
        </a:spcAft>
        <a:defRPr>
          <a:solidFill>
            <a:schemeClr val="tx2"/>
          </a:solidFill>
          <a:latin typeface="+mn-lt"/>
        </a:defRPr>
      </a:lvl6pPr>
      <a:lvl7pPr marL="2971800" indent="-228600" algn="l" rtl="0" fontAlgn="base">
        <a:spcBef>
          <a:spcPct val="20000"/>
        </a:spcBef>
        <a:spcAft>
          <a:spcPct val="0"/>
        </a:spcAft>
        <a:defRPr>
          <a:solidFill>
            <a:schemeClr val="tx2"/>
          </a:solidFill>
          <a:latin typeface="+mn-lt"/>
        </a:defRPr>
      </a:lvl7pPr>
      <a:lvl8pPr marL="3429000" indent="-228600" algn="l" rtl="0" fontAlgn="base">
        <a:spcBef>
          <a:spcPct val="20000"/>
        </a:spcBef>
        <a:spcAft>
          <a:spcPct val="0"/>
        </a:spcAft>
        <a:defRPr>
          <a:solidFill>
            <a:schemeClr val="tx2"/>
          </a:solidFill>
          <a:latin typeface="+mn-lt"/>
        </a:defRPr>
      </a:lvl8pPr>
      <a:lvl9pPr marL="3886200" indent="-228600" algn="l" rtl="0" fontAlgn="base">
        <a:spcBef>
          <a:spcPct val="20000"/>
        </a:spcBef>
        <a:spcAft>
          <a:spcPct val="0"/>
        </a:spcAft>
        <a:defRPr>
          <a:solidFill>
            <a:schemeClr val="tx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D2217D9-8F78-469E-A91A-8A37E62F08C7}"/>
              </a:ext>
            </a:extLst>
          </p:cNvPr>
          <p:cNvSpPr>
            <a:spLocks noGrp="1" noChangeArrowheads="1"/>
          </p:cNvSpPr>
          <p:nvPr>
            <p:ph type="title"/>
          </p:nvPr>
        </p:nvSpPr>
        <p:spPr bwMode="auto">
          <a:xfrm>
            <a:off x="193675" y="190500"/>
            <a:ext cx="9361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Rectangle 3">
            <a:extLst>
              <a:ext uri="{FF2B5EF4-FFF2-40B4-BE49-F238E27FC236}">
                <a16:creationId xmlns:a16="http://schemas.microsoft.com/office/drawing/2014/main" id="{2A98E5A5-D2D9-4B0D-BD56-36BD5CFE7D67}"/>
              </a:ext>
            </a:extLst>
          </p:cNvPr>
          <p:cNvSpPr>
            <a:spLocks noGrp="1" noChangeArrowheads="1"/>
          </p:cNvSpPr>
          <p:nvPr>
            <p:ph type="body" idx="1"/>
          </p:nvPr>
        </p:nvSpPr>
        <p:spPr bwMode="auto">
          <a:xfrm>
            <a:off x="247650" y="908050"/>
            <a:ext cx="9307513"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p:txBody>
      </p:sp>
      <p:pic>
        <p:nvPicPr>
          <p:cNvPr id="1028" name="Picture 23" descr="IFB_Logo">
            <a:extLst>
              <a:ext uri="{FF2B5EF4-FFF2-40B4-BE49-F238E27FC236}">
                <a16:creationId xmlns:a16="http://schemas.microsoft.com/office/drawing/2014/main" id="{4C9E9887-DC5F-4406-806B-74D2C5424C9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t="21553"/>
          <a:stretch>
            <a:fillRect/>
          </a:stretch>
        </p:blipFill>
        <p:spPr bwMode="auto">
          <a:xfrm>
            <a:off x="287338" y="6334125"/>
            <a:ext cx="194786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6" name="Rectangle 24">
            <a:extLst>
              <a:ext uri="{FF2B5EF4-FFF2-40B4-BE49-F238E27FC236}">
                <a16:creationId xmlns:a16="http://schemas.microsoft.com/office/drawing/2014/main" id="{185AD751-9493-4B96-959F-4B2BF41733CB}"/>
              </a:ext>
            </a:extLst>
          </p:cNvPr>
          <p:cNvSpPr>
            <a:spLocks noChangeArrowheads="1"/>
          </p:cNvSpPr>
          <p:nvPr/>
        </p:nvSpPr>
        <p:spPr bwMode="auto">
          <a:xfrm>
            <a:off x="6677025" y="6362700"/>
            <a:ext cx="2878138" cy="409575"/>
          </a:xfrm>
          <a:prstGeom prst="rect">
            <a:avLst/>
          </a:prstGeom>
          <a:noFill/>
          <a:ln w="12700">
            <a:noFill/>
            <a:miter lim="800000"/>
            <a:headEnd/>
            <a:tailEnd/>
          </a:ln>
          <a:effectLst/>
        </p:spPr>
        <p:txBody>
          <a:bodyPr lIns="0" tIns="0" rIns="0" bIns="0">
            <a:spAutoFit/>
          </a:bodyP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r">
              <a:defRPr/>
            </a:pPr>
            <a:r>
              <a:rPr lang="de-DE" altLang="de-DE" sz="900">
                <a:latin typeface="Arial Narrow" panose="020B0606020202030204" pitchFamily="34" charset="0"/>
              </a:rPr>
              <a:t>© Müller-Stewens </a:t>
            </a:r>
          </a:p>
          <a:p>
            <a:pPr algn="r">
              <a:defRPr/>
            </a:pPr>
            <a:r>
              <a:rPr lang="de-CH" altLang="de-DE" sz="900">
                <a:latin typeface="Arial Narrow" panose="020B0606020202030204" pitchFamily="34" charset="0"/>
              </a:rPr>
              <a:t>Corporate Management</a:t>
            </a:r>
            <a:endParaRPr lang="de-DE" altLang="de-DE" sz="900">
              <a:latin typeface="Arial Narrow" panose="020B0606020202030204" pitchFamily="34" charset="0"/>
            </a:endParaRPr>
          </a:p>
          <a:p>
            <a:pPr algn="r">
              <a:defRPr/>
            </a:pPr>
            <a:r>
              <a:rPr lang="de-DE" altLang="de-DE" sz="900">
                <a:latin typeface="Arial Narrow" panose="020B0606020202030204" pitchFamily="34" charset="0"/>
              </a:rPr>
              <a:t>Seite </a:t>
            </a:r>
            <a:fld id="{80EF93CD-F042-4CF6-ADD3-2AC929292939}" type="slidenum">
              <a:rPr lang="de-DE" altLang="de-DE" sz="900" smtClean="0">
                <a:latin typeface="Arial Narrow" panose="020B0606020202030204" pitchFamily="34" charset="0"/>
              </a:rPr>
              <a:pPr algn="r">
                <a:defRPr/>
              </a:pPr>
              <a:t>‹Nr.›</a:t>
            </a:fld>
            <a:endParaRPr lang="de-DE" altLang="de-DE" sz="900">
              <a:latin typeface="Arial Narrow" panose="020B0606020202030204" pitchFamily="34" charset="0"/>
            </a:endParaRPr>
          </a:p>
        </p:txBody>
      </p:sp>
    </p:spTree>
    <p:extLst>
      <p:ext uri="{BB962C8B-B14F-4D97-AF65-F5344CB8AC3E}">
        <p14:creationId xmlns:p14="http://schemas.microsoft.com/office/powerpoint/2010/main" val="728452981"/>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pitchFamily="34" charset="0"/>
        </a:defRPr>
      </a:lvl2pPr>
      <a:lvl3pPr algn="l" rtl="0" eaLnBrk="0" fontAlgn="base" hangingPunct="0">
        <a:spcBef>
          <a:spcPct val="0"/>
        </a:spcBef>
        <a:spcAft>
          <a:spcPct val="0"/>
        </a:spcAft>
        <a:defRPr sz="2800" b="1">
          <a:solidFill>
            <a:schemeClr val="tx2"/>
          </a:solidFill>
          <a:latin typeface="Arial" pitchFamily="34" charset="0"/>
        </a:defRPr>
      </a:lvl3pPr>
      <a:lvl4pPr algn="l" rtl="0" eaLnBrk="0" fontAlgn="base" hangingPunct="0">
        <a:spcBef>
          <a:spcPct val="0"/>
        </a:spcBef>
        <a:spcAft>
          <a:spcPct val="0"/>
        </a:spcAft>
        <a:defRPr sz="2800" b="1">
          <a:solidFill>
            <a:schemeClr val="tx2"/>
          </a:solidFill>
          <a:latin typeface="Arial" pitchFamily="34" charset="0"/>
        </a:defRPr>
      </a:lvl4pPr>
      <a:lvl5pPr algn="l" rtl="0" eaLnBrk="0" fontAlgn="base" hangingPunct="0">
        <a:spcBef>
          <a:spcPct val="0"/>
        </a:spcBef>
        <a:spcAft>
          <a:spcPct val="0"/>
        </a:spcAft>
        <a:defRPr sz="2800" b="1">
          <a:solidFill>
            <a:schemeClr val="tx2"/>
          </a:solidFill>
          <a:latin typeface="Arial" pitchFamily="34" charset="0"/>
        </a:defRPr>
      </a:lvl5pPr>
      <a:lvl6pPr marL="457200" algn="l" rtl="0" fontAlgn="base">
        <a:spcBef>
          <a:spcPct val="0"/>
        </a:spcBef>
        <a:spcAft>
          <a:spcPct val="0"/>
        </a:spcAft>
        <a:defRPr sz="2800" b="1">
          <a:solidFill>
            <a:schemeClr val="tx2"/>
          </a:solidFill>
          <a:latin typeface="Arial" pitchFamily="34" charset="0"/>
        </a:defRPr>
      </a:lvl6pPr>
      <a:lvl7pPr marL="914400" algn="l" rtl="0" fontAlgn="base">
        <a:spcBef>
          <a:spcPct val="0"/>
        </a:spcBef>
        <a:spcAft>
          <a:spcPct val="0"/>
        </a:spcAft>
        <a:defRPr sz="2800" b="1">
          <a:solidFill>
            <a:schemeClr val="tx2"/>
          </a:solidFill>
          <a:latin typeface="Arial" pitchFamily="34" charset="0"/>
        </a:defRPr>
      </a:lvl7pPr>
      <a:lvl8pPr marL="1371600" algn="l" rtl="0" fontAlgn="base">
        <a:spcBef>
          <a:spcPct val="0"/>
        </a:spcBef>
        <a:spcAft>
          <a:spcPct val="0"/>
        </a:spcAft>
        <a:defRPr sz="2800" b="1">
          <a:solidFill>
            <a:schemeClr val="tx2"/>
          </a:solidFill>
          <a:latin typeface="Arial" pitchFamily="34" charset="0"/>
        </a:defRPr>
      </a:lvl8pPr>
      <a:lvl9pPr marL="1828800" algn="l" rtl="0" fontAlgn="base">
        <a:spcBef>
          <a:spcPct val="0"/>
        </a:spcBef>
        <a:spcAft>
          <a:spcPct val="0"/>
        </a:spcAft>
        <a:defRPr sz="2800" b="1">
          <a:solidFill>
            <a:schemeClr val="tx2"/>
          </a:solidFill>
          <a:latin typeface="Arial" pitchFamily="34" charset="0"/>
        </a:defRPr>
      </a:lvl9pPr>
    </p:titleStyle>
    <p:bodyStyle>
      <a:lvl1pPr marL="342900" indent="-342900" algn="l" rtl="0" eaLnBrk="0" fontAlgn="base" hangingPunct="0">
        <a:lnSpc>
          <a:spcPct val="110000"/>
        </a:lnSpc>
        <a:spcBef>
          <a:spcPct val="20000"/>
        </a:spcBef>
        <a:spcAft>
          <a:spcPct val="0"/>
        </a:spcAft>
        <a:buClr>
          <a:schemeClr val="tx2"/>
        </a:buClr>
        <a:buSzPct val="120000"/>
        <a:buFont typeface="Wingdings" panose="05000000000000000000" pitchFamily="2" charset="2"/>
        <a:buChar char="§"/>
        <a:defRPr sz="2400">
          <a:solidFill>
            <a:schemeClr val="tx2"/>
          </a:solidFill>
          <a:latin typeface="+mn-lt"/>
          <a:ea typeface="+mn-ea"/>
          <a:cs typeface="+mn-cs"/>
        </a:defRPr>
      </a:lvl1pPr>
      <a:lvl2pPr marL="742950" indent="-285750" algn="l" rtl="0" eaLnBrk="0" fontAlgn="base" hangingPunct="0">
        <a:lnSpc>
          <a:spcPct val="110000"/>
        </a:lnSpc>
        <a:spcBef>
          <a:spcPct val="20000"/>
        </a:spcBef>
        <a:spcAft>
          <a:spcPct val="0"/>
        </a:spcAft>
        <a:buClr>
          <a:schemeClr val="accent2"/>
        </a:buClr>
        <a:buSzPct val="120000"/>
        <a:buFont typeface="Wingdings" panose="05000000000000000000" pitchFamily="2" charset="2"/>
        <a:buChar char="§"/>
        <a:defRPr sz="2400">
          <a:solidFill>
            <a:schemeClr val="tx2"/>
          </a:solidFill>
          <a:latin typeface="+mn-lt"/>
        </a:defRPr>
      </a:lvl2pPr>
      <a:lvl3pPr marL="1143000" indent="-228600" algn="l" rtl="0" eaLnBrk="0" fontAlgn="base" hangingPunct="0">
        <a:lnSpc>
          <a:spcPct val="110000"/>
        </a:lnSpc>
        <a:spcBef>
          <a:spcPct val="20000"/>
        </a:spcBef>
        <a:spcAft>
          <a:spcPct val="0"/>
        </a:spcAft>
        <a:buClr>
          <a:schemeClr val="tx2"/>
        </a:buClr>
        <a:buFont typeface="Webdings" panose="05030102010509060703" pitchFamily="18" charset="2"/>
        <a:buChar char="4"/>
        <a:defRPr sz="2000">
          <a:solidFill>
            <a:schemeClr val="tx2"/>
          </a:solidFill>
          <a:latin typeface="+mn-lt"/>
        </a:defRPr>
      </a:lvl3pPr>
      <a:lvl4pPr marL="1600200" indent="-228600" algn="l" rtl="0" eaLnBrk="0" fontAlgn="base" hangingPunct="0">
        <a:lnSpc>
          <a:spcPct val="110000"/>
        </a:lnSpc>
        <a:spcBef>
          <a:spcPct val="20000"/>
        </a:spcBef>
        <a:spcAft>
          <a:spcPct val="0"/>
        </a:spcAft>
        <a:buClr>
          <a:schemeClr val="accent2"/>
        </a:buClr>
        <a:buFont typeface="Webdings" panose="05030102010509060703" pitchFamily="18" charset="2"/>
        <a:buChar char="4"/>
        <a:defRPr sz="2000">
          <a:solidFill>
            <a:schemeClr val="tx2"/>
          </a:solidFill>
          <a:latin typeface="+mn-lt"/>
        </a:defRPr>
      </a:lvl4pPr>
      <a:lvl5pPr marL="2057400" indent="-228600" algn="l" rtl="0" eaLnBrk="0" fontAlgn="base" hangingPunct="0">
        <a:spcBef>
          <a:spcPct val="20000"/>
        </a:spcBef>
        <a:spcAft>
          <a:spcPct val="0"/>
        </a:spcAft>
        <a:defRPr>
          <a:solidFill>
            <a:schemeClr val="tx2"/>
          </a:solidFill>
          <a:latin typeface="+mn-lt"/>
        </a:defRPr>
      </a:lvl5pPr>
      <a:lvl6pPr marL="2514600" indent="-228600" algn="l" rtl="0" fontAlgn="base">
        <a:spcBef>
          <a:spcPct val="20000"/>
        </a:spcBef>
        <a:spcAft>
          <a:spcPct val="0"/>
        </a:spcAft>
        <a:defRPr>
          <a:solidFill>
            <a:schemeClr val="tx2"/>
          </a:solidFill>
          <a:latin typeface="+mn-lt"/>
        </a:defRPr>
      </a:lvl6pPr>
      <a:lvl7pPr marL="2971800" indent="-228600" algn="l" rtl="0" fontAlgn="base">
        <a:spcBef>
          <a:spcPct val="20000"/>
        </a:spcBef>
        <a:spcAft>
          <a:spcPct val="0"/>
        </a:spcAft>
        <a:defRPr>
          <a:solidFill>
            <a:schemeClr val="tx2"/>
          </a:solidFill>
          <a:latin typeface="+mn-lt"/>
        </a:defRPr>
      </a:lvl7pPr>
      <a:lvl8pPr marL="3429000" indent="-228600" algn="l" rtl="0" fontAlgn="base">
        <a:spcBef>
          <a:spcPct val="20000"/>
        </a:spcBef>
        <a:spcAft>
          <a:spcPct val="0"/>
        </a:spcAft>
        <a:defRPr>
          <a:solidFill>
            <a:schemeClr val="tx2"/>
          </a:solidFill>
          <a:latin typeface="+mn-lt"/>
        </a:defRPr>
      </a:lvl8pPr>
      <a:lvl9pPr marL="3886200" indent="-228600" algn="l" rtl="0" fontAlgn="base">
        <a:spcBef>
          <a:spcPct val="20000"/>
        </a:spcBef>
        <a:spcAft>
          <a:spcPct val="0"/>
        </a:spcAft>
        <a:defRPr>
          <a:solidFill>
            <a:schemeClr val="tx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http://www.google.de/imgres?imgurl=http://www.3tuerig.de/wp-content/uploads/2009/07/20090715-067-up-img.jpg&amp;imgrefurl=http://www.3tuerig.de/category/technik/page/3/&amp;usg=__wF4hTLDfLOF4RCjbUfVU8Co14uY=&amp;h=387&amp;w=576&amp;sz=47&amp;hl=de&amp;start=18&amp;zoom=1&amp;um=1&amp;itbs=1&amp;tbnid=P14YOaOpqN8tEM:&amp;tbnh=90&amp;tbnw=134&amp;prev=/images?q=Blueefficiency&amp;um=1&amp;hl=de&amp;sa=N&amp;rlz=1I7SKPB_de&amp;tbm=isch&amp;ei=XOynTd7eCY6WOsPCrPAI"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tags" Target="../tags/tag12.xml"/><Relationship Id="rId18" Type="http://schemas.openxmlformats.org/officeDocument/2006/relationships/tags" Target="../tags/tag17.xml"/><Relationship Id="rId3" Type="http://schemas.openxmlformats.org/officeDocument/2006/relationships/tags" Target="../tags/tag2.xml"/><Relationship Id="rId21" Type="http://schemas.openxmlformats.org/officeDocument/2006/relationships/oleObject" Target="../embeddings/oleObject1.bin"/><Relationship Id="rId7" Type="http://schemas.openxmlformats.org/officeDocument/2006/relationships/tags" Target="../tags/tag6.xml"/><Relationship Id="rId12" Type="http://schemas.openxmlformats.org/officeDocument/2006/relationships/tags" Target="../tags/tag11.xml"/><Relationship Id="rId17" Type="http://schemas.openxmlformats.org/officeDocument/2006/relationships/tags" Target="../tags/tag16.xml"/><Relationship Id="rId2" Type="http://schemas.openxmlformats.org/officeDocument/2006/relationships/tags" Target="../tags/tag1.xml"/><Relationship Id="rId16" Type="http://schemas.openxmlformats.org/officeDocument/2006/relationships/tags" Target="../tags/tag15.xml"/><Relationship Id="rId20" Type="http://schemas.openxmlformats.org/officeDocument/2006/relationships/notesSlide" Target="../notesSlides/notesSlide19.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tags" Target="../tags/tag10.xml"/><Relationship Id="rId5" Type="http://schemas.openxmlformats.org/officeDocument/2006/relationships/tags" Target="../tags/tag4.xml"/><Relationship Id="rId15" Type="http://schemas.openxmlformats.org/officeDocument/2006/relationships/tags" Target="../tags/tag14.xml"/><Relationship Id="rId10" Type="http://schemas.openxmlformats.org/officeDocument/2006/relationships/tags" Target="../tags/tag9.xml"/><Relationship Id="rId19" Type="http://schemas.openxmlformats.org/officeDocument/2006/relationships/slideLayout" Target="../slideLayouts/slideLayout2.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tags" Target="../tags/tag13.xml"/></Relationships>
</file>

<file path=ppt/slides/_rels/slide51.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vmlDrawing" Target="../drawings/vmlDrawing2.vml"/><Relationship Id="rId6" Type="http://schemas.openxmlformats.org/officeDocument/2006/relationships/tags" Target="../tags/tag22.xml"/><Relationship Id="rId11" Type="http://schemas.openxmlformats.org/officeDocument/2006/relationships/oleObject" Target="../embeddings/oleObject2.bin"/><Relationship Id="rId5" Type="http://schemas.openxmlformats.org/officeDocument/2006/relationships/tags" Target="../tags/tag21.xml"/><Relationship Id="rId10" Type="http://schemas.openxmlformats.org/officeDocument/2006/relationships/notesSlide" Target="../notesSlides/notesSlide20.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notesSlide" Target="../notesSlides/notesSlide21.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0" Type="http://schemas.openxmlformats.org/officeDocument/2006/relationships/tags" Target="../tags/tag34.xml"/><Relationship Id="rId4" Type="http://schemas.openxmlformats.org/officeDocument/2006/relationships/tags" Target="../tags/tag28.xml"/><Relationship Id="rId9" Type="http://schemas.openxmlformats.org/officeDocument/2006/relationships/tags" Target="../tags/tag3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37.xml"/><Relationship Id="rId7"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vmlDrawing" Target="../drawings/vmlDrawing3.v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9" Type="http://schemas.openxmlformats.org/officeDocument/2006/relationships/oleObject" Target="../embeddings/oleObject3.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6F0ADC1-8350-44E1-9171-CEC4B5E6B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6576" y="332656"/>
            <a:ext cx="4166578" cy="5877272"/>
          </a:xfrm>
          <a:prstGeom prst="rect">
            <a:avLst/>
          </a:prstGeom>
        </p:spPr>
      </p:pic>
      <p:sp>
        <p:nvSpPr>
          <p:cNvPr id="4" name="Textfeld 3">
            <a:extLst>
              <a:ext uri="{FF2B5EF4-FFF2-40B4-BE49-F238E27FC236}">
                <a16:creationId xmlns:a16="http://schemas.microsoft.com/office/drawing/2014/main" id="{EC33D24D-B9E3-4DB7-923B-01A2ABC323BD}"/>
              </a:ext>
            </a:extLst>
          </p:cNvPr>
          <p:cNvSpPr txBox="1"/>
          <p:nvPr/>
        </p:nvSpPr>
        <p:spPr>
          <a:xfrm>
            <a:off x="5745088" y="2060848"/>
            <a:ext cx="3816423" cy="3293209"/>
          </a:xfrm>
          <a:prstGeom prst="rect">
            <a:avLst/>
          </a:prstGeom>
          <a:noFill/>
        </p:spPr>
        <p:txBody>
          <a:bodyPr wrap="square" rtlCol="0">
            <a:spAutoFit/>
          </a:bodyPr>
          <a:lstStyle/>
          <a:p>
            <a:r>
              <a:rPr lang="de-CH" sz="4000" b="1" dirty="0">
                <a:latin typeface="Times New Roman" panose="02020603050405020304" pitchFamily="18" charset="0"/>
                <a:cs typeface="Times New Roman" panose="02020603050405020304" pitchFamily="18" charset="0"/>
              </a:rPr>
              <a:t>Abbildungen</a:t>
            </a:r>
          </a:p>
          <a:p>
            <a:endParaRPr lang="de-CH" dirty="0">
              <a:latin typeface="Times New Roman" panose="02020603050405020304" pitchFamily="18" charset="0"/>
              <a:cs typeface="Times New Roman" panose="02020603050405020304" pitchFamily="18" charset="0"/>
            </a:endParaRPr>
          </a:p>
          <a:p>
            <a:endParaRPr lang="de-CH" dirty="0">
              <a:latin typeface="Times New Roman" panose="02020603050405020304" pitchFamily="18" charset="0"/>
              <a:cs typeface="Times New Roman" panose="02020603050405020304" pitchFamily="18" charset="0"/>
            </a:endParaRPr>
          </a:p>
          <a:p>
            <a:endParaRPr lang="de-CH" dirty="0">
              <a:latin typeface="Times New Roman" panose="02020603050405020304" pitchFamily="18" charset="0"/>
              <a:cs typeface="Times New Roman" panose="02020603050405020304" pitchFamily="18" charset="0"/>
            </a:endParaRPr>
          </a:p>
          <a:p>
            <a:endParaRPr lang="de-CH" dirty="0">
              <a:latin typeface="Times New Roman" panose="02020603050405020304" pitchFamily="18" charset="0"/>
              <a:cs typeface="Times New Roman" panose="02020603050405020304" pitchFamily="18" charset="0"/>
            </a:endParaRPr>
          </a:p>
          <a:p>
            <a:r>
              <a:rPr lang="de-CH" dirty="0">
                <a:latin typeface="Times New Roman" panose="02020603050405020304" pitchFamily="18" charset="0"/>
                <a:cs typeface="Times New Roman" panose="02020603050405020304" pitchFamily="18" charset="0"/>
              </a:rPr>
              <a:t>Bitte zitieren Sie das Buch,</a:t>
            </a:r>
          </a:p>
          <a:p>
            <a:r>
              <a:rPr lang="de-CH" dirty="0">
                <a:latin typeface="Times New Roman" panose="02020603050405020304" pitchFamily="18" charset="0"/>
                <a:cs typeface="Times New Roman" panose="02020603050405020304" pitchFamily="18" charset="0"/>
              </a:rPr>
              <a:t>wenn Sie Abbildungen aus dieser</a:t>
            </a:r>
          </a:p>
          <a:p>
            <a:r>
              <a:rPr lang="de-CH" dirty="0">
                <a:latin typeface="Times New Roman" panose="02020603050405020304" pitchFamily="18" charset="0"/>
                <a:cs typeface="Times New Roman" panose="02020603050405020304" pitchFamily="18" charset="0"/>
              </a:rPr>
              <a:t>Datei verwenden.</a:t>
            </a:r>
          </a:p>
          <a:p>
            <a:endParaRPr lang="de-CH" dirty="0">
              <a:latin typeface="Times New Roman" panose="02020603050405020304" pitchFamily="18" charset="0"/>
              <a:cs typeface="Times New Roman" panose="02020603050405020304" pitchFamily="18" charset="0"/>
            </a:endParaRPr>
          </a:p>
          <a:p>
            <a:r>
              <a:rPr lang="de-DE" sz="1000" dirty="0"/>
              <a:t>Müller-Stewens, Günter/Brauer, Matthias </a:t>
            </a:r>
            <a:r>
              <a:rPr lang="de-DE" sz="1000"/>
              <a:t>(2021): </a:t>
            </a:r>
            <a:br>
              <a:rPr lang="de-DE" sz="1000" dirty="0"/>
            </a:br>
            <a:r>
              <a:rPr lang="de-DE" sz="1000" dirty="0"/>
              <a:t>Corporate Strategy. </a:t>
            </a:r>
            <a:r>
              <a:rPr lang="de-CH" sz="1000" dirty="0"/>
              <a:t>Nachhaltige Wertsteigerung in diversifizierten Unternehmen</a:t>
            </a:r>
            <a:r>
              <a:rPr lang="de-DE" sz="1000" dirty="0"/>
              <a:t>, </a:t>
            </a:r>
            <a:br>
              <a:rPr lang="de-DE" sz="1000" dirty="0"/>
            </a:br>
            <a:r>
              <a:rPr lang="de-DE" sz="1000" dirty="0"/>
              <a:t>2. Auflage, Stuttgart: Schäffer-Poeschel Verlag</a:t>
            </a:r>
            <a:endParaRPr lang="de-CH" sz="1000" dirty="0"/>
          </a:p>
        </p:txBody>
      </p:sp>
    </p:spTree>
    <p:extLst>
      <p:ext uri="{BB962C8B-B14F-4D97-AF65-F5344CB8AC3E}">
        <p14:creationId xmlns:p14="http://schemas.microsoft.com/office/powerpoint/2010/main" val="3219828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B0D599E-2687-4B0B-BFF9-0CF8736C27EE}"/>
              </a:ext>
            </a:extLst>
          </p:cNvPr>
          <p:cNvSpPr/>
          <p:nvPr/>
        </p:nvSpPr>
        <p:spPr bwMode="auto">
          <a:xfrm>
            <a:off x="848544" y="888898"/>
            <a:ext cx="7272808" cy="429752"/>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a:ln>
                <a:noFill/>
              </a:ln>
              <a:solidFill>
                <a:schemeClr val="tx1"/>
              </a:solidFill>
              <a:effectLst/>
              <a:latin typeface="Arial" charset="0"/>
            </a:endParaRPr>
          </a:p>
        </p:txBody>
      </p:sp>
      <p:sp>
        <p:nvSpPr>
          <p:cNvPr id="2" name="Titel 1">
            <a:extLst>
              <a:ext uri="{FF2B5EF4-FFF2-40B4-BE49-F238E27FC236}">
                <a16:creationId xmlns:a16="http://schemas.microsoft.com/office/drawing/2014/main" id="{C7A01F77-4E68-4EF7-BB35-7EF4EFA7674D}"/>
              </a:ext>
            </a:extLst>
          </p:cNvPr>
          <p:cNvSpPr>
            <a:spLocks noGrp="1"/>
          </p:cNvSpPr>
          <p:nvPr>
            <p:ph type="title"/>
          </p:nvPr>
        </p:nvSpPr>
        <p:spPr>
          <a:xfrm>
            <a:off x="193675" y="190500"/>
            <a:ext cx="9361488" cy="646113"/>
          </a:xfrm>
        </p:spPr>
        <p:txBody>
          <a:bodyPr/>
          <a:lstStyle/>
          <a:p>
            <a:r>
              <a:rPr lang="de-CH" dirty="0"/>
              <a:t>Inhaltsverzeichnis</a:t>
            </a:r>
          </a:p>
        </p:txBody>
      </p:sp>
      <p:grpSp>
        <p:nvGrpSpPr>
          <p:cNvPr id="5" name="Gruppieren 4">
            <a:extLst>
              <a:ext uri="{FF2B5EF4-FFF2-40B4-BE49-F238E27FC236}">
                <a16:creationId xmlns:a16="http://schemas.microsoft.com/office/drawing/2014/main" id="{BB988598-3CF9-42C3-9FFA-F76409DBD37D}"/>
              </a:ext>
            </a:extLst>
          </p:cNvPr>
          <p:cNvGrpSpPr/>
          <p:nvPr/>
        </p:nvGrpSpPr>
        <p:grpSpPr>
          <a:xfrm>
            <a:off x="848544" y="908720"/>
            <a:ext cx="7094801" cy="5478423"/>
            <a:chOff x="560512" y="934607"/>
            <a:chExt cx="7094801" cy="5478423"/>
          </a:xfrm>
        </p:grpSpPr>
        <p:sp>
          <p:nvSpPr>
            <p:cNvPr id="3" name="Textfeld 2">
              <a:extLst>
                <a:ext uri="{FF2B5EF4-FFF2-40B4-BE49-F238E27FC236}">
                  <a16:creationId xmlns:a16="http://schemas.microsoft.com/office/drawing/2014/main" id="{D0C6CC06-859E-4339-A95D-C695A6192EAF}"/>
                </a:ext>
              </a:extLst>
            </p:cNvPr>
            <p:cNvSpPr txBox="1"/>
            <p:nvPr/>
          </p:nvSpPr>
          <p:spPr>
            <a:xfrm>
              <a:off x="560512" y="934607"/>
              <a:ext cx="6468437" cy="5478423"/>
            </a:xfrm>
            <a:prstGeom prst="rect">
              <a:avLst/>
            </a:prstGeom>
            <a:noFill/>
          </p:spPr>
          <p:txBody>
            <a:bodyPr wrap="none" rtlCol="0">
              <a:spAutoFit/>
            </a:bodyPr>
            <a:lstStyle/>
            <a:p>
              <a:r>
                <a:rPr lang="de-CH" sz="2000" b="1" dirty="0"/>
                <a:t>Teil A: Strategiearbeit auf der Corporate-Ebene</a:t>
              </a:r>
              <a:endParaRPr lang="de-CH" sz="2000" dirty="0"/>
            </a:p>
            <a:p>
              <a:pPr marL="800100" lvl="1" indent="-342900">
                <a:spcBef>
                  <a:spcPts val="900"/>
                </a:spcBef>
                <a:buFont typeface="+mj-lt"/>
                <a:buAutoNum type="arabicPeriod"/>
              </a:pPr>
              <a:r>
                <a:rPr lang="de-CH" b="1" dirty="0"/>
                <a:t>Corporate Management im diversifizierten Unternehmen</a:t>
              </a:r>
              <a:endParaRPr lang="de-CH" dirty="0"/>
            </a:p>
            <a:p>
              <a:pPr marL="800100" lvl="1" indent="-342900">
                <a:buFont typeface="+mj-lt"/>
                <a:buAutoNum type="arabicPeriod"/>
              </a:pPr>
              <a:r>
                <a:rPr lang="de-CH" b="1" dirty="0"/>
                <a:t>Das Corporate-Management-Modell</a:t>
              </a:r>
              <a:endParaRPr lang="de-CH" dirty="0"/>
            </a:p>
            <a:p>
              <a:pPr marL="800100" lvl="1" indent="-342900">
                <a:buFont typeface="+mj-lt"/>
                <a:buAutoNum type="arabicPeriod"/>
              </a:pPr>
              <a:r>
                <a:rPr lang="de-CH" b="1" dirty="0"/>
                <a:t>Corporate Management und Verantwortung</a:t>
              </a:r>
              <a:endParaRPr lang="de-CH" dirty="0"/>
            </a:p>
            <a:p>
              <a:r>
                <a:rPr lang="de-CH" dirty="0"/>
                <a:t> </a:t>
              </a:r>
            </a:p>
            <a:p>
              <a:r>
                <a:rPr lang="de-CH" sz="2000" b="1" dirty="0"/>
                <a:t>Teil B: Normativer Rahmen</a:t>
              </a:r>
              <a:endParaRPr lang="de-CH" sz="2000" dirty="0"/>
            </a:p>
            <a:p>
              <a:pPr marL="800100" lvl="1" indent="-342900">
                <a:spcBef>
                  <a:spcPts val="900"/>
                </a:spcBef>
                <a:buFont typeface="+mj-lt"/>
                <a:buAutoNum type="arabicPeriod" startAt="4"/>
              </a:pPr>
              <a:r>
                <a:rPr lang="de-CH" b="1" dirty="0"/>
                <a:t>Mission und Werte</a:t>
              </a:r>
              <a:endParaRPr lang="de-CH" dirty="0"/>
            </a:p>
            <a:p>
              <a:pPr marL="800100" lvl="1" indent="-342900">
                <a:buFont typeface="+mj-lt"/>
                <a:buAutoNum type="arabicPeriod" startAt="4"/>
              </a:pPr>
              <a:r>
                <a:rPr lang="de-CH" b="1" dirty="0"/>
                <a:t>Vision und Ziele</a:t>
              </a:r>
              <a:endParaRPr lang="de-CH" dirty="0"/>
            </a:p>
            <a:p>
              <a:r>
                <a:rPr lang="de-CH" b="1" dirty="0"/>
                <a:t> </a:t>
              </a:r>
              <a:endParaRPr lang="de-CH" dirty="0"/>
            </a:p>
            <a:p>
              <a:r>
                <a:rPr lang="de-CH" sz="2000" b="1" dirty="0"/>
                <a:t>Teil C: Corporate Strategy</a:t>
              </a:r>
              <a:endParaRPr lang="de-CH" sz="2000" dirty="0"/>
            </a:p>
            <a:p>
              <a:pPr marL="800100" lvl="1" indent="-342900">
                <a:spcBef>
                  <a:spcPts val="900"/>
                </a:spcBef>
                <a:buFont typeface="+mj-lt"/>
                <a:buAutoNum type="arabicPeriod" startAt="6"/>
              </a:pPr>
              <a:r>
                <a:rPr lang="de-CH" b="1" dirty="0"/>
                <a:t>Konzept und Geschäftsmodell</a:t>
              </a:r>
              <a:endParaRPr lang="de-CH" dirty="0"/>
            </a:p>
            <a:p>
              <a:pPr marL="800100" lvl="1" indent="-342900">
                <a:buFont typeface="+mj-lt"/>
                <a:buAutoNum type="arabicPeriod" startAt="6"/>
              </a:pPr>
              <a:r>
                <a:rPr lang="de-CH" b="1" dirty="0"/>
                <a:t>Konfiguration und Portfoliomanagement</a:t>
              </a:r>
              <a:endParaRPr lang="de-CH" dirty="0"/>
            </a:p>
            <a:p>
              <a:pPr marL="800100" lvl="1" indent="-342900">
                <a:buFont typeface="+mj-lt"/>
                <a:buAutoNum type="arabicPeriod" startAt="6"/>
              </a:pPr>
              <a:r>
                <a:rPr lang="de-CH" b="1" dirty="0"/>
                <a:t>Koordination und Synergiemanagement</a:t>
              </a:r>
              <a:endParaRPr lang="de-CH" dirty="0"/>
            </a:p>
            <a:p>
              <a:r>
                <a:rPr lang="de-DE" b="1" dirty="0"/>
                <a:t> </a:t>
              </a:r>
              <a:endParaRPr lang="de-CH" b="1" dirty="0"/>
            </a:p>
            <a:p>
              <a:r>
                <a:rPr lang="de-CH" sz="2000" b="1" dirty="0"/>
                <a:t>Teil D: Corporate </a:t>
              </a:r>
              <a:r>
                <a:rPr lang="de-CH" sz="2000" b="1" dirty="0" err="1"/>
                <a:t>Organization</a:t>
              </a:r>
              <a:endParaRPr lang="de-CH" sz="2000" dirty="0"/>
            </a:p>
            <a:p>
              <a:pPr marL="800100" lvl="1" indent="-342900">
                <a:spcBef>
                  <a:spcPts val="900"/>
                </a:spcBef>
                <a:buFont typeface="+mj-lt"/>
                <a:buAutoNum type="arabicPeriod" startAt="9"/>
              </a:pPr>
              <a:r>
                <a:rPr lang="de-CH" b="1" dirty="0"/>
                <a:t>Interaktionsstil</a:t>
              </a:r>
              <a:endParaRPr lang="de-CH" dirty="0"/>
            </a:p>
            <a:p>
              <a:pPr marL="800100" lvl="1" indent="-342900">
                <a:buFont typeface="+mj-lt"/>
                <a:buAutoNum type="arabicPeriod" startAt="9"/>
              </a:pPr>
              <a:r>
                <a:rPr lang="de-CH" b="1" dirty="0"/>
                <a:t>Organisationsstrukturen</a:t>
              </a:r>
              <a:endParaRPr lang="de-CH" dirty="0"/>
            </a:p>
            <a:p>
              <a:pPr marL="800100" lvl="1" indent="-342900">
                <a:buFont typeface="+mj-lt"/>
                <a:buAutoNum type="arabicPeriod" startAt="9"/>
              </a:pPr>
              <a:r>
                <a:rPr lang="de-CH" b="1" dirty="0"/>
                <a:t>Managementsysteme</a:t>
              </a:r>
              <a:endParaRPr lang="de-CH" dirty="0"/>
            </a:p>
            <a:p>
              <a:endParaRPr lang="de-CH" dirty="0"/>
            </a:p>
          </p:txBody>
        </p:sp>
        <p:sp>
          <p:nvSpPr>
            <p:cNvPr id="4" name="Textfeld 3">
              <a:extLst>
                <a:ext uri="{FF2B5EF4-FFF2-40B4-BE49-F238E27FC236}">
                  <a16:creationId xmlns:a16="http://schemas.microsoft.com/office/drawing/2014/main" id="{BF4A0BB9-D634-4572-B0B9-C586418E87F9}"/>
                </a:ext>
              </a:extLst>
            </p:cNvPr>
            <p:cNvSpPr txBox="1"/>
            <p:nvPr/>
          </p:nvSpPr>
          <p:spPr>
            <a:xfrm>
              <a:off x="7185248" y="934607"/>
              <a:ext cx="470065" cy="5478423"/>
            </a:xfrm>
            <a:prstGeom prst="rect">
              <a:avLst/>
            </a:prstGeom>
            <a:noFill/>
          </p:spPr>
          <p:txBody>
            <a:bodyPr wrap="none" rtlCol="0">
              <a:spAutoFit/>
            </a:bodyPr>
            <a:lstStyle/>
            <a:p>
              <a:pPr algn="r"/>
              <a:r>
                <a:rPr lang="de-CH" sz="2000" b="1" dirty="0"/>
                <a:t>3</a:t>
              </a:r>
            </a:p>
            <a:p>
              <a:pPr algn="r">
                <a:spcBef>
                  <a:spcPts val="900"/>
                </a:spcBef>
              </a:pPr>
              <a:r>
                <a:rPr lang="de-CH" b="1" dirty="0"/>
                <a:t>3</a:t>
              </a:r>
            </a:p>
            <a:p>
              <a:pPr algn="r"/>
              <a:r>
                <a:rPr lang="de-CH" b="1" dirty="0"/>
                <a:t>5</a:t>
              </a:r>
            </a:p>
            <a:p>
              <a:pPr algn="r"/>
              <a:r>
                <a:rPr lang="de-CH" b="1" dirty="0"/>
                <a:t>13</a:t>
              </a:r>
              <a:endParaRPr lang="de-CH" dirty="0"/>
            </a:p>
            <a:p>
              <a:pPr algn="r"/>
              <a:r>
                <a:rPr lang="de-CH" dirty="0"/>
                <a:t> </a:t>
              </a:r>
            </a:p>
            <a:p>
              <a:pPr algn="r"/>
              <a:r>
                <a:rPr lang="de-CH" sz="2000" b="1" dirty="0"/>
                <a:t>14</a:t>
              </a:r>
              <a:endParaRPr lang="de-CH" sz="2000" dirty="0"/>
            </a:p>
            <a:p>
              <a:pPr algn="r">
                <a:spcBef>
                  <a:spcPts val="900"/>
                </a:spcBef>
              </a:pPr>
              <a:r>
                <a:rPr lang="de-CH" b="1" dirty="0"/>
                <a:t>18</a:t>
              </a:r>
              <a:endParaRPr lang="de-CH" dirty="0"/>
            </a:p>
            <a:p>
              <a:pPr algn="r"/>
              <a:r>
                <a:rPr lang="de-CH" b="1" dirty="0"/>
                <a:t>20</a:t>
              </a:r>
              <a:endParaRPr lang="de-CH" dirty="0"/>
            </a:p>
            <a:p>
              <a:pPr algn="r"/>
              <a:r>
                <a:rPr lang="de-CH" b="1" dirty="0"/>
                <a:t> </a:t>
              </a:r>
              <a:endParaRPr lang="de-CH" dirty="0"/>
            </a:p>
            <a:p>
              <a:pPr algn="r"/>
              <a:r>
                <a:rPr lang="de-CH" sz="2000" b="1" dirty="0"/>
                <a:t>25</a:t>
              </a:r>
              <a:endParaRPr lang="de-CH" sz="2000" dirty="0"/>
            </a:p>
            <a:p>
              <a:pPr algn="r">
                <a:spcBef>
                  <a:spcPts val="900"/>
                </a:spcBef>
              </a:pPr>
              <a:r>
                <a:rPr lang="de-CH" b="1" dirty="0"/>
                <a:t>27</a:t>
              </a:r>
              <a:endParaRPr lang="de-CH" dirty="0"/>
            </a:p>
            <a:p>
              <a:pPr algn="r"/>
              <a:r>
                <a:rPr lang="de-CH" b="1" dirty="0"/>
                <a:t>29</a:t>
              </a:r>
            </a:p>
            <a:p>
              <a:pPr algn="r"/>
              <a:r>
                <a:rPr lang="de-CH" b="1" dirty="0"/>
                <a:t>53</a:t>
              </a:r>
              <a:endParaRPr lang="de-CH" dirty="0"/>
            </a:p>
            <a:p>
              <a:pPr algn="r"/>
              <a:r>
                <a:rPr lang="de-DE" b="1" dirty="0"/>
                <a:t> </a:t>
              </a:r>
              <a:endParaRPr lang="de-CH" b="1" dirty="0"/>
            </a:p>
            <a:p>
              <a:pPr algn="r"/>
              <a:r>
                <a:rPr lang="de-CH" sz="2000" b="1" dirty="0"/>
                <a:t>60</a:t>
              </a:r>
              <a:endParaRPr lang="de-CH" sz="2000" dirty="0"/>
            </a:p>
            <a:p>
              <a:pPr algn="r">
                <a:spcBef>
                  <a:spcPts val="900"/>
                </a:spcBef>
              </a:pPr>
              <a:r>
                <a:rPr lang="de-CH" b="1" dirty="0"/>
                <a:t>62</a:t>
              </a:r>
            </a:p>
            <a:p>
              <a:pPr algn="r"/>
              <a:r>
                <a:rPr lang="de-CH" b="1" dirty="0"/>
                <a:t>64</a:t>
              </a:r>
            </a:p>
            <a:p>
              <a:pPr algn="r"/>
              <a:r>
                <a:rPr lang="de-CH" b="1" dirty="0"/>
                <a:t>73</a:t>
              </a:r>
            </a:p>
            <a:p>
              <a:pPr algn="r"/>
              <a:endParaRPr lang="de-CH" dirty="0"/>
            </a:p>
          </p:txBody>
        </p:sp>
      </p:grpSp>
    </p:spTree>
    <p:extLst>
      <p:ext uri="{BB962C8B-B14F-4D97-AF65-F5344CB8AC3E}">
        <p14:creationId xmlns:p14="http://schemas.microsoft.com/office/powerpoint/2010/main" val="2444413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35B8866-85AF-4A3D-B592-1A90143AE0DC}"/>
              </a:ext>
            </a:extLst>
          </p:cNvPr>
          <p:cNvSpPr>
            <a:spLocks noGrp="1" noChangeArrowheads="1"/>
          </p:cNvSpPr>
          <p:nvPr>
            <p:ph type="title"/>
          </p:nvPr>
        </p:nvSpPr>
        <p:spPr>
          <a:xfrm>
            <a:off x="193675" y="190500"/>
            <a:ext cx="9361488" cy="646113"/>
          </a:xfrm>
        </p:spPr>
        <p:txBody>
          <a:bodyPr/>
          <a:lstStyle/>
          <a:p>
            <a:pPr eaLnBrk="1" hangingPunct="1"/>
            <a:r>
              <a:rPr lang="de-CH" altLang="de-DE" dirty="0"/>
              <a:t>Strukturelemente eines MGUs</a:t>
            </a:r>
            <a:endParaRPr lang="de-DE" altLang="de-DE" dirty="0"/>
          </a:p>
        </p:txBody>
      </p:sp>
      <p:grpSp>
        <p:nvGrpSpPr>
          <p:cNvPr id="5" name="Gruppieren 4">
            <a:extLst>
              <a:ext uri="{FF2B5EF4-FFF2-40B4-BE49-F238E27FC236}">
                <a16:creationId xmlns:a16="http://schemas.microsoft.com/office/drawing/2014/main" id="{51433E22-5588-45CC-A3F4-50AF59F4FDC9}"/>
              </a:ext>
            </a:extLst>
          </p:cNvPr>
          <p:cNvGrpSpPr/>
          <p:nvPr/>
        </p:nvGrpSpPr>
        <p:grpSpPr>
          <a:xfrm>
            <a:off x="437357" y="908720"/>
            <a:ext cx="8874125" cy="5300472"/>
            <a:chOff x="269875" y="987426"/>
            <a:chExt cx="8874125" cy="5300472"/>
          </a:xfrm>
        </p:grpSpPr>
        <p:sp>
          <p:nvSpPr>
            <p:cNvPr id="4100" name="Oval 5">
              <a:extLst>
                <a:ext uri="{FF2B5EF4-FFF2-40B4-BE49-F238E27FC236}">
                  <a16:creationId xmlns:a16="http://schemas.microsoft.com/office/drawing/2014/main" id="{9CB766EE-E4FD-4686-89E2-BC6F78B64B44}"/>
                </a:ext>
              </a:extLst>
            </p:cNvPr>
            <p:cNvSpPr>
              <a:spLocks noChangeArrowheads="1"/>
            </p:cNvSpPr>
            <p:nvPr/>
          </p:nvSpPr>
          <p:spPr bwMode="auto">
            <a:xfrm>
              <a:off x="2607667" y="1104901"/>
              <a:ext cx="1224007" cy="576263"/>
            </a:xfrm>
            <a:prstGeom prst="ellipse">
              <a:avLst/>
            </a:prstGeom>
            <a:solidFill>
              <a:schemeClr val="accent1"/>
            </a:solidFill>
            <a:ln w="3175">
              <a:solidFill>
                <a:schemeClr val="tx1"/>
              </a:solidFill>
              <a:round/>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01" name="Oval 6">
              <a:extLst>
                <a:ext uri="{FF2B5EF4-FFF2-40B4-BE49-F238E27FC236}">
                  <a16:creationId xmlns:a16="http://schemas.microsoft.com/office/drawing/2014/main" id="{576075A8-BF7D-4D14-8838-4BD4F38F4EF8}"/>
                </a:ext>
              </a:extLst>
            </p:cNvPr>
            <p:cNvSpPr>
              <a:spLocks noChangeArrowheads="1"/>
            </p:cNvSpPr>
            <p:nvPr/>
          </p:nvSpPr>
          <p:spPr bwMode="auto">
            <a:xfrm>
              <a:off x="4923914" y="1104901"/>
              <a:ext cx="1224007" cy="576263"/>
            </a:xfrm>
            <a:prstGeom prst="ellipse">
              <a:avLst/>
            </a:prstGeom>
            <a:solidFill>
              <a:schemeClr val="accent1"/>
            </a:solidFill>
            <a:ln w="3175">
              <a:solidFill>
                <a:schemeClr val="tx1"/>
              </a:solidFill>
              <a:round/>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02" name="Rectangle 7">
              <a:extLst>
                <a:ext uri="{FF2B5EF4-FFF2-40B4-BE49-F238E27FC236}">
                  <a16:creationId xmlns:a16="http://schemas.microsoft.com/office/drawing/2014/main" id="{36C3FBC1-77B0-42FF-A9C7-AC8F43627F22}"/>
                </a:ext>
              </a:extLst>
            </p:cNvPr>
            <p:cNvSpPr>
              <a:spLocks noChangeArrowheads="1"/>
            </p:cNvSpPr>
            <p:nvPr/>
          </p:nvSpPr>
          <p:spPr bwMode="auto">
            <a:xfrm>
              <a:off x="2577503" y="2330451"/>
              <a:ext cx="3600581" cy="1269999"/>
            </a:xfrm>
            <a:prstGeom prst="rect">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DE" altLang="de-DE" sz="1600">
                <a:solidFill>
                  <a:schemeClr val="tx1"/>
                </a:solidFill>
              </a:endParaRPr>
            </a:p>
          </p:txBody>
        </p:sp>
        <p:sp>
          <p:nvSpPr>
            <p:cNvPr id="4103" name="Text Box 8">
              <a:extLst>
                <a:ext uri="{FF2B5EF4-FFF2-40B4-BE49-F238E27FC236}">
                  <a16:creationId xmlns:a16="http://schemas.microsoft.com/office/drawing/2014/main" id="{B0D78B0E-CFCE-47BA-8267-7045C8EE095F}"/>
                </a:ext>
              </a:extLst>
            </p:cNvPr>
            <p:cNvSpPr txBox="1">
              <a:spLocks noChangeArrowheads="1"/>
            </p:cNvSpPr>
            <p:nvPr/>
          </p:nvSpPr>
          <p:spPr bwMode="auto">
            <a:xfrm>
              <a:off x="6684235" y="2504193"/>
              <a:ext cx="1378954" cy="103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400"/>
                </a:spcBef>
                <a:buClrTx/>
                <a:buSzTx/>
                <a:buFontTx/>
                <a:buNone/>
              </a:pPr>
              <a:r>
                <a:rPr lang="de-CH" altLang="de-DE" sz="1400">
                  <a:solidFill>
                    <a:schemeClr val="tx1"/>
                  </a:solidFill>
                </a:rPr>
                <a:t>Aufsichtsrat, </a:t>
              </a:r>
              <a:br>
                <a:rPr lang="de-CH" altLang="de-DE" sz="1400">
                  <a:solidFill>
                    <a:schemeClr val="tx1"/>
                  </a:solidFill>
                </a:rPr>
              </a:br>
              <a:r>
                <a:rPr lang="de-CH" altLang="de-DE" sz="1400">
                  <a:solidFill>
                    <a:schemeClr val="tx1"/>
                  </a:solidFill>
                </a:rPr>
                <a:t>Verwaltungsrat</a:t>
              </a:r>
            </a:p>
            <a:p>
              <a:pPr eaLnBrk="1" hangingPunct="1">
                <a:lnSpc>
                  <a:spcPct val="100000"/>
                </a:lnSpc>
                <a:spcBef>
                  <a:spcPts val="400"/>
                </a:spcBef>
                <a:buClrTx/>
                <a:buSzTx/>
                <a:buFontTx/>
                <a:buNone/>
              </a:pPr>
              <a:r>
                <a:rPr lang="de-CH" altLang="de-DE" sz="1400">
                  <a:solidFill>
                    <a:schemeClr val="tx1"/>
                  </a:solidFill>
                </a:rPr>
                <a:t>Vorstand, </a:t>
              </a:r>
              <a:br>
                <a:rPr lang="de-CH" altLang="de-DE" sz="1400">
                  <a:solidFill>
                    <a:schemeClr val="tx1"/>
                  </a:solidFill>
                </a:rPr>
              </a:br>
              <a:r>
                <a:rPr lang="de-CH" altLang="de-DE" sz="1400">
                  <a:solidFill>
                    <a:schemeClr val="tx1"/>
                  </a:solidFill>
                </a:rPr>
                <a:t>Konzernleitung</a:t>
              </a:r>
              <a:endParaRPr lang="de-DE" altLang="de-DE" sz="1400">
                <a:solidFill>
                  <a:schemeClr val="tx1"/>
                </a:solidFill>
              </a:endParaRPr>
            </a:p>
          </p:txBody>
        </p:sp>
        <p:sp>
          <p:nvSpPr>
            <p:cNvPr id="4104" name="Text Box 9">
              <a:extLst>
                <a:ext uri="{FF2B5EF4-FFF2-40B4-BE49-F238E27FC236}">
                  <a16:creationId xmlns:a16="http://schemas.microsoft.com/office/drawing/2014/main" id="{3786A5B8-793D-44F7-938A-A1937D957C3F}"/>
                </a:ext>
              </a:extLst>
            </p:cNvPr>
            <p:cNvSpPr txBox="1">
              <a:spLocks noChangeArrowheads="1"/>
            </p:cNvSpPr>
            <p:nvPr/>
          </p:nvSpPr>
          <p:spPr bwMode="auto">
            <a:xfrm>
              <a:off x="402581" y="3745153"/>
              <a:ext cx="202864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dirty="0">
                  <a:solidFill>
                    <a:schemeClr val="tx1"/>
                  </a:solidFill>
                </a:rPr>
                <a:t>Corporate-Funktionen</a:t>
              </a:r>
              <a:br>
                <a:rPr lang="de-CH" altLang="de-DE" sz="1400" dirty="0">
                  <a:solidFill>
                    <a:schemeClr val="tx1"/>
                  </a:solidFill>
                </a:rPr>
              </a:br>
              <a:r>
                <a:rPr lang="de-CH" altLang="de-DE" sz="1200" dirty="0">
                  <a:solidFill>
                    <a:schemeClr val="tx1"/>
                  </a:solidFill>
                </a:rPr>
                <a:t>Recht, Steuern etc.</a:t>
              </a:r>
              <a:br>
                <a:rPr lang="de-CH" altLang="de-DE" sz="1400" dirty="0">
                  <a:solidFill>
                    <a:schemeClr val="tx1"/>
                  </a:solidFill>
                </a:rPr>
              </a:br>
              <a:r>
                <a:rPr lang="de-CH" altLang="de-DE" sz="1200" dirty="0">
                  <a:solidFill>
                    <a:schemeClr val="tx1"/>
                  </a:solidFill>
                </a:rPr>
                <a:t>Finanzen, Strategie, IT etc.</a:t>
              </a:r>
              <a:endParaRPr lang="de-DE" altLang="de-DE" sz="1200" dirty="0">
                <a:solidFill>
                  <a:schemeClr val="tx1"/>
                </a:solidFill>
              </a:endParaRPr>
            </a:p>
          </p:txBody>
        </p:sp>
        <p:sp>
          <p:nvSpPr>
            <p:cNvPr id="4105" name="Text Box 10">
              <a:extLst>
                <a:ext uri="{FF2B5EF4-FFF2-40B4-BE49-F238E27FC236}">
                  <a16:creationId xmlns:a16="http://schemas.microsoft.com/office/drawing/2014/main" id="{AD011F2C-F349-4DB5-91AC-E4B5465A257C}"/>
                </a:ext>
              </a:extLst>
            </p:cNvPr>
            <p:cNvSpPr txBox="1">
              <a:spLocks noChangeArrowheads="1"/>
            </p:cNvSpPr>
            <p:nvPr/>
          </p:nvSpPr>
          <p:spPr bwMode="auto">
            <a:xfrm>
              <a:off x="269875" y="2236788"/>
              <a:ext cx="21949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2000" dirty="0">
                  <a:solidFill>
                    <a:schemeClr val="tx1"/>
                  </a:solidFill>
                </a:rPr>
                <a:t>Corporate-Ebene</a:t>
              </a:r>
            </a:p>
            <a:p>
              <a:pPr algn="r" eaLnBrk="1" hangingPunct="1">
                <a:lnSpc>
                  <a:spcPct val="100000"/>
                </a:lnSpc>
                <a:spcBef>
                  <a:spcPct val="0"/>
                </a:spcBef>
                <a:buClrTx/>
                <a:buSzTx/>
                <a:buFontTx/>
                <a:buNone/>
              </a:pPr>
              <a:r>
                <a:rPr lang="de-CH" altLang="de-DE" sz="1600" dirty="0">
                  <a:solidFill>
                    <a:schemeClr val="tx1"/>
                  </a:solidFill>
                </a:rPr>
                <a:t>Gesamt-</a:t>
              </a:r>
              <a:br>
                <a:rPr lang="de-CH" altLang="de-DE" sz="1600" dirty="0">
                  <a:solidFill>
                    <a:schemeClr val="tx1"/>
                  </a:solidFill>
                </a:rPr>
              </a:br>
              <a:r>
                <a:rPr lang="de-CH" altLang="de-DE" sz="1600" dirty="0">
                  <a:solidFill>
                    <a:schemeClr val="tx1"/>
                  </a:solidFill>
                </a:rPr>
                <a:t>unternehmens-</a:t>
              </a:r>
              <a:br>
                <a:rPr lang="de-CH" altLang="de-DE" sz="1600" dirty="0">
                  <a:solidFill>
                    <a:schemeClr val="tx1"/>
                  </a:solidFill>
                </a:rPr>
              </a:br>
              <a:r>
                <a:rPr lang="de-CH" altLang="de-DE" sz="1600" dirty="0" err="1">
                  <a:solidFill>
                    <a:schemeClr val="tx1"/>
                  </a:solidFill>
                </a:rPr>
                <a:t>strategie</a:t>
              </a:r>
              <a:br>
                <a:rPr lang="de-CH" altLang="de-DE" sz="1600" dirty="0">
                  <a:solidFill>
                    <a:schemeClr val="tx1"/>
                  </a:solidFill>
                </a:rPr>
              </a:br>
              <a:r>
                <a:rPr lang="de-CH" altLang="de-DE" sz="1600" dirty="0">
                  <a:solidFill>
                    <a:schemeClr val="tx1"/>
                  </a:solidFill>
                </a:rPr>
                <a:t>(„Corporate Strategy“)</a:t>
              </a:r>
              <a:endParaRPr lang="de-DE" altLang="de-DE" sz="1600" dirty="0">
                <a:solidFill>
                  <a:schemeClr val="tx1"/>
                </a:solidFill>
              </a:endParaRPr>
            </a:p>
          </p:txBody>
        </p:sp>
        <p:sp>
          <p:nvSpPr>
            <p:cNvPr id="4106" name="Text Box 11">
              <a:extLst>
                <a:ext uri="{FF2B5EF4-FFF2-40B4-BE49-F238E27FC236}">
                  <a16:creationId xmlns:a16="http://schemas.microsoft.com/office/drawing/2014/main" id="{EDA6284C-991F-4C6B-AD34-4D4EAEBF448E}"/>
                </a:ext>
              </a:extLst>
            </p:cNvPr>
            <p:cNvSpPr txBox="1">
              <a:spLocks noChangeArrowheads="1"/>
            </p:cNvSpPr>
            <p:nvPr/>
          </p:nvSpPr>
          <p:spPr bwMode="auto">
            <a:xfrm>
              <a:off x="327311" y="4782948"/>
              <a:ext cx="2144791"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2000">
                  <a:solidFill>
                    <a:schemeClr val="tx1"/>
                  </a:solidFill>
                </a:rPr>
                <a:t>Geschäfts-Ebene</a:t>
              </a:r>
            </a:p>
            <a:p>
              <a:pPr algn="r" eaLnBrk="1" hangingPunct="1">
                <a:lnSpc>
                  <a:spcPct val="100000"/>
                </a:lnSpc>
                <a:spcBef>
                  <a:spcPct val="0"/>
                </a:spcBef>
                <a:buClrTx/>
                <a:buSzTx/>
                <a:buFontTx/>
                <a:buNone/>
              </a:pPr>
              <a:r>
                <a:rPr lang="de-CH" altLang="de-DE" sz="1600">
                  <a:solidFill>
                    <a:schemeClr val="tx1"/>
                  </a:solidFill>
                </a:rPr>
                <a:t>Geschäfts-</a:t>
              </a:r>
              <a:br>
                <a:rPr lang="de-CH" altLang="de-DE" sz="1600">
                  <a:solidFill>
                    <a:schemeClr val="tx1"/>
                  </a:solidFill>
                </a:rPr>
              </a:br>
              <a:r>
                <a:rPr lang="de-CH" altLang="de-DE" sz="1600">
                  <a:solidFill>
                    <a:schemeClr val="tx1"/>
                  </a:solidFill>
                </a:rPr>
                <a:t>strategie</a:t>
              </a:r>
            </a:p>
            <a:p>
              <a:pPr algn="r" eaLnBrk="1" hangingPunct="1">
                <a:lnSpc>
                  <a:spcPct val="100000"/>
                </a:lnSpc>
                <a:spcBef>
                  <a:spcPct val="0"/>
                </a:spcBef>
                <a:buClrTx/>
                <a:buSzTx/>
                <a:buFontTx/>
                <a:buNone/>
              </a:pPr>
              <a:r>
                <a:rPr lang="de-CH" altLang="de-DE" sz="1600">
                  <a:solidFill>
                    <a:schemeClr val="tx1"/>
                  </a:solidFill>
                </a:rPr>
                <a:t>(„Business</a:t>
              </a:r>
              <a:br>
                <a:rPr lang="de-CH" altLang="de-DE" sz="1600">
                  <a:solidFill>
                    <a:schemeClr val="tx1"/>
                  </a:solidFill>
                </a:rPr>
              </a:br>
              <a:r>
                <a:rPr lang="de-CH" altLang="de-DE" sz="1600">
                  <a:solidFill>
                    <a:schemeClr val="tx1"/>
                  </a:solidFill>
                </a:rPr>
                <a:t>Strategy“)</a:t>
              </a:r>
              <a:endParaRPr lang="de-DE" altLang="de-DE" sz="1600">
                <a:solidFill>
                  <a:schemeClr val="tx1"/>
                </a:solidFill>
              </a:endParaRPr>
            </a:p>
          </p:txBody>
        </p:sp>
        <p:sp>
          <p:nvSpPr>
            <p:cNvPr id="4107" name="Line 12">
              <a:extLst>
                <a:ext uri="{FF2B5EF4-FFF2-40B4-BE49-F238E27FC236}">
                  <a16:creationId xmlns:a16="http://schemas.microsoft.com/office/drawing/2014/main" id="{F2DD340A-6B11-45B0-847D-D8A20631017B}"/>
                </a:ext>
              </a:extLst>
            </p:cNvPr>
            <p:cNvSpPr>
              <a:spLocks noChangeShapeType="1"/>
            </p:cNvSpPr>
            <p:nvPr/>
          </p:nvSpPr>
          <p:spPr bwMode="auto">
            <a:xfrm>
              <a:off x="6231593" y="2784476"/>
              <a:ext cx="436579" cy="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08" name="Line 13">
              <a:extLst>
                <a:ext uri="{FF2B5EF4-FFF2-40B4-BE49-F238E27FC236}">
                  <a16:creationId xmlns:a16="http://schemas.microsoft.com/office/drawing/2014/main" id="{87E163B8-43E0-43AE-9EC8-F64D02FE10FD}"/>
                </a:ext>
              </a:extLst>
            </p:cNvPr>
            <p:cNvSpPr>
              <a:spLocks noChangeShapeType="1"/>
            </p:cNvSpPr>
            <p:nvPr/>
          </p:nvSpPr>
          <p:spPr bwMode="auto">
            <a:xfrm>
              <a:off x="6231593" y="3214686"/>
              <a:ext cx="436579" cy="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09" name="Line 14">
              <a:extLst>
                <a:ext uri="{FF2B5EF4-FFF2-40B4-BE49-F238E27FC236}">
                  <a16:creationId xmlns:a16="http://schemas.microsoft.com/office/drawing/2014/main" id="{20AE2569-E7E0-4A91-AD95-0E953C596F85}"/>
                </a:ext>
              </a:extLst>
            </p:cNvPr>
            <p:cNvSpPr>
              <a:spLocks noChangeShapeType="1"/>
            </p:cNvSpPr>
            <p:nvPr/>
          </p:nvSpPr>
          <p:spPr bwMode="auto">
            <a:xfrm flipH="1">
              <a:off x="2281086" y="3957149"/>
              <a:ext cx="436579" cy="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10" name="Rectangle 15">
              <a:extLst>
                <a:ext uri="{FF2B5EF4-FFF2-40B4-BE49-F238E27FC236}">
                  <a16:creationId xmlns:a16="http://schemas.microsoft.com/office/drawing/2014/main" id="{B0CE58C1-F4CE-4918-8291-DF24EA91C72A}"/>
                </a:ext>
              </a:extLst>
            </p:cNvPr>
            <p:cNvSpPr>
              <a:spLocks noChangeArrowheads="1"/>
            </p:cNvSpPr>
            <p:nvPr/>
          </p:nvSpPr>
          <p:spPr bwMode="auto">
            <a:xfrm>
              <a:off x="2584818" y="4775010"/>
              <a:ext cx="865219" cy="1512888"/>
            </a:xfrm>
            <a:prstGeom prst="rect">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11" name="Rectangle 16">
              <a:extLst>
                <a:ext uri="{FF2B5EF4-FFF2-40B4-BE49-F238E27FC236}">
                  <a16:creationId xmlns:a16="http://schemas.microsoft.com/office/drawing/2014/main" id="{C458673D-05B3-4994-B123-1E29C1A3F897}"/>
                </a:ext>
              </a:extLst>
            </p:cNvPr>
            <p:cNvSpPr>
              <a:spLocks noChangeArrowheads="1"/>
            </p:cNvSpPr>
            <p:nvPr/>
          </p:nvSpPr>
          <p:spPr bwMode="auto">
            <a:xfrm>
              <a:off x="3951706" y="4775010"/>
              <a:ext cx="865219" cy="1512888"/>
            </a:xfrm>
            <a:prstGeom prst="rect">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12" name="Rectangle 17">
              <a:extLst>
                <a:ext uri="{FF2B5EF4-FFF2-40B4-BE49-F238E27FC236}">
                  <a16:creationId xmlns:a16="http://schemas.microsoft.com/office/drawing/2014/main" id="{D96A3DF7-2C78-4A7D-872F-98F282C82423}"/>
                </a:ext>
              </a:extLst>
            </p:cNvPr>
            <p:cNvSpPr>
              <a:spLocks noChangeArrowheads="1"/>
            </p:cNvSpPr>
            <p:nvPr/>
          </p:nvSpPr>
          <p:spPr bwMode="auto">
            <a:xfrm>
              <a:off x="5320180" y="4775010"/>
              <a:ext cx="865219" cy="1512888"/>
            </a:xfrm>
            <a:prstGeom prst="rect">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13" name="Line 18">
              <a:extLst>
                <a:ext uri="{FF2B5EF4-FFF2-40B4-BE49-F238E27FC236}">
                  <a16:creationId xmlns:a16="http://schemas.microsoft.com/office/drawing/2014/main" id="{6B140117-D570-4CC1-9A27-8FAEFDDEF64B}"/>
                </a:ext>
              </a:extLst>
            </p:cNvPr>
            <p:cNvSpPr>
              <a:spLocks noChangeShapeType="1"/>
            </p:cNvSpPr>
            <p:nvPr/>
          </p:nvSpPr>
          <p:spPr bwMode="auto">
            <a:xfrm>
              <a:off x="3016634" y="4343210"/>
              <a:ext cx="0" cy="3603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14" name="Line 19">
              <a:extLst>
                <a:ext uri="{FF2B5EF4-FFF2-40B4-BE49-F238E27FC236}">
                  <a16:creationId xmlns:a16="http://schemas.microsoft.com/office/drawing/2014/main" id="{2A589573-1EF1-495D-8C63-E4EBB065F110}"/>
                </a:ext>
              </a:extLst>
            </p:cNvPr>
            <p:cNvSpPr>
              <a:spLocks noChangeShapeType="1"/>
            </p:cNvSpPr>
            <p:nvPr/>
          </p:nvSpPr>
          <p:spPr bwMode="auto">
            <a:xfrm flipH="1">
              <a:off x="4377792" y="3600450"/>
              <a:ext cx="12700" cy="121285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15" name="Line 20">
              <a:extLst>
                <a:ext uri="{FF2B5EF4-FFF2-40B4-BE49-F238E27FC236}">
                  <a16:creationId xmlns:a16="http://schemas.microsoft.com/office/drawing/2014/main" id="{F3C560AB-D648-440F-8226-119F02CDF0BD}"/>
                </a:ext>
              </a:extLst>
            </p:cNvPr>
            <p:cNvSpPr>
              <a:spLocks noChangeShapeType="1"/>
            </p:cNvSpPr>
            <p:nvPr/>
          </p:nvSpPr>
          <p:spPr bwMode="auto">
            <a:xfrm>
              <a:off x="5753583" y="4343210"/>
              <a:ext cx="0" cy="3603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16" name="Line 21">
              <a:extLst>
                <a:ext uri="{FF2B5EF4-FFF2-40B4-BE49-F238E27FC236}">
                  <a16:creationId xmlns:a16="http://schemas.microsoft.com/office/drawing/2014/main" id="{BE6D4736-3F6A-4302-9D08-5F5DB3114FDC}"/>
                </a:ext>
              </a:extLst>
            </p:cNvPr>
            <p:cNvSpPr>
              <a:spLocks noChangeShapeType="1"/>
            </p:cNvSpPr>
            <p:nvPr/>
          </p:nvSpPr>
          <p:spPr bwMode="auto">
            <a:xfrm>
              <a:off x="2995373" y="4372471"/>
              <a:ext cx="2789339"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7" name="Rectangle 24">
              <a:extLst>
                <a:ext uri="{FF2B5EF4-FFF2-40B4-BE49-F238E27FC236}">
                  <a16:creationId xmlns:a16="http://schemas.microsoft.com/office/drawing/2014/main" id="{1F779652-856F-4D15-9C47-DCEC348681EE}"/>
                </a:ext>
              </a:extLst>
            </p:cNvPr>
            <p:cNvSpPr>
              <a:spLocks noChangeArrowheads="1"/>
            </p:cNvSpPr>
            <p:nvPr/>
          </p:nvSpPr>
          <p:spPr bwMode="auto">
            <a:xfrm>
              <a:off x="2675309"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18" name="Rectangle 25">
              <a:extLst>
                <a:ext uri="{FF2B5EF4-FFF2-40B4-BE49-F238E27FC236}">
                  <a16:creationId xmlns:a16="http://schemas.microsoft.com/office/drawing/2014/main" id="{BA5B05E0-5D6C-4638-96B0-0A18365D5C89}"/>
                </a:ext>
              </a:extLst>
            </p:cNvPr>
            <p:cNvSpPr>
              <a:spLocks noChangeArrowheads="1"/>
            </p:cNvSpPr>
            <p:nvPr/>
          </p:nvSpPr>
          <p:spPr bwMode="auto">
            <a:xfrm>
              <a:off x="2935669"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19" name="Rectangle 26">
              <a:extLst>
                <a:ext uri="{FF2B5EF4-FFF2-40B4-BE49-F238E27FC236}">
                  <a16:creationId xmlns:a16="http://schemas.microsoft.com/office/drawing/2014/main" id="{B20E896C-AB08-42F9-86AF-0DE6FBDBC2F9}"/>
                </a:ext>
              </a:extLst>
            </p:cNvPr>
            <p:cNvSpPr>
              <a:spLocks noChangeArrowheads="1"/>
            </p:cNvSpPr>
            <p:nvPr/>
          </p:nvSpPr>
          <p:spPr bwMode="auto">
            <a:xfrm>
              <a:off x="3196028"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20" name="Line 28">
              <a:extLst>
                <a:ext uri="{FF2B5EF4-FFF2-40B4-BE49-F238E27FC236}">
                  <a16:creationId xmlns:a16="http://schemas.microsoft.com/office/drawing/2014/main" id="{4990DE8B-2337-4893-BCD5-3AB9D59DB95F}"/>
                </a:ext>
              </a:extLst>
            </p:cNvPr>
            <p:cNvSpPr>
              <a:spLocks noChangeShapeType="1"/>
            </p:cNvSpPr>
            <p:nvPr/>
          </p:nvSpPr>
          <p:spPr bwMode="auto">
            <a:xfrm>
              <a:off x="2757862" y="5317962"/>
              <a:ext cx="0" cy="17109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21" name="Line 29">
              <a:extLst>
                <a:ext uri="{FF2B5EF4-FFF2-40B4-BE49-F238E27FC236}">
                  <a16:creationId xmlns:a16="http://schemas.microsoft.com/office/drawing/2014/main" id="{79F40247-69E0-4074-89ED-7752B757AC9D}"/>
                </a:ext>
              </a:extLst>
            </p:cNvPr>
            <p:cNvSpPr>
              <a:spLocks noChangeShapeType="1"/>
            </p:cNvSpPr>
            <p:nvPr/>
          </p:nvSpPr>
          <p:spPr bwMode="auto">
            <a:xfrm flipH="1">
              <a:off x="3018222" y="5109072"/>
              <a:ext cx="1588" cy="37998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22" name="Line 30">
              <a:extLst>
                <a:ext uri="{FF2B5EF4-FFF2-40B4-BE49-F238E27FC236}">
                  <a16:creationId xmlns:a16="http://schemas.microsoft.com/office/drawing/2014/main" id="{0D7B7292-84C9-410F-AF37-167B0318E78B}"/>
                </a:ext>
              </a:extLst>
            </p:cNvPr>
            <p:cNvSpPr>
              <a:spLocks noChangeShapeType="1"/>
            </p:cNvSpPr>
            <p:nvPr/>
          </p:nvSpPr>
          <p:spPr bwMode="auto">
            <a:xfrm>
              <a:off x="3278581" y="5317962"/>
              <a:ext cx="0" cy="17109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23" name="Line 31">
              <a:extLst>
                <a:ext uri="{FF2B5EF4-FFF2-40B4-BE49-F238E27FC236}">
                  <a16:creationId xmlns:a16="http://schemas.microsoft.com/office/drawing/2014/main" id="{49149770-B4CB-4C39-BF3E-4428A5F4F622}"/>
                </a:ext>
              </a:extLst>
            </p:cNvPr>
            <p:cNvSpPr>
              <a:spLocks noChangeShapeType="1"/>
            </p:cNvSpPr>
            <p:nvPr/>
          </p:nvSpPr>
          <p:spPr bwMode="auto">
            <a:xfrm>
              <a:off x="2751512" y="5317962"/>
              <a:ext cx="531832" cy="0"/>
            </a:xfrm>
            <a:prstGeom prst="line">
              <a:avLst/>
            </a:prstGeom>
            <a:noFill/>
            <a:ln w="9525"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4124" name="Rectangle 32">
              <a:extLst>
                <a:ext uri="{FF2B5EF4-FFF2-40B4-BE49-F238E27FC236}">
                  <a16:creationId xmlns:a16="http://schemas.microsoft.com/office/drawing/2014/main" id="{AD3DF149-D4D2-4F1D-ADFA-16C28DBD12B7}"/>
                </a:ext>
              </a:extLst>
            </p:cNvPr>
            <p:cNvSpPr>
              <a:spLocks noChangeArrowheads="1"/>
            </p:cNvSpPr>
            <p:nvPr/>
          </p:nvSpPr>
          <p:spPr bwMode="auto">
            <a:xfrm>
              <a:off x="2672134" y="4838510"/>
              <a:ext cx="692175" cy="27255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25" name="Rectangle 35">
              <a:extLst>
                <a:ext uri="{FF2B5EF4-FFF2-40B4-BE49-F238E27FC236}">
                  <a16:creationId xmlns:a16="http://schemas.microsoft.com/office/drawing/2014/main" id="{6F183A51-600B-4E0B-A05E-ECB19C02DF4F}"/>
                </a:ext>
              </a:extLst>
            </p:cNvPr>
            <p:cNvSpPr>
              <a:spLocks noChangeArrowheads="1"/>
            </p:cNvSpPr>
            <p:nvPr/>
          </p:nvSpPr>
          <p:spPr bwMode="auto">
            <a:xfrm>
              <a:off x="4042196"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26" name="Rectangle 36">
              <a:extLst>
                <a:ext uri="{FF2B5EF4-FFF2-40B4-BE49-F238E27FC236}">
                  <a16:creationId xmlns:a16="http://schemas.microsoft.com/office/drawing/2014/main" id="{7991D30B-9DAC-43E2-98A4-563254E0CEC6}"/>
                </a:ext>
              </a:extLst>
            </p:cNvPr>
            <p:cNvSpPr>
              <a:spLocks noChangeArrowheads="1"/>
            </p:cNvSpPr>
            <p:nvPr/>
          </p:nvSpPr>
          <p:spPr bwMode="auto">
            <a:xfrm>
              <a:off x="4302555"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27" name="Rectangle 37">
              <a:extLst>
                <a:ext uri="{FF2B5EF4-FFF2-40B4-BE49-F238E27FC236}">
                  <a16:creationId xmlns:a16="http://schemas.microsoft.com/office/drawing/2014/main" id="{3F52D3A1-DF97-40B1-A6C0-11296AB50EEF}"/>
                </a:ext>
              </a:extLst>
            </p:cNvPr>
            <p:cNvSpPr>
              <a:spLocks noChangeArrowheads="1"/>
            </p:cNvSpPr>
            <p:nvPr/>
          </p:nvSpPr>
          <p:spPr bwMode="auto">
            <a:xfrm>
              <a:off x="4562915"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28" name="Line 39">
              <a:extLst>
                <a:ext uri="{FF2B5EF4-FFF2-40B4-BE49-F238E27FC236}">
                  <a16:creationId xmlns:a16="http://schemas.microsoft.com/office/drawing/2014/main" id="{B314DC28-FA7C-4AE1-AD61-8A4A2176763A}"/>
                </a:ext>
              </a:extLst>
            </p:cNvPr>
            <p:cNvSpPr>
              <a:spLocks noChangeShapeType="1"/>
            </p:cNvSpPr>
            <p:nvPr/>
          </p:nvSpPr>
          <p:spPr bwMode="auto">
            <a:xfrm>
              <a:off x="4124749" y="5317962"/>
              <a:ext cx="0" cy="17109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29" name="Line 40">
              <a:extLst>
                <a:ext uri="{FF2B5EF4-FFF2-40B4-BE49-F238E27FC236}">
                  <a16:creationId xmlns:a16="http://schemas.microsoft.com/office/drawing/2014/main" id="{85A99338-FC02-4926-A47D-BAD5EF802BE7}"/>
                </a:ext>
              </a:extLst>
            </p:cNvPr>
            <p:cNvSpPr>
              <a:spLocks noChangeShapeType="1"/>
            </p:cNvSpPr>
            <p:nvPr/>
          </p:nvSpPr>
          <p:spPr bwMode="auto">
            <a:xfrm flipH="1">
              <a:off x="4385108" y="5109072"/>
              <a:ext cx="1588" cy="37998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30" name="Line 41">
              <a:extLst>
                <a:ext uri="{FF2B5EF4-FFF2-40B4-BE49-F238E27FC236}">
                  <a16:creationId xmlns:a16="http://schemas.microsoft.com/office/drawing/2014/main" id="{3050833D-D8CE-4EEE-909B-79CA3F7A0D06}"/>
                </a:ext>
              </a:extLst>
            </p:cNvPr>
            <p:cNvSpPr>
              <a:spLocks noChangeShapeType="1"/>
            </p:cNvSpPr>
            <p:nvPr/>
          </p:nvSpPr>
          <p:spPr bwMode="auto">
            <a:xfrm>
              <a:off x="4645468" y="5317962"/>
              <a:ext cx="0" cy="17109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31" name="Line 42">
              <a:extLst>
                <a:ext uri="{FF2B5EF4-FFF2-40B4-BE49-F238E27FC236}">
                  <a16:creationId xmlns:a16="http://schemas.microsoft.com/office/drawing/2014/main" id="{77F2186F-9257-4497-B9C7-4D6C1930B44D}"/>
                </a:ext>
              </a:extLst>
            </p:cNvPr>
            <p:cNvSpPr>
              <a:spLocks noChangeShapeType="1"/>
            </p:cNvSpPr>
            <p:nvPr/>
          </p:nvSpPr>
          <p:spPr bwMode="auto">
            <a:xfrm>
              <a:off x="4118399" y="5317962"/>
              <a:ext cx="531832" cy="0"/>
            </a:xfrm>
            <a:prstGeom prst="line">
              <a:avLst/>
            </a:prstGeom>
            <a:noFill/>
            <a:ln w="9525"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4132" name="Rectangle 43">
              <a:extLst>
                <a:ext uri="{FF2B5EF4-FFF2-40B4-BE49-F238E27FC236}">
                  <a16:creationId xmlns:a16="http://schemas.microsoft.com/office/drawing/2014/main" id="{F573E9B9-2C32-478A-87BE-B4A98B1A120F}"/>
                </a:ext>
              </a:extLst>
            </p:cNvPr>
            <p:cNvSpPr>
              <a:spLocks noChangeArrowheads="1"/>
            </p:cNvSpPr>
            <p:nvPr/>
          </p:nvSpPr>
          <p:spPr bwMode="auto">
            <a:xfrm>
              <a:off x="4039021" y="4838510"/>
              <a:ext cx="692175" cy="27255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33" name="Rectangle 46">
              <a:extLst>
                <a:ext uri="{FF2B5EF4-FFF2-40B4-BE49-F238E27FC236}">
                  <a16:creationId xmlns:a16="http://schemas.microsoft.com/office/drawing/2014/main" id="{07AE742A-283A-4E0A-A447-063A9D70935A}"/>
                </a:ext>
              </a:extLst>
            </p:cNvPr>
            <p:cNvSpPr>
              <a:spLocks noChangeArrowheads="1"/>
            </p:cNvSpPr>
            <p:nvPr/>
          </p:nvSpPr>
          <p:spPr bwMode="auto">
            <a:xfrm>
              <a:off x="5409083"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34" name="Rectangle 47">
              <a:extLst>
                <a:ext uri="{FF2B5EF4-FFF2-40B4-BE49-F238E27FC236}">
                  <a16:creationId xmlns:a16="http://schemas.microsoft.com/office/drawing/2014/main" id="{1724D436-02D0-4D43-B5DA-9337C66A34EA}"/>
                </a:ext>
              </a:extLst>
            </p:cNvPr>
            <p:cNvSpPr>
              <a:spLocks noChangeArrowheads="1"/>
            </p:cNvSpPr>
            <p:nvPr/>
          </p:nvSpPr>
          <p:spPr bwMode="auto">
            <a:xfrm>
              <a:off x="5669443"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35" name="Rectangle 48">
              <a:extLst>
                <a:ext uri="{FF2B5EF4-FFF2-40B4-BE49-F238E27FC236}">
                  <a16:creationId xmlns:a16="http://schemas.microsoft.com/office/drawing/2014/main" id="{DF07D86F-C0DA-46BE-ABBD-4973FFDAFAAC}"/>
                </a:ext>
              </a:extLst>
            </p:cNvPr>
            <p:cNvSpPr>
              <a:spLocks noChangeArrowheads="1"/>
            </p:cNvSpPr>
            <p:nvPr/>
          </p:nvSpPr>
          <p:spPr bwMode="auto">
            <a:xfrm>
              <a:off x="5929802" y="5522873"/>
              <a:ext cx="165106" cy="72216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36" name="Line 50">
              <a:extLst>
                <a:ext uri="{FF2B5EF4-FFF2-40B4-BE49-F238E27FC236}">
                  <a16:creationId xmlns:a16="http://schemas.microsoft.com/office/drawing/2014/main" id="{87725036-A983-4639-9561-CF9FB1741C94}"/>
                </a:ext>
              </a:extLst>
            </p:cNvPr>
            <p:cNvSpPr>
              <a:spLocks noChangeShapeType="1"/>
            </p:cNvSpPr>
            <p:nvPr/>
          </p:nvSpPr>
          <p:spPr bwMode="auto">
            <a:xfrm>
              <a:off x="5491636" y="5317962"/>
              <a:ext cx="0" cy="17109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37" name="Line 51">
              <a:extLst>
                <a:ext uri="{FF2B5EF4-FFF2-40B4-BE49-F238E27FC236}">
                  <a16:creationId xmlns:a16="http://schemas.microsoft.com/office/drawing/2014/main" id="{11FA0BC6-9BC7-4543-BFD9-D801A1EDE6F0}"/>
                </a:ext>
              </a:extLst>
            </p:cNvPr>
            <p:cNvSpPr>
              <a:spLocks noChangeShapeType="1"/>
            </p:cNvSpPr>
            <p:nvPr/>
          </p:nvSpPr>
          <p:spPr bwMode="auto">
            <a:xfrm flipH="1">
              <a:off x="5751996" y="5109072"/>
              <a:ext cx="1588" cy="37998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38" name="Line 52">
              <a:extLst>
                <a:ext uri="{FF2B5EF4-FFF2-40B4-BE49-F238E27FC236}">
                  <a16:creationId xmlns:a16="http://schemas.microsoft.com/office/drawing/2014/main" id="{7EBAA4C4-B6D8-48D5-81D3-CD8C53A30152}"/>
                </a:ext>
              </a:extLst>
            </p:cNvPr>
            <p:cNvSpPr>
              <a:spLocks noChangeShapeType="1"/>
            </p:cNvSpPr>
            <p:nvPr/>
          </p:nvSpPr>
          <p:spPr bwMode="auto">
            <a:xfrm>
              <a:off x="6012355" y="5317962"/>
              <a:ext cx="0" cy="171091"/>
            </a:xfrm>
            <a:prstGeom prst="line">
              <a:avLst/>
            </a:prstGeom>
            <a:noFill/>
            <a:ln w="9525" cap="rnd">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39" name="Line 53">
              <a:extLst>
                <a:ext uri="{FF2B5EF4-FFF2-40B4-BE49-F238E27FC236}">
                  <a16:creationId xmlns:a16="http://schemas.microsoft.com/office/drawing/2014/main" id="{2AEC28AB-0716-45B9-9698-1C3EFD6F2B36}"/>
                </a:ext>
              </a:extLst>
            </p:cNvPr>
            <p:cNvSpPr>
              <a:spLocks noChangeShapeType="1"/>
            </p:cNvSpPr>
            <p:nvPr/>
          </p:nvSpPr>
          <p:spPr bwMode="auto">
            <a:xfrm>
              <a:off x="5485286" y="5317962"/>
              <a:ext cx="531832" cy="0"/>
            </a:xfrm>
            <a:prstGeom prst="line">
              <a:avLst/>
            </a:prstGeom>
            <a:noFill/>
            <a:ln w="9525"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4140" name="Rectangle 54">
              <a:extLst>
                <a:ext uri="{FF2B5EF4-FFF2-40B4-BE49-F238E27FC236}">
                  <a16:creationId xmlns:a16="http://schemas.microsoft.com/office/drawing/2014/main" id="{4D2EAD9A-EE34-4770-9ECD-755E3910DACE}"/>
                </a:ext>
              </a:extLst>
            </p:cNvPr>
            <p:cNvSpPr>
              <a:spLocks noChangeArrowheads="1"/>
            </p:cNvSpPr>
            <p:nvPr/>
          </p:nvSpPr>
          <p:spPr bwMode="auto">
            <a:xfrm>
              <a:off x="5405908" y="4838510"/>
              <a:ext cx="692175" cy="272552"/>
            </a:xfrm>
            <a:prstGeom prst="rect">
              <a:avLst/>
            </a:prstGeom>
            <a:solidFill>
              <a:schemeClr val="bg1"/>
            </a:solidFill>
            <a:ln w="9525" cap="rnd">
              <a:solidFill>
                <a:schemeClr val="bg2"/>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41" name="Text Box 56">
              <a:extLst>
                <a:ext uri="{FF2B5EF4-FFF2-40B4-BE49-F238E27FC236}">
                  <a16:creationId xmlns:a16="http://schemas.microsoft.com/office/drawing/2014/main" id="{2491F0FC-59F3-4BAF-B55A-F08012AA1083}"/>
                </a:ext>
              </a:extLst>
            </p:cNvPr>
            <p:cNvSpPr txBox="1">
              <a:spLocks noChangeArrowheads="1"/>
            </p:cNvSpPr>
            <p:nvPr/>
          </p:nvSpPr>
          <p:spPr bwMode="auto">
            <a:xfrm>
              <a:off x="6641811" y="4865061"/>
              <a:ext cx="235513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None/>
              </a:pPr>
              <a:r>
                <a:rPr lang="de-CH" altLang="de-DE" sz="1400" dirty="0">
                  <a:solidFill>
                    <a:schemeClr val="tx1"/>
                  </a:solidFill>
                </a:rPr>
                <a:t>Strategische</a:t>
              </a:r>
              <a:br>
                <a:rPr lang="de-CH" altLang="de-DE" sz="1400" dirty="0">
                  <a:solidFill>
                    <a:schemeClr val="tx1"/>
                  </a:solidFill>
                </a:rPr>
              </a:br>
              <a:r>
                <a:rPr lang="de-CH" altLang="de-DE" sz="1400" dirty="0">
                  <a:solidFill>
                    <a:schemeClr val="tx1"/>
                  </a:solidFill>
                </a:rPr>
                <a:t>Geschäftseinheiten (SGEs)</a:t>
              </a:r>
            </a:p>
            <a:p>
              <a:pPr eaLnBrk="1" hangingPunct="1">
                <a:lnSpc>
                  <a:spcPct val="100000"/>
                </a:lnSpc>
                <a:spcBef>
                  <a:spcPct val="0"/>
                </a:spcBef>
                <a:buClrTx/>
                <a:buSzTx/>
                <a:buNone/>
              </a:pPr>
              <a:r>
                <a:rPr lang="de-CH" altLang="de-DE" sz="1400" dirty="0">
                  <a:solidFill>
                    <a:schemeClr val="tx1"/>
                  </a:solidFill>
                </a:rPr>
                <a:t>bzw. Divisionen</a:t>
              </a:r>
              <a:br>
                <a:rPr lang="de-CH" altLang="de-DE" sz="1400" dirty="0">
                  <a:solidFill>
                    <a:schemeClr val="tx1"/>
                  </a:solidFill>
                </a:rPr>
              </a:br>
              <a:r>
                <a:rPr lang="de-CH" altLang="de-DE" sz="1200" dirty="0">
                  <a:solidFill>
                    <a:schemeClr val="tx1"/>
                  </a:solidFill>
                </a:rPr>
                <a:t>Produktgruppen, Länder, </a:t>
              </a:r>
              <a:br>
                <a:rPr lang="de-CH" altLang="de-DE" sz="1200" dirty="0">
                  <a:solidFill>
                    <a:schemeClr val="tx1"/>
                  </a:solidFill>
                </a:rPr>
              </a:br>
              <a:r>
                <a:rPr lang="de-CH" altLang="de-DE" sz="1200" dirty="0">
                  <a:solidFill>
                    <a:schemeClr val="tx1"/>
                  </a:solidFill>
                </a:rPr>
                <a:t>Marken etc.</a:t>
              </a:r>
            </a:p>
          </p:txBody>
        </p:sp>
        <p:sp>
          <p:nvSpPr>
            <p:cNvPr id="4142" name="Line 57">
              <a:extLst>
                <a:ext uri="{FF2B5EF4-FFF2-40B4-BE49-F238E27FC236}">
                  <a16:creationId xmlns:a16="http://schemas.microsoft.com/office/drawing/2014/main" id="{4E3685A6-AC42-4D7E-B9FA-8D7509114420}"/>
                </a:ext>
              </a:extLst>
            </p:cNvPr>
            <p:cNvSpPr>
              <a:spLocks noChangeShapeType="1"/>
            </p:cNvSpPr>
            <p:nvPr/>
          </p:nvSpPr>
          <p:spPr bwMode="auto">
            <a:xfrm>
              <a:off x="6238909" y="5033784"/>
              <a:ext cx="436579" cy="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43" name="Text Box 59">
              <a:extLst>
                <a:ext uri="{FF2B5EF4-FFF2-40B4-BE49-F238E27FC236}">
                  <a16:creationId xmlns:a16="http://schemas.microsoft.com/office/drawing/2014/main" id="{3092220A-B365-459F-A5FE-05A3B173AED9}"/>
                </a:ext>
              </a:extLst>
            </p:cNvPr>
            <p:cNvSpPr txBox="1">
              <a:spLocks noChangeArrowheads="1"/>
            </p:cNvSpPr>
            <p:nvPr/>
          </p:nvSpPr>
          <p:spPr bwMode="auto">
            <a:xfrm>
              <a:off x="6667063" y="1285860"/>
              <a:ext cx="24241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a:solidFill>
                    <a:schemeClr val="tx1"/>
                  </a:solidFill>
                </a:rPr>
                <a:t>Agenten der Eigentümer</a:t>
              </a:r>
              <a:br>
                <a:rPr lang="de-CH" altLang="de-DE" sz="1400">
                  <a:solidFill>
                    <a:schemeClr val="tx1"/>
                  </a:solidFill>
                </a:rPr>
              </a:br>
              <a:r>
                <a:rPr lang="de-CH" altLang="de-DE" sz="1200">
                  <a:solidFill>
                    <a:schemeClr val="tx1"/>
                  </a:solidFill>
                </a:rPr>
                <a:t>Institutionelle Investoren etc.</a:t>
              </a:r>
            </a:p>
            <a:p>
              <a:pPr eaLnBrk="1" hangingPunct="1">
                <a:lnSpc>
                  <a:spcPct val="100000"/>
                </a:lnSpc>
                <a:spcBef>
                  <a:spcPct val="0"/>
                </a:spcBef>
                <a:buClrTx/>
                <a:buSzTx/>
                <a:buFontTx/>
                <a:buNone/>
              </a:pPr>
              <a:r>
                <a:rPr lang="de-CH" altLang="de-DE" sz="1400">
                  <a:solidFill>
                    <a:schemeClr val="tx1"/>
                  </a:solidFill>
                </a:rPr>
                <a:t>Agenten des Kapitalmarktes</a:t>
              </a:r>
              <a:br>
                <a:rPr lang="de-CH" altLang="de-DE" sz="1400">
                  <a:solidFill>
                    <a:schemeClr val="tx1"/>
                  </a:solidFill>
                </a:rPr>
              </a:br>
              <a:r>
                <a:rPr lang="de-CH" altLang="de-DE" sz="1200">
                  <a:solidFill>
                    <a:schemeClr val="tx1"/>
                  </a:solidFill>
                </a:rPr>
                <a:t>Rating Agenturen, Analysten etc.</a:t>
              </a:r>
              <a:endParaRPr lang="de-DE" altLang="de-DE" sz="1200">
                <a:solidFill>
                  <a:schemeClr val="tx1"/>
                </a:solidFill>
              </a:endParaRPr>
            </a:p>
          </p:txBody>
        </p:sp>
        <p:sp>
          <p:nvSpPr>
            <p:cNvPr id="4144" name="Line 61">
              <a:extLst>
                <a:ext uri="{FF2B5EF4-FFF2-40B4-BE49-F238E27FC236}">
                  <a16:creationId xmlns:a16="http://schemas.microsoft.com/office/drawing/2014/main" id="{EBCC89E5-F636-45FA-AC9E-524E74097729}"/>
                </a:ext>
              </a:extLst>
            </p:cNvPr>
            <p:cNvSpPr>
              <a:spLocks noChangeShapeType="1"/>
            </p:cNvSpPr>
            <p:nvPr/>
          </p:nvSpPr>
          <p:spPr bwMode="auto">
            <a:xfrm flipV="1">
              <a:off x="6236367" y="1462289"/>
              <a:ext cx="436579" cy="248767"/>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45" name="Line 62">
              <a:extLst>
                <a:ext uri="{FF2B5EF4-FFF2-40B4-BE49-F238E27FC236}">
                  <a16:creationId xmlns:a16="http://schemas.microsoft.com/office/drawing/2014/main" id="{6102C535-AA16-4447-95DA-602E0612A27B}"/>
                </a:ext>
              </a:extLst>
            </p:cNvPr>
            <p:cNvSpPr>
              <a:spLocks noChangeShapeType="1"/>
            </p:cNvSpPr>
            <p:nvPr/>
          </p:nvSpPr>
          <p:spPr bwMode="auto">
            <a:xfrm>
              <a:off x="6236367" y="1828709"/>
              <a:ext cx="436579" cy="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46" name="Text Box 66">
              <a:extLst>
                <a:ext uri="{FF2B5EF4-FFF2-40B4-BE49-F238E27FC236}">
                  <a16:creationId xmlns:a16="http://schemas.microsoft.com/office/drawing/2014/main" id="{5273DDE8-2FE4-4D63-BC30-02CF3D1F5702}"/>
                </a:ext>
              </a:extLst>
            </p:cNvPr>
            <p:cNvSpPr txBox="1">
              <a:spLocks noChangeArrowheads="1"/>
            </p:cNvSpPr>
            <p:nvPr/>
          </p:nvSpPr>
          <p:spPr bwMode="auto">
            <a:xfrm>
              <a:off x="6552556" y="3745153"/>
              <a:ext cx="2591444" cy="93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dirty="0">
                  <a:solidFill>
                    <a:schemeClr val="tx1"/>
                  </a:solidFill>
                </a:rPr>
                <a:t>Servicezentren</a:t>
              </a:r>
              <a:br>
                <a:rPr lang="de-CH" altLang="de-DE" sz="1400" dirty="0">
                  <a:solidFill>
                    <a:schemeClr val="tx1"/>
                  </a:solidFill>
                </a:rPr>
              </a:br>
              <a:r>
                <a:rPr lang="de-CH" altLang="de-DE" sz="1200" dirty="0">
                  <a:solidFill>
                    <a:schemeClr val="tx1"/>
                  </a:solidFill>
                </a:rPr>
                <a:t>Personal, IT, Rechnungswesen etc.</a:t>
              </a:r>
            </a:p>
            <a:p>
              <a:pPr eaLnBrk="1" hangingPunct="1">
                <a:lnSpc>
                  <a:spcPct val="100000"/>
                </a:lnSpc>
                <a:spcBef>
                  <a:spcPts val="300"/>
                </a:spcBef>
                <a:buClrTx/>
                <a:buSzTx/>
                <a:buFontTx/>
                <a:buNone/>
              </a:pPr>
              <a:r>
                <a:rPr lang="de-CH" altLang="de-DE" sz="1400" dirty="0">
                  <a:solidFill>
                    <a:schemeClr val="tx1"/>
                  </a:solidFill>
                </a:rPr>
                <a:t>Kompetenzzentren</a:t>
              </a:r>
              <a:br>
                <a:rPr lang="de-CH" altLang="de-DE" sz="1200" dirty="0">
                  <a:solidFill>
                    <a:schemeClr val="tx1"/>
                  </a:solidFill>
                </a:rPr>
              </a:br>
              <a:r>
                <a:rPr lang="de-CH" altLang="de-DE" sz="1200" dirty="0">
                  <a:solidFill>
                    <a:schemeClr val="tx1"/>
                  </a:solidFill>
                </a:rPr>
                <a:t>Forschung &amp; Entwicklung etc.</a:t>
              </a:r>
              <a:endParaRPr lang="de-DE" altLang="de-DE" sz="1200" dirty="0">
                <a:solidFill>
                  <a:schemeClr val="tx1"/>
                </a:solidFill>
              </a:endParaRPr>
            </a:p>
          </p:txBody>
        </p:sp>
        <p:sp>
          <p:nvSpPr>
            <p:cNvPr id="4147" name="Line 67">
              <a:extLst>
                <a:ext uri="{FF2B5EF4-FFF2-40B4-BE49-F238E27FC236}">
                  <a16:creationId xmlns:a16="http://schemas.microsoft.com/office/drawing/2014/main" id="{C0513F7A-7BA6-4E41-B331-B975471597DD}"/>
                </a:ext>
              </a:extLst>
            </p:cNvPr>
            <p:cNvSpPr>
              <a:spLocks noChangeShapeType="1"/>
            </p:cNvSpPr>
            <p:nvPr/>
          </p:nvSpPr>
          <p:spPr bwMode="auto">
            <a:xfrm rot="1200000">
              <a:off x="5952206" y="4178092"/>
              <a:ext cx="611441" cy="34353"/>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48" name="Rectangle 68">
              <a:extLst>
                <a:ext uri="{FF2B5EF4-FFF2-40B4-BE49-F238E27FC236}">
                  <a16:creationId xmlns:a16="http://schemas.microsoft.com/office/drawing/2014/main" id="{D86B9314-56FC-4AD6-87F4-3AA6584BEF3F}"/>
                </a:ext>
              </a:extLst>
            </p:cNvPr>
            <p:cNvSpPr>
              <a:spLocks noChangeArrowheads="1"/>
            </p:cNvSpPr>
            <p:nvPr/>
          </p:nvSpPr>
          <p:spPr bwMode="auto">
            <a:xfrm>
              <a:off x="2675931" y="3075782"/>
              <a:ext cx="3384673" cy="37306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49" name="Rectangle 69">
              <a:extLst>
                <a:ext uri="{FF2B5EF4-FFF2-40B4-BE49-F238E27FC236}">
                  <a16:creationId xmlns:a16="http://schemas.microsoft.com/office/drawing/2014/main" id="{A8240A36-7A1F-4AFF-B3A4-E5536B708E6C}"/>
                </a:ext>
              </a:extLst>
            </p:cNvPr>
            <p:cNvSpPr>
              <a:spLocks noChangeArrowheads="1"/>
            </p:cNvSpPr>
            <p:nvPr/>
          </p:nvSpPr>
          <p:spPr bwMode="auto">
            <a:xfrm>
              <a:off x="2685457" y="2606676"/>
              <a:ext cx="3384673" cy="3952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50" name="Text Box 70">
              <a:extLst>
                <a:ext uri="{FF2B5EF4-FFF2-40B4-BE49-F238E27FC236}">
                  <a16:creationId xmlns:a16="http://schemas.microsoft.com/office/drawing/2014/main" id="{C8D4FD7E-13F2-42BF-9505-1C81D9898F7A}"/>
                </a:ext>
              </a:extLst>
            </p:cNvPr>
            <p:cNvSpPr txBox="1">
              <a:spLocks noChangeArrowheads="1"/>
            </p:cNvSpPr>
            <p:nvPr/>
          </p:nvSpPr>
          <p:spPr bwMode="auto">
            <a:xfrm>
              <a:off x="3453835" y="3078957"/>
              <a:ext cx="184791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800">
                  <a:solidFill>
                    <a:schemeClr val="tx1"/>
                  </a:solidFill>
                </a:rPr>
                <a:t>Executive Board</a:t>
              </a:r>
              <a:endParaRPr lang="de-DE" altLang="de-DE" sz="1800">
                <a:solidFill>
                  <a:schemeClr val="tx1"/>
                </a:solidFill>
              </a:endParaRPr>
            </a:p>
          </p:txBody>
        </p:sp>
        <p:sp>
          <p:nvSpPr>
            <p:cNvPr id="4151" name="Text Box 72">
              <a:extLst>
                <a:ext uri="{FF2B5EF4-FFF2-40B4-BE49-F238E27FC236}">
                  <a16:creationId xmlns:a16="http://schemas.microsoft.com/office/drawing/2014/main" id="{F025D795-3903-4F71-9CAE-FBC35E94C5DF}"/>
                </a:ext>
              </a:extLst>
            </p:cNvPr>
            <p:cNvSpPr txBox="1">
              <a:spLocks noChangeArrowheads="1"/>
            </p:cNvSpPr>
            <p:nvPr/>
          </p:nvSpPr>
          <p:spPr bwMode="auto">
            <a:xfrm>
              <a:off x="3206176" y="2616201"/>
              <a:ext cx="234323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800">
                  <a:solidFill>
                    <a:schemeClr val="tx1"/>
                  </a:solidFill>
                </a:rPr>
                <a:t>Non-Executive Board</a:t>
              </a:r>
              <a:endParaRPr lang="de-DE" altLang="de-DE" sz="1800">
                <a:solidFill>
                  <a:schemeClr val="tx1"/>
                </a:solidFill>
              </a:endParaRPr>
            </a:p>
          </p:txBody>
        </p:sp>
        <p:sp>
          <p:nvSpPr>
            <p:cNvPr id="4152" name="Text Box 74">
              <a:extLst>
                <a:ext uri="{FF2B5EF4-FFF2-40B4-BE49-F238E27FC236}">
                  <a16:creationId xmlns:a16="http://schemas.microsoft.com/office/drawing/2014/main" id="{2ACDD5BB-C0B0-4310-B06D-06F4F942C18C}"/>
                </a:ext>
              </a:extLst>
            </p:cNvPr>
            <p:cNvSpPr txBox="1">
              <a:spLocks noChangeArrowheads="1"/>
            </p:cNvSpPr>
            <p:nvPr/>
          </p:nvSpPr>
          <p:spPr bwMode="auto">
            <a:xfrm>
              <a:off x="3833413" y="4192182"/>
              <a:ext cx="1088760" cy="30777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b="1">
                  <a:solidFill>
                    <a:schemeClr val="tx1"/>
                  </a:solidFill>
                </a:rPr>
                <a:t>Divisionen</a:t>
              </a:r>
              <a:endParaRPr lang="de-DE" altLang="de-DE" sz="1400" b="1">
                <a:solidFill>
                  <a:schemeClr val="tx1"/>
                </a:solidFill>
              </a:endParaRPr>
            </a:p>
          </p:txBody>
        </p:sp>
        <p:sp>
          <p:nvSpPr>
            <p:cNvPr id="4153" name="Text Box 76">
              <a:extLst>
                <a:ext uri="{FF2B5EF4-FFF2-40B4-BE49-F238E27FC236}">
                  <a16:creationId xmlns:a16="http://schemas.microsoft.com/office/drawing/2014/main" id="{81921174-E77A-4B78-B638-C0112E3C75D5}"/>
                </a:ext>
              </a:extLst>
            </p:cNvPr>
            <p:cNvSpPr txBox="1">
              <a:spLocks noChangeArrowheads="1"/>
            </p:cNvSpPr>
            <p:nvPr/>
          </p:nvSpPr>
          <p:spPr bwMode="auto">
            <a:xfrm>
              <a:off x="2668592" y="4806760"/>
              <a:ext cx="702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800" dirty="0">
                  <a:solidFill>
                    <a:schemeClr val="tx1"/>
                  </a:solidFill>
                </a:rPr>
                <a:t>Leitung der</a:t>
              </a:r>
            </a:p>
            <a:p>
              <a:pPr algn="ctr" eaLnBrk="1" hangingPunct="1">
                <a:lnSpc>
                  <a:spcPct val="100000"/>
                </a:lnSpc>
                <a:spcBef>
                  <a:spcPct val="0"/>
                </a:spcBef>
                <a:buClrTx/>
                <a:buSzTx/>
                <a:buFontTx/>
                <a:buNone/>
              </a:pPr>
              <a:r>
                <a:rPr lang="de-CH" altLang="de-DE" sz="800" dirty="0">
                  <a:solidFill>
                    <a:schemeClr val="tx1"/>
                  </a:solidFill>
                </a:rPr>
                <a:t>SGE</a:t>
              </a:r>
              <a:endParaRPr lang="de-DE" altLang="de-DE" sz="800" dirty="0">
                <a:solidFill>
                  <a:schemeClr val="tx1"/>
                </a:solidFill>
              </a:endParaRPr>
            </a:p>
          </p:txBody>
        </p:sp>
        <p:sp>
          <p:nvSpPr>
            <p:cNvPr id="4154" name="Text Box 77">
              <a:extLst>
                <a:ext uri="{FF2B5EF4-FFF2-40B4-BE49-F238E27FC236}">
                  <a16:creationId xmlns:a16="http://schemas.microsoft.com/office/drawing/2014/main" id="{6BB45803-F32A-46B6-902C-E0ADFC78C407}"/>
                </a:ext>
              </a:extLst>
            </p:cNvPr>
            <p:cNvSpPr txBox="1">
              <a:spLocks noChangeArrowheads="1"/>
            </p:cNvSpPr>
            <p:nvPr/>
          </p:nvSpPr>
          <p:spPr bwMode="auto">
            <a:xfrm>
              <a:off x="4037067" y="4806760"/>
              <a:ext cx="702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800" dirty="0">
                  <a:solidFill>
                    <a:schemeClr val="tx1"/>
                  </a:solidFill>
                </a:rPr>
                <a:t>Leitung der</a:t>
              </a:r>
            </a:p>
            <a:p>
              <a:pPr algn="ctr" eaLnBrk="1" hangingPunct="1">
                <a:lnSpc>
                  <a:spcPct val="100000"/>
                </a:lnSpc>
                <a:spcBef>
                  <a:spcPct val="0"/>
                </a:spcBef>
                <a:buClrTx/>
                <a:buSzTx/>
                <a:buFontTx/>
                <a:buNone/>
              </a:pPr>
              <a:r>
                <a:rPr lang="de-CH" altLang="de-DE" sz="800" dirty="0">
                  <a:solidFill>
                    <a:schemeClr val="tx1"/>
                  </a:solidFill>
                </a:rPr>
                <a:t>SGE</a:t>
              </a:r>
              <a:endParaRPr lang="de-DE" altLang="de-DE" sz="800" dirty="0">
                <a:solidFill>
                  <a:schemeClr val="tx1"/>
                </a:solidFill>
              </a:endParaRPr>
            </a:p>
          </p:txBody>
        </p:sp>
        <p:sp>
          <p:nvSpPr>
            <p:cNvPr id="4155" name="Text Box 78">
              <a:extLst>
                <a:ext uri="{FF2B5EF4-FFF2-40B4-BE49-F238E27FC236}">
                  <a16:creationId xmlns:a16="http://schemas.microsoft.com/office/drawing/2014/main" id="{FBC97AB9-700D-426E-A142-404707DD4CD4}"/>
                </a:ext>
              </a:extLst>
            </p:cNvPr>
            <p:cNvSpPr txBox="1">
              <a:spLocks noChangeArrowheads="1"/>
            </p:cNvSpPr>
            <p:nvPr/>
          </p:nvSpPr>
          <p:spPr bwMode="auto">
            <a:xfrm>
              <a:off x="5405541" y="4806760"/>
              <a:ext cx="702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800" dirty="0">
                  <a:solidFill>
                    <a:schemeClr val="tx1"/>
                  </a:solidFill>
                </a:rPr>
                <a:t>Leitung der</a:t>
              </a:r>
            </a:p>
            <a:p>
              <a:pPr algn="ctr" eaLnBrk="1" hangingPunct="1">
                <a:lnSpc>
                  <a:spcPct val="100000"/>
                </a:lnSpc>
                <a:spcBef>
                  <a:spcPct val="0"/>
                </a:spcBef>
                <a:buClrTx/>
                <a:buSzTx/>
                <a:buFontTx/>
                <a:buNone/>
              </a:pPr>
              <a:r>
                <a:rPr lang="de-CH" altLang="de-DE" sz="800" dirty="0">
                  <a:solidFill>
                    <a:schemeClr val="tx1"/>
                  </a:solidFill>
                </a:rPr>
                <a:t>SGE</a:t>
              </a:r>
              <a:endParaRPr lang="de-DE" altLang="de-DE" sz="800" dirty="0">
                <a:solidFill>
                  <a:schemeClr val="tx1"/>
                </a:solidFill>
              </a:endParaRPr>
            </a:p>
          </p:txBody>
        </p:sp>
        <p:sp>
          <p:nvSpPr>
            <p:cNvPr id="4156" name="Text Box 79">
              <a:extLst>
                <a:ext uri="{FF2B5EF4-FFF2-40B4-BE49-F238E27FC236}">
                  <a16:creationId xmlns:a16="http://schemas.microsoft.com/office/drawing/2014/main" id="{B4C200D2-8128-4D8F-9E6C-2CA983671AE0}"/>
                </a:ext>
              </a:extLst>
            </p:cNvPr>
            <p:cNvSpPr txBox="1">
              <a:spLocks noChangeArrowheads="1"/>
            </p:cNvSpPr>
            <p:nvPr/>
          </p:nvSpPr>
          <p:spPr bwMode="auto">
            <a:xfrm>
              <a:off x="2645768" y="1120776"/>
              <a:ext cx="82394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000">
                  <a:solidFill>
                    <a:schemeClr val="tx1"/>
                  </a:solidFill>
                </a:rPr>
                <a:t>andere</a:t>
              </a:r>
            </a:p>
            <a:p>
              <a:pPr algn="r" eaLnBrk="1" hangingPunct="1">
                <a:lnSpc>
                  <a:spcPct val="100000"/>
                </a:lnSpc>
                <a:spcBef>
                  <a:spcPct val="0"/>
                </a:spcBef>
                <a:buClrTx/>
                <a:buSzTx/>
                <a:buFontTx/>
                <a:buNone/>
              </a:pPr>
              <a:r>
                <a:rPr lang="de-CH" altLang="de-DE" sz="1000">
                  <a:solidFill>
                    <a:schemeClr val="tx1"/>
                  </a:solidFill>
                </a:rPr>
                <a:t>Anspruchs-</a:t>
              </a:r>
              <a:br>
                <a:rPr lang="de-CH" altLang="de-DE" sz="1000">
                  <a:solidFill>
                    <a:schemeClr val="tx1"/>
                  </a:solidFill>
                </a:rPr>
              </a:br>
              <a:r>
                <a:rPr lang="de-CH" altLang="de-DE" sz="1000">
                  <a:solidFill>
                    <a:schemeClr val="tx1"/>
                  </a:solidFill>
                </a:rPr>
                <a:t>gruppen</a:t>
              </a:r>
              <a:endParaRPr lang="de-DE" altLang="de-DE" sz="1000">
                <a:solidFill>
                  <a:schemeClr val="tx1"/>
                </a:solidFill>
              </a:endParaRPr>
            </a:p>
          </p:txBody>
        </p:sp>
        <p:sp>
          <p:nvSpPr>
            <p:cNvPr id="4157" name="Text Box 80">
              <a:extLst>
                <a:ext uri="{FF2B5EF4-FFF2-40B4-BE49-F238E27FC236}">
                  <a16:creationId xmlns:a16="http://schemas.microsoft.com/office/drawing/2014/main" id="{26227ED4-0AB9-4A05-A08B-4276F4A6A0BE}"/>
                </a:ext>
              </a:extLst>
            </p:cNvPr>
            <p:cNvSpPr txBox="1">
              <a:spLocks noChangeArrowheads="1"/>
            </p:cNvSpPr>
            <p:nvPr/>
          </p:nvSpPr>
          <p:spPr bwMode="auto">
            <a:xfrm>
              <a:off x="5249363" y="1120776"/>
              <a:ext cx="82394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rPr>
                <a:t>andere</a:t>
              </a:r>
            </a:p>
            <a:p>
              <a:pPr eaLnBrk="1" hangingPunct="1">
                <a:lnSpc>
                  <a:spcPct val="100000"/>
                </a:lnSpc>
                <a:spcBef>
                  <a:spcPct val="0"/>
                </a:spcBef>
                <a:buClrTx/>
                <a:buSzTx/>
                <a:buFontTx/>
                <a:buNone/>
              </a:pPr>
              <a:r>
                <a:rPr lang="de-CH" altLang="de-DE" sz="1000">
                  <a:solidFill>
                    <a:schemeClr val="tx1"/>
                  </a:solidFill>
                </a:rPr>
                <a:t>Anspruchs-</a:t>
              </a:r>
              <a:br>
                <a:rPr lang="de-CH" altLang="de-DE" sz="1000">
                  <a:solidFill>
                    <a:schemeClr val="tx1"/>
                  </a:solidFill>
                </a:rPr>
              </a:br>
              <a:r>
                <a:rPr lang="de-CH" altLang="de-DE" sz="1000">
                  <a:solidFill>
                    <a:schemeClr val="tx1"/>
                  </a:solidFill>
                </a:rPr>
                <a:t>gruppen</a:t>
              </a:r>
              <a:endParaRPr lang="de-DE" altLang="de-DE" sz="1000">
                <a:solidFill>
                  <a:schemeClr val="tx1"/>
                </a:solidFill>
              </a:endParaRPr>
            </a:p>
          </p:txBody>
        </p:sp>
        <p:sp>
          <p:nvSpPr>
            <p:cNvPr id="4158" name="Text Box 81">
              <a:extLst>
                <a:ext uri="{FF2B5EF4-FFF2-40B4-BE49-F238E27FC236}">
                  <a16:creationId xmlns:a16="http://schemas.microsoft.com/office/drawing/2014/main" id="{EDBA631C-8D5A-4614-BACB-033A2D66071A}"/>
                </a:ext>
              </a:extLst>
            </p:cNvPr>
            <p:cNvSpPr txBox="1">
              <a:spLocks noChangeArrowheads="1"/>
            </p:cNvSpPr>
            <p:nvPr/>
          </p:nvSpPr>
          <p:spPr bwMode="auto">
            <a:xfrm>
              <a:off x="3366101" y="2171142"/>
              <a:ext cx="2023384" cy="30777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b="1">
                  <a:solidFill>
                    <a:schemeClr val="tx1"/>
                  </a:solidFill>
                </a:rPr>
                <a:t>Unternehmensleitung</a:t>
              </a:r>
              <a:endParaRPr lang="de-DE" altLang="de-DE" sz="1400" b="1">
                <a:solidFill>
                  <a:schemeClr val="tx1"/>
                </a:solidFill>
              </a:endParaRPr>
            </a:p>
          </p:txBody>
        </p:sp>
        <p:sp>
          <p:nvSpPr>
            <p:cNvPr id="4159" name="Line 82">
              <a:extLst>
                <a:ext uri="{FF2B5EF4-FFF2-40B4-BE49-F238E27FC236}">
                  <a16:creationId xmlns:a16="http://schemas.microsoft.com/office/drawing/2014/main" id="{30BF3466-57D2-4481-9D7F-CA4940370388}"/>
                </a:ext>
              </a:extLst>
            </p:cNvPr>
            <p:cNvSpPr>
              <a:spLocks noChangeShapeType="1"/>
            </p:cNvSpPr>
            <p:nvPr/>
          </p:nvSpPr>
          <p:spPr bwMode="auto">
            <a:xfrm>
              <a:off x="4374618" y="1762126"/>
              <a:ext cx="4763" cy="41751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60" name="Oval 84">
              <a:extLst>
                <a:ext uri="{FF2B5EF4-FFF2-40B4-BE49-F238E27FC236}">
                  <a16:creationId xmlns:a16="http://schemas.microsoft.com/office/drawing/2014/main" id="{16C5ADE0-E072-4D01-93E9-5A57D8F924EB}"/>
                </a:ext>
              </a:extLst>
            </p:cNvPr>
            <p:cNvSpPr>
              <a:spLocks noChangeArrowheads="1"/>
            </p:cNvSpPr>
            <p:nvPr/>
          </p:nvSpPr>
          <p:spPr bwMode="auto">
            <a:xfrm>
              <a:off x="3474473" y="987426"/>
              <a:ext cx="1800290" cy="811213"/>
            </a:xfrm>
            <a:prstGeom prst="ellipse">
              <a:avLst/>
            </a:prstGeom>
            <a:solidFill>
              <a:schemeClr val="accent1"/>
            </a:solidFill>
            <a:ln w="12700">
              <a:solidFill>
                <a:schemeClr val="tx1"/>
              </a:solidFill>
              <a:round/>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600">
                  <a:solidFill>
                    <a:schemeClr val="tx1"/>
                  </a:solidFill>
                </a:rPr>
                <a:t>Eigentümer</a:t>
              </a:r>
              <a:endParaRPr lang="de-DE" altLang="de-DE" sz="1600">
                <a:solidFill>
                  <a:schemeClr val="tx1"/>
                </a:solidFill>
              </a:endParaRPr>
            </a:p>
          </p:txBody>
        </p:sp>
        <p:sp>
          <p:nvSpPr>
            <p:cNvPr id="4161" name="Line 85">
              <a:extLst>
                <a:ext uri="{FF2B5EF4-FFF2-40B4-BE49-F238E27FC236}">
                  <a16:creationId xmlns:a16="http://schemas.microsoft.com/office/drawing/2014/main" id="{D5321ACA-1CD1-46A9-9241-B96854F8C9A5}"/>
                </a:ext>
              </a:extLst>
            </p:cNvPr>
            <p:cNvSpPr>
              <a:spLocks noChangeShapeType="1"/>
            </p:cNvSpPr>
            <p:nvPr/>
          </p:nvSpPr>
          <p:spPr bwMode="auto">
            <a:xfrm flipH="1">
              <a:off x="3480824" y="1401764"/>
              <a:ext cx="317512" cy="7938"/>
            </a:xfrm>
            <a:prstGeom prst="line">
              <a:avLst/>
            </a:prstGeom>
            <a:noFill/>
            <a:ln w="127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4162" name="Line 86">
              <a:extLst>
                <a:ext uri="{FF2B5EF4-FFF2-40B4-BE49-F238E27FC236}">
                  <a16:creationId xmlns:a16="http://schemas.microsoft.com/office/drawing/2014/main" id="{62F34434-F043-41F7-8BA4-9BF53E484B0A}"/>
                </a:ext>
              </a:extLst>
            </p:cNvPr>
            <p:cNvSpPr>
              <a:spLocks noChangeShapeType="1"/>
            </p:cNvSpPr>
            <p:nvPr/>
          </p:nvSpPr>
          <p:spPr bwMode="auto">
            <a:xfrm flipH="1">
              <a:off x="4914389" y="1401764"/>
              <a:ext cx="366726" cy="0"/>
            </a:xfrm>
            <a:prstGeom prst="line">
              <a:avLst/>
            </a:prstGeom>
            <a:noFill/>
            <a:ln w="127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4163" name="Line 87">
              <a:extLst>
                <a:ext uri="{FF2B5EF4-FFF2-40B4-BE49-F238E27FC236}">
                  <a16:creationId xmlns:a16="http://schemas.microsoft.com/office/drawing/2014/main" id="{13C91FE9-3513-42AA-B0E5-AA83AC41B77A}"/>
                </a:ext>
              </a:extLst>
            </p:cNvPr>
            <p:cNvSpPr>
              <a:spLocks noChangeShapeType="1"/>
            </p:cNvSpPr>
            <p:nvPr/>
          </p:nvSpPr>
          <p:spPr bwMode="auto">
            <a:xfrm>
              <a:off x="3584015" y="1347789"/>
              <a:ext cx="0" cy="17621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64" name="Line 88">
              <a:extLst>
                <a:ext uri="{FF2B5EF4-FFF2-40B4-BE49-F238E27FC236}">
                  <a16:creationId xmlns:a16="http://schemas.microsoft.com/office/drawing/2014/main" id="{54429015-F21A-4D27-887E-88623C0BFB65}"/>
                </a:ext>
              </a:extLst>
            </p:cNvPr>
            <p:cNvSpPr>
              <a:spLocks noChangeShapeType="1"/>
            </p:cNvSpPr>
            <p:nvPr/>
          </p:nvSpPr>
          <p:spPr bwMode="auto">
            <a:xfrm>
              <a:off x="5039805" y="1347789"/>
              <a:ext cx="0" cy="17621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65" name="Line 91">
              <a:extLst>
                <a:ext uri="{FF2B5EF4-FFF2-40B4-BE49-F238E27FC236}">
                  <a16:creationId xmlns:a16="http://schemas.microsoft.com/office/drawing/2014/main" id="{256C1BDD-E290-4362-A2D9-0B442C3768CE}"/>
                </a:ext>
              </a:extLst>
            </p:cNvPr>
            <p:cNvSpPr>
              <a:spLocks noChangeShapeType="1"/>
            </p:cNvSpPr>
            <p:nvPr/>
          </p:nvSpPr>
          <p:spPr bwMode="auto">
            <a:xfrm>
              <a:off x="3907876" y="1978768"/>
              <a:ext cx="0" cy="200870"/>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66" name="Oval 92">
              <a:extLst>
                <a:ext uri="{FF2B5EF4-FFF2-40B4-BE49-F238E27FC236}">
                  <a16:creationId xmlns:a16="http://schemas.microsoft.com/office/drawing/2014/main" id="{963B6B88-06E0-4044-92AE-86E1A4D3B640}"/>
                </a:ext>
              </a:extLst>
            </p:cNvPr>
            <p:cNvSpPr>
              <a:spLocks noChangeArrowheads="1"/>
            </p:cNvSpPr>
            <p:nvPr/>
          </p:nvSpPr>
          <p:spPr bwMode="auto">
            <a:xfrm>
              <a:off x="3596715" y="1649413"/>
              <a:ext cx="622323" cy="329355"/>
            </a:xfrm>
            <a:prstGeom prst="ellipse">
              <a:avLst/>
            </a:prstGeom>
            <a:solidFill>
              <a:schemeClr val="accent1"/>
            </a:solidFill>
            <a:ln w="3175">
              <a:solidFill>
                <a:schemeClr val="tx1"/>
              </a:solidFill>
              <a:prstDash val="sysDot"/>
              <a:round/>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67" name="Line 94">
              <a:extLst>
                <a:ext uri="{FF2B5EF4-FFF2-40B4-BE49-F238E27FC236}">
                  <a16:creationId xmlns:a16="http://schemas.microsoft.com/office/drawing/2014/main" id="{3CD6CB9E-C99D-44B5-ABD6-3F63F24CA003}"/>
                </a:ext>
              </a:extLst>
            </p:cNvPr>
            <p:cNvSpPr>
              <a:spLocks noChangeShapeType="1"/>
            </p:cNvSpPr>
            <p:nvPr/>
          </p:nvSpPr>
          <p:spPr bwMode="auto">
            <a:xfrm>
              <a:off x="4849298" y="1978768"/>
              <a:ext cx="0" cy="200870"/>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68" name="Oval 95">
              <a:extLst>
                <a:ext uri="{FF2B5EF4-FFF2-40B4-BE49-F238E27FC236}">
                  <a16:creationId xmlns:a16="http://schemas.microsoft.com/office/drawing/2014/main" id="{3291531E-1C8F-45EC-99A1-A1E7A98FCF47}"/>
                </a:ext>
              </a:extLst>
            </p:cNvPr>
            <p:cNvSpPr>
              <a:spLocks noChangeArrowheads="1"/>
            </p:cNvSpPr>
            <p:nvPr/>
          </p:nvSpPr>
          <p:spPr bwMode="auto">
            <a:xfrm>
              <a:off x="4538137" y="1649413"/>
              <a:ext cx="622323" cy="329355"/>
            </a:xfrm>
            <a:prstGeom prst="ellipse">
              <a:avLst/>
            </a:prstGeom>
            <a:solidFill>
              <a:schemeClr val="accent1"/>
            </a:solidFill>
            <a:ln w="3175">
              <a:solidFill>
                <a:schemeClr val="tx1"/>
              </a:solidFill>
              <a:prstDash val="sysDot"/>
              <a:round/>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70" name="Line 63">
              <a:extLst>
                <a:ext uri="{FF2B5EF4-FFF2-40B4-BE49-F238E27FC236}">
                  <a16:creationId xmlns:a16="http://schemas.microsoft.com/office/drawing/2014/main" id="{8FC43F38-F7B8-4298-9F8F-5E887267DB55}"/>
                </a:ext>
              </a:extLst>
            </p:cNvPr>
            <p:cNvSpPr>
              <a:spLocks noChangeShapeType="1"/>
            </p:cNvSpPr>
            <p:nvPr/>
          </p:nvSpPr>
          <p:spPr bwMode="auto">
            <a:xfrm flipH="1">
              <a:off x="3438144" y="3950209"/>
              <a:ext cx="1894636" cy="731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71" name="Line 67">
              <a:extLst>
                <a:ext uri="{FF2B5EF4-FFF2-40B4-BE49-F238E27FC236}">
                  <a16:creationId xmlns:a16="http://schemas.microsoft.com/office/drawing/2014/main" id="{1A20F4C6-1333-43F6-95E2-2633804D3840}"/>
                </a:ext>
              </a:extLst>
            </p:cNvPr>
            <p:cNvSpPr>
              <a:spLocks noChangeShapeType="1"/>
            </p:cNvSpPr>
            <p:nvPr/>
          </p:nvSpPr>
          <p:spPr bwMode="auto">
            <a:xfrm>
              <a:off x="6027725" y="3950208"/>
              <a:ext cx="486823" cy="6941"/>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74" name="Text Box 9">
              <a:extLst>
                <a:ext uri="{FF2B5EF4-FFF2-40B4-BE49-F238E27FC236}">
                  <a16:creationId xmlns:a16="http://schemas.microsoft.com/office/drawing/2014/main" id="{2167F74A-E3BE-4703-8DA0-D5E430443791}"/>
                </a:ext>
              </a:extLst>
            </p:cNvPr>
            <p:cNvSpPr txBox="1">
              <a:spLocks noChangeArrowheads="1"/>
            </p:cNvSpPr>
            <p:nvPr/>
          </p:nvSpPr>
          <p:spPr bwMode="auto">
            <a:xfrm>
              <a:off x="442813" y="1285860"/>
              <a:ext cx="17858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a:solidFill>
                    <a:schemeClr val="tx1"/>
                  </a:solidFill>
                </a:rPr>
                <a:t>Kunden, Mitarbeiter,</a:t>
              </a:r>
              <a:br>
                <a:rPr lang="de-CH" altLang="de-DE" sz="1400">
                  <a:solidFill>
                    <a:schemeClr val="tx1"/>
                  </a:solidFill>
                </a:rPr>
              </a:br>
              <a:r>
                <a:rPr lang="de-CH" altLang="de-DE" sz="1400">
                  <a:solidFill>
                    <a:schemeClr val="tx1"/>
                  </a:solidFill>
                </a:rPr>
                <a:t>Aufsichtsbehörden,</a:t>
              </a:r>
              <a:br>
                <a:rPr lang="de-CH" altLang="de-DE" sz="1400">
                  <a:solidFill>
                    <a:schemeClr val="tx1"/>
                  </a:solidFill>
                </a:rPr>
              </a:br>
              <a:r>
                <a:rPr lang="de-CH" altLang="de-DE" sz="1400">
                  <a:solidFill>
                    <a:schemeClr val="tx1"/>
                  </a:solidFill>
                </a:rPr>
                <a:t>Öffentlichkeit etc.</a:t>
              </a:r>
              <a:endParaRPr lang="de-DE" altLang="de-DE" sz="1200">
                <a:solidFill>
                  <a:schemeClr val="tx1"/>
                </a:solidFill>
              </a:endParaRPr>
            </a:p>
          </p:txBody>
        </p:sp>
        <p:sp>
          <p:nvSpPr>
            <p:cNvPr id="4175" name="Line 14">
              <a:extLst>
                <a:ext uri="{FF2B5EF4-FFF2-40B4-BE49-F238E27FC236}">
                  <a16:creationId xmlns:a16="http://schemas.microsoft.com/office/drawing/2014/main" id="{164E4402-92DD-4EB5-92E0-7A763DB9D9FB}"/>
                </a:ext>
              </a:extLst>
            </p:cNvPr>
            <p:cNvSpPr>
              <a:spLocks noChangeShapeType="1"/>
            </p:cNvSpPr>
            <p:nvPr/>
          </p:nvSpPr>
          <p:spPr bwMode="auto">
            <a:xfrm flipH="1">
              <a:off x="2182342" y="1462290"/>
              <a:ext cx="436579" cy="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177" name="Text Box 81">
              <a:extLst>
                <a:ext uri="{FF2B5EF4-FFF2-40B4-BE49-F238E27FC236}">
                  <a16:creationId xmlns:a16="http://schemas.microsoft.com/office/drawing/2014/main" id="{D4DA804E-702C-41A0-8E3F-8D48D9585ED9}"/>
                </a:ext>
              </a:extLst>
            </p:cNvPr>
            <p:cNvSpPr txBox="1">
              <a:spLocks noChangeArrowheads="1"/>
            </p:cNvSpPr>
            <p:nvPr/>
          </p:nvSpPr>
          <p:spPr bwMode="auto">
            <a:xfrm>
              <a:off x="3653877" y="3827020"/>
              <a:ext cx="1447832" cy="276999"/>
            </a:xfrm>
            <a:prstGeom prst="rect">
              <a:avLst/>
            </a:prstGeom>
            <a:solidFill>
              <a:schemeClr val="bg1"/>
            </a:solidFill>
            <a:ln>
              <a:noFill/>
            </a:ln>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b="1" dirty="0">
                  <a:solidFill>
                    <a:schemeClr val="tx1"/>
                  </a:solidFill>
                  <a:latin typeface="+mj-lt"/>
                </a:rPr>
                <a:t>Corporate Center</a:t>
              </a:r>
              <a:endParaRPr lang="de-DE" altLang="de-DE" sz="1200" b="1" dirty="0">
                <a:solidFill>
                  <a:schemeClr val="tx1"/>
                </a:solidFill>
                <a:latin typeface="+mj-lt"/>
              </a:endParaRPr>
            </a:p>
          </p:txBody>
        </p:sp>
        <p:grpSp>
          <p:nvGrpSpPr>
            <p:cNvPr id="3" name="Gruppieren 2">
              <a:extLst>
                <a:ext uri="{FF2B5EF4-FFF2-40B4-BE49-F238E27FC236}">
                  <a16:creationId xmlns:a16="http://schemas.microsoft.com/office/drawing/2014/main" id="{7D86C075-34DA-483A-94F6-B3E6441B843B}"/>
                </a:ext>
              </a:extLst>
            </p:cNvPr>
            <p:cNvGrpSpPr/>
            <p:nvPr/>
          </p:nvGrpSpPr>
          <p:grpSpPr>
            <a:xfrm>
              <a:off x="2763725" y="3780077"/>
              <a:ext cx="3228136" cy="350838"/>
              <a:chOff x="2759179" y="3780077"/>
              <a:chExt cx="3228136" cy="350838"/>
            </a:xfrm>
          </p:grpSpPr>
          <p:sp>
            <p:nvSpPr>
              <p:cNvPr id="4178" name="Oval 64">
                <a:extLst>
                  <a:ext uri="{FF2B5EF4-FFF2-40B4-BE49-F238E27FC236}">
                    <a16:creationId xmlns:a16="http://schemas.microsoft.com/office/drawing/2014/main" id="{94FFB75F-4EB9-448D-A604-E43C5F50EF0B}"/>
                  </a:ext>
                </a:extLst>
              </p:cNvPr>
              <p:cNvSpPr>
                <a:spLocks noChangeArrowheads="1"/>
              </p:cNvSpPr>
              <p:nvPr/>
            </p:nvSpPr>
            <p:spPr bwMode="auto">
              <a:xfrm flipH="1">
                <a:off x="2759179" y="3780077"/>
                <a:ext cx="669068" cy="350838"/>
              </a:xfrm>
              <a:prstGeom prst="ellipse">
                <a:avLst/>
              </a:prstGeom>
              <a:solidFill>
                <a:schemeClr val="accent1"/>
              </a:solidFill>
              <a:ln w="12700">
                <a:solidFill>
                  <a:schemeClr val="tx1"/>
                </a:solidFill>
                <a:round/>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83" name="Oval 64">
                <a:extLst>
                  <a:ext uri="{FF2B5EF4-FFF2-40B4-BE49-F238E27FC236}">
                    <a16:creationId xmlns:a16="http://schemas.microsoft.com/office/drawing/2014/main" id="{23BC13A8-108F-45FF-A904-F0A35CE71942}"/>
                  </a:ext>
                </a:extLst>
              </p:cNvPr>
              <p:cNvSpPr>
                <a:spLocks noChangeArrowheads="1"/>
              </p:cNvSpPr>
              <p:nvPr/>
            </p:nvSpPr>
            <p:spPr bwMode="auto">
              <a:xfrm flipH="1">
                <a:off x="5318247" y="3780077"/>
                <a:ext cx="669068" cy="350838"/>
              </a:xfrm>
              <a:prstGeom prst="ellipse">
                <a:avLst/>
              </a:prstGeom>
              <a:solidFill>
                <a:schemeClr val="accent1"/>
              </a:solidFill>
              <a:ln w="12700">
                <a:solidFill>
                  <a:schemeClr val="tx1"/>
                </a:solidFill>
                <a:round/>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grpSp>
      </p:grpSp>
      <p:sp>
        <p:nvSpPr>
          <p:cNvPr id="85" name="Textfeld 84">
            <a:extLst>
              <a:ext uri="{FF2B5EF4-FFF2-40B4-BE49-F238E27FC236}">
                <a16:creationId xmlns:a16="http://schemas.microsoft.com/office/drawing/2014/main" id="{E5913FBA-2216-4EB6-92F6-1B0CF9A6075A}"/>
              </a:ext>
            </a:extLst>
          </p:cNvPr>
          <p:cNvSpPr txBox="1"/>
          <p:nvPr/>
        </p:nvSpPr>
        <p:spPr>
          <a:xfrm>
            <a:off x="8967298" y="6153724"/>
            <a:ext cx="665567" cy="246221"/>
          </a:xfrm>
          <a:prstGeom prst="rect">
            <a:avLst/>
          </a:prstGeom>
          <a:noFill/>
        </p:spPr>
        <p:txBody>
          <a:bodyPr wrap="none" rtlCol="0">
            <a:spAutoFit/>
          </a:bodyPr>
          <a:lstStyle/>
          <a:p>
            <a:r>
              <a:rPr lang="de-CH" sz="1000" dirty="0"/>
              <a:t>Abb.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45" name="Gruppieren 5144">
            <a:extLst>
              <a:ext uri="{FF2B5EF4-FFF2-40B4-BE49-F238E27FC236}">
                <a16:creationId xmlns:a16="http://schemas.microsoft.com/office/drawing/2014/main" id="{8058AAEB-D2DF-4A20-9B84-DA0FCB8ECA2B}"/>
              </a:ext>
            </a:extLst>
          </p:cNvPr>
          <p:cNvGrpSpPr/>
          <p:nvPr/>
        </p:nvGrpSpPr>
        <p:grpSpPr>
          <a:xfrm>
            <a:off x="588019" y="1340768"/>
            <a:ext cx="8967144" cy="4652818"/>
            <a:chOff x="648722" y="1197834"/>
            <a:chExt cx="8967144" cy="4652818"/>
          </a:xfrm>
        </p:grpSpPr>
        <p:sp>
          <p:nvSpPr>
            <p:cNvPr id="46" name="Rechteck 45">
              <a:extLst>
                <a:ext uri="{FF2B5EF4-FFF2-40B4-BE49-F238E27FC236}">
                  <a16:creationId xmlns:a16="http://schemas.microsoft.com/office/drawing/2014/main" id="{E251BE15-B807-4784-BE6B-2850A4954B87}"/>
                </a:ext>
              </a:extLst>
            </p:cNvPr>
            <p:cNvSpPr/>
            <p:nvPr/>
          </p:nvSpPr>
          <p:spPr bwMode="auto">
            <a:xfrm>
              <a:off x="1233738" y="4066966"/>
              <a:ext cx="7220357" cy="745666"/>
            </a:xfrm>
            <a:prstGeom prst="rect">
              <a:avLst/>
            </a:prstGeom>
            <a:solidFill>
              <a:schemeClr val="accent3">
                <a:lumMod val="8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2" name="Rechteck 41">
              <a:extLst>
                <a:ext uri="{FF2B5EF4-FFF2-40B4-BE49-F238E27FC236}">
                  <a16:creationId xmlns:a16="http://schemas.microsoft.com/office/drawing/2014/main" id="{D45967C6-363D-4AD0-9974-B673CEFFAFC3}"/>
                </a:ext>
              </a:extLst>
            </p:cNvPr>
            <p:cNvSpPr/>
            <p:nvPr/>
          </p:nvSpPr>
          <p:spPr bwMode="auto">
            <a:xfrm>
              <a:off x="1233738" y="3680663"/>
              <a:ext cx="7220357" cy="319776"/>
            </a:xfrm>
            <a:prstGeom prst="rect">
              <a:avLst/>
            </a:prstGeom>
            <a:solidFill>
              <a:schemeClr val="accent3">
                <a:lumMod val="8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2" name="Textfeld 11">
              <a:extLst>
                <a:ext uri="{FF2B5EF4-FFF2-40B4-BE49-F238E27FC236}">
                  <a16:creationId xmlns:a16="http://schemas.microsoft.com/office/drawing/2014/main" id="{C8027BD2-4B06-480B-8752-3EDB6D5F9A7B}"/>
                </a:ext>
              </a:extLst>
            </p:cNvPr>
            <p:cNvSpPr txBox="1"/>
            <p:nvPr/>
          </p:nvSpPr>
          <p:spPr>
            <a:xfrm>
              <a:off x="7364796" y="2505781"/>
              <a:ext cx="69602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Group</a:t>
              </a:r>
              <a:b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Internal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Audit</a:t>
              </a:r>
            </a:p>
          </p:txBody>
        </p:sp>
        <p:sp>
          <p:nvSpPr>
            <p:cNvPr id="14" name="Textfeld 13">
              <a:extLst>
                <a:ext uri="{FF2B5EF4-FFF2-40B4-BE49-F238E27FC236}">
                  <a16:creationId xmlns:a16="http://schemas.microsoft.com/office/drawing/2014/main" id="{26CFF613-76A9-48CB-8EFE-D7DA93B73876}"/>
                </a:ext>
              </a:extLst>
            </p:cNvPr>
            <p:cNvSpPr txBox="1"/>
            <p:nvPr/>
          </p:nvSpPr>
          <p:spPr>
            <a:xfrm>
              <a:off x="4228992" y="1197834"/>
              <a:ext cx="166744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Aufsichtsbehörden</a:t>
              </a:r>
            </a:p>
          </p:txBody>
        </p:sp>
        <p:sp>
          <p:nvSpPr>
            <p:cNvPr id="15" name="Textfeld 14">
              <a:extLst>
                <a:ext uri="{FF2B5EF4-FFF2-40B4-BE49-F238E27FC236}">
                  <a16:creationId xmlns:a16="http://schemas.microsoft.com/office/drawing/2014/main" id="{9B166E1F-E1CF-4B2F-99B3-3954DBFBF2DD}"/>
                </a:ext>
              </a:extLst>
            </p:cNvPr>
            <p:cNvSpPr txBox="1"/>
            <p:nvPr/>
          </p:nvSpPr>
          <p:spPr>
            <a:xfrm>
              <a:off x="1233738" y="3692662"/>
              <a:ext cx="1160895"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Group CEO</a:t>
              </a:r>
            </a:p>
          </p:txBody>
        </p:sp>
        <p:sp>
          <p:nvSpPr>
            <p:cNvPr id="16" name="Textfeld 15">
              <a:extLst>
                <a:ext uri="{FF2B5EF4-FFF2-40B4-BE49-F238E27FC236}">
                  <a16:creationId xmlns:a16="http://schemas.microsoft.com/office/drawing/2014/main" id="{05EFD8E7-D940-4A85-9A25-27678244DB9C}"/>
                </a:ext>
              </a:extLst>
            </p:cNvPr>
            <p:cNvSpPr txBox="1"/>
            <p:nvPr/>
          </p:nvSpPr>
          <p:spPr>
            <a:xfrm>
              <a:off x="1233738" y="3419053"/>
              <a:ext cx="121219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Konzernleitung</a:t>
              </a:r>
            </a:p>
          </p:txBody>
        </p:sp>
        <p:sp>
          <p:nvSpPr>
            <p:cNvPr id="17" name="Textfeld 16">
              <a:extLst>
                <a:ext uri="{FF2B5EF4-FFF2-40B4-BE49-F238E27FC236}">
                  <a16:creationId xmlns:a16="http://schemas.microsoft.com/office/drawing/2014/main" id="{9DBDE5AA-E36C-41E1-A172-3CE7F76FBC88}"/>
                </a:ext>
              </a:extLst>
            </p:cNvPr>
            <p:cNvSpPr txBox="1"/>
            <p:nvPr/>
          </p:nvSpPr>
          <p:spPr>
            <a:xfrm>
              <a:off x="8749923" y="3587660"/>
              <a:ext cx="865943" cy="127727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Group</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Asset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Liability</a:t>
              </a:r>
              <a:endParaRPr kumimoji="0" lang="de-CH"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Manage-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ment</a:t>
              </a:r>
              <a:endParaRPr kumimoji="0" lang="de-CH"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Committee</a:t>
              </a:r>
            </a:p>
          </p:txBody>
        </p:sp>
        <p:sp>
          <p:nvSpPr>
            <p:cNvPr id="18" name="Textfeld 17">
              <a:extLst>
                <a:ext uri="{FF2B5EF4-FFF2-40B4-BE49-F238E27FC236}">
                  <a16:creationId xmlns:a16="http://schemas.microsoft.com/office/drawing/2014/main" id="{6202F4F8-13AA-4423-8F27-CBA3DF1EC9F9}"/>
                </a:ext>
              </a:extLst>
            </p:cNvPr>
            <p:cNvSpPr txBox="1"/>
            <p:nvPr/>
          </p:nvSpPr>
          <p:spPr>
            <a:xfrm>
              <a:off x="1329117" y="4268414"/>
              <a:ext cx="97013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Regional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Presidents</a:t>
              </a:r>
              <a:endPar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nvGrpSpPr>
            <p:cNvPr id="5143" name="Gruppieren 5142">
              <a:extLst>
                <a:ext uri="{FF2B5EF4-FFF2-40B4-BE49-F238E27FC236}">
                  <a16:creationId xmlns:a16="http://schemas.microsoft.com/office/drawing/2014/main" id="{13ECA352-3870-456E-8782-42D126A62B6C}"/>
                </a:ext>
              </a:extLst>
            </p:cNvPr>
            <p:cNvGrpSpPr/>
            <p:nvPr/>
          </p:nvGrpSpPr>
          <p:grpSpPr>
            <a:xfrm>
              <a:off x="1317094" y="4802249"/>
              <a:ext cx="994183" cy="1048403"/>
              <a:chOff x="1266766" y="5040431"/>
              <a:chExt cx="994183" cy="1048403"/>
            </a:xfrm>
          </p:grpSpPr>
          <p:sp>
            <p:nvSpPr>
              <p:cNvPr id="21" name="Textfeld 20">
                <a:extLst>
                  <a:ext uri="{FF2B5EF4-FFF2-40B4-BE49-F238E27FC236}">
                    <a16:creationId xmlns:a16="http://schemas.microsoft.com/office/drawing/2014/main" id="{F7F5C0B6-D74C-40F5-BF5C-2F02A6ADEA39}"/>
                  </a:ext>
                </a:extLst>
              </p:cNvPr>
              <p:cNvSpPr txBox="1"/>
              <p:nvPr/>
            </p:nvSpPr>
            <p:spPr>
              <a:xfrm>
                <a:off x="1266766" y="5257837"/>
                <a:ext cx="994183"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Americas</a:t>
                </a:r>
                <a:endPar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Asia-Pacific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EMEA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Switzerland</a:t>
                </a:r>
                <a:endPar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4" name="Gerade Verbindung mit Pfeil 3">
                <a:extLst>
                  <a:ext uri="{FF2B5EF4-FFF2-40B4-BE49-F238E27FC236}">
                    <a16:creationId xmlns:a16="http://schemas.microsoft.com/office/drawing/2014/main" id="{CE94D491-AC1A-40CF-B84F-7B24E52FD293}"/>
                  </a:ext>
                </a:extLst>
              </p:cNvPr>
              <p:cNvCxnSpPr/>
              <p:nvPr/>
            </p:nvCxnSpPr>
            <p:spPr bwMode="auto">
              <a:xfrm flipV="1">
                <a:off x="1763857" y="5040431"/>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cxnSp>
          <p:nvCxnSpPr>
            <p:cNvPr id="30" name="Gerade Verbindung mit Pfeil 29">
              <a:extLst>
                <a:ext uri="{FF2B5EF4-FFF2-40B4-BE49-F238E27FC236}">
                  <a16:creationId xmlns:a16="http://schemas.microsoft.com/office/drawing/2014/main" id="{8A718B93-2DA1-482A-9FFD-71852295C77F}"/>
                </a:ext>
              </a:extLst>
            </p:cNvPr>
            <p:cNvCxnSpPr/>
            <p:nvPr/>
          </p:nvCxnSpPr>
          <p:spPr bwMode="auto">
            <a:xfrm flipV="1">
              <a:off x="1814185" y="4066967"/>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19" name="Textfeld 18">
              <a:extLst>
                <a:ext uri="{FF2B5EF4-FFF2-40B4-BE49-F238E27FC236}">
                  <a16:creationId xmlns:a16="http://schemas.microsoft.com/office/drawing/2014/main" id="{B3489247-1681-492E-B296-40D6CB14E621}"/>
                </a:ext>
              </a:extLst>
            </p:cNvPr>
            <p:cNvSpPr txBox="1"/>
            <p:nvPr/>
          </p:nvSpPr>
          <p:spPr>
            <a:xfrm>
              <a:off x="4472500" y="4268414"/>
              <a:ext cx="97013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Divisional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Presidents</a:t>
              </a:r>
              <a:endPar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nvGrpSpPr>
            <p:cNvPr id="5" name="Gruppieren 4">
              <a:extLst>
                <a:ext uri="{FF2B5EF4-FFF2-40B4-BE49-F238E27FC236}">
                  <a16:creationId xmlns:a16="http://schemas.microsoft.com/office/drawing/2014/main" id="{0FB360E2-EF46-48C5-8ACE-1F0CDF06DFE6}"/>
                </a:ext>
              </a:extLst>
            </p:cNvPr>
            <p:cNvGrpSpPr/>
            <p:nvPr/>
          </p:nvGrpSpPr>
          <p:grpSpPr>
            <a:xfrm>
              <a:off x="2782396" y="5027005"/>
              <a:ext cx="4341208" cy="646331"/>
              <a:chOff x="2865746" y="4954835"/>
              <a:chExt cx="4341208" cy="646331"/>
            </a:xfrm>
          </p:grpSpPr>
          <p:sp>
            <p:nvSpPr>
              <p:cNvPr id="23" name="Textfeld 22">
                <a:extLst>
                  <a:ext uri="{FF2B5EF4-FFF2-40B4-BE49-F238E27FC236}">
                    <a16:creationId xmlns:a16="http://schemas.microsoft.com/office/drawing/2014/main" id="{7616276D-BE88-4017-AA33-3679D0868BA7}"/>
                  </a:ext>
                </a:extLst>
              </p:cNvPr>
              <p:cNvSpPr txBox="1"/>
              <p:nvPr/>
            </p:nvSpPr>
            <p:spPr>
              <a:xfrm>
                <a:off x="2865746" y="4954835"/>
                <a:ext cx="107914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Global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Wealth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Management</a:t>
                </a:r>
              </a:p>
            </p:txBody>
          </p:sp>
          <p:sp>
            <p:nvSpPr>
              <p:cNvPr id="24" name="Textfeld 23">
                <a:extLst>
                  <a:ext uri="{FF2B5EF4-FFF2-40B4-BE49-F238E27FC236}">
                    <a16:creationId xmlns:a16="http://schemas.microsoft.com/office/drawing/2014/main" id="{F54C2910-BF55-4249-9010-804A6FDDA74C}"/>
                  </a:ext>
                </a:extLst>
              </p:cNvPr>
              <p:cNvSpPr txBox="1"/>
              <p:nvPr/>
            </p:nvSpPr>
            <p:spPr>
              <a:xfrm>
                <a:off x="4048747" y="4954835"/>
                <a:ext cx="934871"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Personal &amp;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Banking</a:t>
                </a:r>
              </a:p>
            </p:txBody>
          </p:sp>
          <p:sp>
            <p:nvSpPr>
              <p:cNvPr id="25" name="Textfeld 24">
                <a:extLst>
                  <a:ext uri="{FF2B5EF4-FFF2-40B4-BE49-F238E27FC236}">
                    <a16:creationId xmlns:a16="http://schemas.microsoft.com/office/drawing/2014/main" id="{8BF718C9-C3AB-4932-AF14-0F5121D7FE63}"/>
                  </a:ext>
                </a:extLst>
              </p:cNvPr>
              <p:cNvSpPr txBox="1"/>
              <p:nvPr/>
            </p:nvSpPr>
            <p:spPr>
              <a:xfrm>
                <a:off x="5087477" y="4954835"/>
                <a:ext cx="1079142"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Asset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Management</a:t>
                </a:r>
              </a:p>
            </p:txBody>
          </p:sp>
          <p:sp>
            <p:nvSpPr>
              <p:cNvPr id="26" name="Textfeld 25">
                <a:extLst>
                  <a:ext uri="{FF2B5EF4-FFF2-40B4-BE49-F238E27FC236}">
                    <a16:creationId xmlns:a16="http://schemas.microsoft.com/office/drawing/2014/main" id="{E41F9E74-B758-41B0-B1FB-A478F8C40C76}"/>
                  </a:ext>
                </a:extLst>
              </p:cNvPr>
              <p:cNvSpPr txBox="1"/>
              <p:nvPr/>
            </p:nvSpPr>
            <p:spPr>
              <a:xfrm>
                <a:off x="6270479" y="4954835"/>
                <a:ext cx="936475"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Investment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Bank</a:t>
                </a:r>
              </a:p>
            </p:txBody>
          </p:sp>
        </p:grpSp>
        <p:cxnSp>
          <p:nvCxnSpPr>
            <p:cNvPr id="32" name="Gerade Verbindung mit Pfeil 31">
              <a:extLst>
                <a:ext uri="{FF2B5EF4-FFF2-40B4-BE49-F238E27FC236}">
                  <a16:creationId xmlns:a16="http://schemas.microsoft.com/office/drawing/2014/main" id="{8CBD1FED-5EA6-4480-8479-61D640AFB4E2}"/>
                </a:ext>
              </a:extLst>
            </p:cNvPr>
            <p:cNvCxnSpPr/>
            <p:nvPr/>
          </p:nvCxnSpPr>
          <p:spPr bwMode="auto">
            <a:xfrm flipV="1">
              <a:off x="4953000" y="4802249"/>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29" name="Gerader Verbinder 28">
              <a:extLst>
                <a:ext uri="{FF2B5EF4-FFF2-40B4-BE49-F238E27FC236}">
                  <a16:creationId xmlns:a16="http://schemas.microsoft.com/office/drawing/2014/main" id="{7DE59774-3C79-4CC9-BE40-9503BD583988}"/>
                </a:ext>
              </a:extLst>
            </p:cNvPr>
            <p:cNvCxnSpPr>
              <a:cxnSpLocks/>
            </p:cNvCxnSpPr>
            <p:nvPr/>
          </p:nvCxnSpPr>
          <p:spPr bwMode="auto">
            <a:xfrm flipV="1">
              <a:off x="2854517" y="5019655"/>
              <a:ext cx="4196967" cy="735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39" name="Gerade Verbindung mit Pfeil 38">
              <a:extLst>
                <a:ext uri="{FF2B5EF4-FFF2-40B4-BE49-F238E27FC236}">
                  <a16:creationId xmlns:a16="http://schemas.microsoft.com/office/drawing/2014/main" id="{00BB3319-F595-4E9D-AAC8-B549684EC766}"/>
                </a:ext>
              </a:extLst>
            </p:cNvPr>
            <p:cNvCxnSpPr/>
            <p:nvPr/>
          </p:nvCxnSpPr>
          <p:spPr bwMode="auto">
            <a:xfrm flipV="1">
              <a:off x="4957568" y="4066967"/>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nvGrpSpPr>
            <p:cNvPr id="5144" name="Gruppieren 5143">
              <a:extLst>
                <a:ext uri="{FF2B5EF4-FFF2-40B4-BE49-F238E27FC236}">
                  <a16:creationId xmlns:a16="http://schemas.microsoft.com/office/drawing/2014/main" id="{DE921106-1011-4E62-B4EC-F155F334D893}"/>
                </a:ext>
              </a:extLst>
            </p:cNvPr>
            <p:cNvGrpSpPr/>
            <p:nvPr/>
          </p:nvGrpSpPr>
          <p:grpSpPr>
            <a:xfrm>
              <a:off x="6989414" y="4066967"/>
              <a:ext cx="1471878" cy="1414353"/>
              <a:chOff x="7037540" y="4066967"/>
              <a:chExt cx="1471878" cy="1414353"/>
            </a:xfrm>
          </p:grpSpPr>
          <p:sp>
            <p:nvSpPr>
              <p:cNvPr id="20" name="Textfeld 19">
                <a:extLst>
                  <a:ext uri="{FF2B5EF4-FFF2-40B4-BE49-F238E27FC236}">
                    <a16:creationId xmlns:a16="http://schemas.microsoft.com/office/drawing/2014/main" id="{DE2BC2C6-451D-4AEA-B304-93D088C1D16B}"/>
                  </a:ext>
                </a:extLst>
              </p:cNvPr>
              <p:cNvSpPr txBox="1"/>
              <p:nvPr/>
            </p:nvSpPr>
            <p:spPr>
              <a:xfrm>
                <a:off x="7037540" y="4316153"/>
                <a:ext cx="1471878"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Group </a:t>
                </a:r>
                <a:r>
                  <a:rPr kumimoji="0" lang="de-CH"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Functional</a:t>
                </a:r>
                <a:endPar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Heads</a:t>
                </a:r>
              </a:p>
            </p:txBody>
          </p:sp>
          <p:sp>
            <p:nvSpPr>
              <p:cNvPr id="27" name="Textfeld 26">
                <a:extLst>
                  <a:ext uri="{FF2B5EF4-FFF2-40B4-BE49-F238E27FC236}">
                    <a16:creationId xmlns:a16="http://schemas.microsoft.com/office/drawing/2014/main" id="{F1001BC3-C472-4AE5-8D04-35F80D7207CC}"/>
                  </a:ext>
                </a:extLst>
              </p:cNvPr>
              <p:cNvSpPr txBox="1"/>
              <p:nvPr/>
            </p:nvSpPr>
            <p:spPr>
              <a:xfrm>
                <a:off x="7309491" y="5019655"/>
                <a:ext cx="918841"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Center</a:t>
                </a:r>
              </a:p>
            </p:txBody>
          </p:sp>
          <p:cxnSp>
            <p:nvCxnSpPr>
              <p:cNvPr id="40" name="Gerade Verbindung mit Pfeil 39">
                <a:extLst>
                  <a:ext uri="{FF2B5EF4-FFF2-40B4-BE49-F238E27FC236}">
                    <a16:creationId xmlns:a16="http://schemas.microsoft.com/office/drawing/2014/main" id="{17D7BEE4-911A-4050-8D80-AB448B4E20E5}"/>
                  </a:ext>
                </a:extLst>
              </p:cNvPr>
              <p:cNvCxnSpPr/>
              <p:nvPr/>
            </p:nvCxnSpPr>
            <p:spPr bwMode="auto">
              <a:xfrm flipV="1">
                <a:off x="7773479" y="4066967"/>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41" name="Gerade Verbindung mit Pfeil 40">
                <a:extLst>
                  <a:ext uri="{FF2B5EF4-FFF2-40B4-BE49-F238E27FC236}">
                    <a16:creationId xmlns:a16="http://schemas.microsoft.com/office/drawing/2014/main" id="{EE7C0AFC-16A6-424E-A6DC-225186F7D9C1}"/>
                  </a:ext>
                </a:extLst>
              </p:cNvPr>
              <p:cNvCxnSpPr/>
              <p:nvPr/>
            </p:nvCxnSpPr>
            <p:spPr bwMode="auto">
              <a:xfrm flipV="1">
                <a:off x="7768911" y="4802249"/>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grpSp>
          <p:nvGrpSpPr>
            <p:cNvPr id="56" name="Gruppieren 55">
              <a:extLst>
                <a:ext uri="{FF2B5EF4-FFF2-40B4-BE49-F238E27FC236}">
                  <a16:creationId xmlns:a16="http://schemas.microsoft.com/office/drawing/2014/main" id="{8BB17819-BFBB-4710-BFC7-7F4CB74B5377}"/>
                </a:ext>
              </a:extLst>
            </p:cNvPr>
            <p:cNvGrpSpPr/>
            <p:nvPr/>
          </p:nvGrpSpPr>
          <p:grpSpPr>
            <a:xfrm>
              <a:off x="1129553" y="3592917"/>
              <a:ext cx="146665" cy="1248024"/>
              <a:chOff x="1129553" y="3592917"/>
              <a:chExt cx="146665" cy="1248024"/>
            </a:xfrm>
          </p:grpSpPr>
          <p:cxnSp>
            <p:nvCxnSpPr>
              <p:cNvPr id="44" name="Gerader Verbinder 43">
                <a:extLst>
                  <a:ext uri="{FF2B5EF4-FFF2-40B4-BE49-F238E27FC236}">
                    <a16:creationId xmlns:a16="http://schemas.microsoft.com/office/drawing/2014/main" id="{44B07A1B-5032-4A5A-BC3B-C80E926D6826}"/>
                  </a:ext>
                </a:extLst>
              </p:cNvPr>
              <p:cNvCxnSpPr>
                <a:cxnSpLocks/>
              </p:cNvCxnSpPr>
              <p:nvPr/>
            </p:nvCxnSpPr>
            <p:spPr bwMode="auto">
              <a:xfrm flipH="1">
                <a:off x="1129553" y="3592917"/>
                <a:ext cx="146665" cy="4918"/>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4" name="Gerader Verbinder 53">
                <a:extLst>
                  <a:ext uri="{FF2B5EF4-FFF2-40B4-BE49-F238E27FC236}">
                    <a16:creationId xmlns:a16="http://schemas.microsoft.com/office/drawing/2014/main" id="{81B30688-642D-4A5A-940B-A021FAE3AF0A}"/>
                  </a:ext>
                </a:extLst>
              </p:cNvPr>
              <p:cNvCxnSpPr>
                <a:cxnSpLocks/>
              </p:cNvCxnSpPr>
              <p:nvPr/>
            </p:nvCxnSpPr>
            <p:spPr bwMode="auto">
              <a:xfrm flipH="1" flipV="1">
                <a:off x="1137448" y="3603560"/>
                <a:ext cx="4058" cy="1237381"/>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9" name="Gerader Verbinder 58">
                <a:extLst>
                  <a:ext uri="{FF2B5EF4-FFF2-40B4-BE49-F238E27FC236}">
                    <a16:creationId xmlns:a16="http://schemas.microsoft.com/office/drawing/2014/main" id="{F34DB6F0-3593-476A-81C6-45184EACB7D5}"/>
                  </a:ext>
                </a:extLst>
              </p:cNvPr>
              <p:cNvCxnSpPr>
                <a:cxnSpLocks/>
              </p:cNvCxnSpPr>
              <p:nvPr/>
            </p:nvCxnSpPr>
            <p:spPr bwMode="auto">
              <a:xfrm flipH="1">
                <a:off x="1129553" y="4836023"/>
                <a:ext cx="146665" cy="4918"/>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grpSp>
          <p:nvGrpSpPr>
            <p:cNvPr id="61" name="Gruppieren 60">
              <a:extLst>
                <a:ext uri="{FF2B5EF4-FFF2-40B4-BE49-F238E27FC236}">
                  <a16:creationId xmlns:a16="http://schemas.microsoft.com/office/drawing/2014/main" id="{E99FB336-FAA9-47EF-8FC2-B99EF324809A}"/>
                </a:ext>
              </a:extLst>
            </p:cNvPr>
            <p:cNvGrpSpPr/>
            <p:nvPr/>
          </p:nvGrpSpPr>
          <p:grpSpPr>
            <a:xfrm flipH="1">
              <a:off x="8417574" y="3592917"/>
              <a:ext cx="146665" cy="1248024"/>
              <a:chOff x="1129553" y="3592917"/>
              <a:chExt cx="146665" cy="1248024"/>
            </a:xfrm>
          </p:grpSpPr>
          <p:cxnSp>
            <p:nvCxnSpPr>
              <p:cNvPr id="62" name="Gerader Verbinder 61">
                <a:extLst>
                  <a:ext uri="{FF2B5EF4-FFF2-40B4-BE49-F238E27FC236}">
                    <a16:creationId xmlns:a16="http://schemas.microsoft.com/office/drawing/2014/main" id="{DB8B9A59-2D4A-45E3-9A27-909689BE7C20}"/>
                  </a:ext>
                </a:extLst>
              </p:cNvPr>
              <p:cNvCxnSpPr>
                <a:cxnSpLocks/>
              </p:cNvCxnSpPr>
              <p:nvPr/>
            </p:nvCxnSpPr>
            <p:spPr bwMode="auto">
              <a:xfrm flipH="1">
                <a:off x="1129553" y="3592917"/>
                <a:ext cx="146665" cy="4918"/>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63" name="Gerader Verbinder 62">
                <a:extLst>
                  <a:ext uri="{FF2B5EF4-FFF2-40B4-BE49-F238E27FC236}">
                    <a16:creationId xmlns:a16="http://schemas.microsoft.com/office/drawing/2014/main" id="{C78A785C-DAE0-4C95-A4E1-867FA797D508}"/>
                  </a:ext>
                </a:extLst>
              </p:cNvPr>
              <p:cNvCxnSpPr>
                <a:cxnSpLocks/>
              </p:cNvCxnSpPr>
              <p:nvPr/>
            </p:nvCxnSpPr>
            <p:spPr bwMode="auto">
              <a:xfrm flipH="1" flipV="1">
                <a:off x="1137448" y="3603560"/>
                <a:ext cx="4058" cy="1237381"/>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64" name="Gerader Verbinder 63">
                <a:extLst>
                  <a:ext uri="{FF2B5EF4-FFF2-40B4-BE49-F238E27FC236}">
                    <a16:creationId xmlns:a16="http://schemas.microsoft.com/office/drawing/2014/main" id="{75288103-4807-47F5-850B-4250252BB6A7}"/>
                  </a:ext>
                </a:extLst>
              </p:cNvPr>
              <p:cNvCxnSpPr>
                <a:cxnSpLocks/>
              </p:cNvCxnSpPr>
              <p:nvPr/>
            </p:nvCxnSpPr>
            <p:spPr bwMode="auto">
              <a:xfrm flipH="1">
                <a:off x="1129553" y="4836023"/>
                <a:ext cx="146665" cy="4918"/>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cxnSp>
          <p:nvCxnSpPr>
            <p:cNvPr id="65" name="Gerade Verbindung mit Pfeil 64">
              <a:extLst>
                <a:ext uri="{FF2B5EF4-FFF2-40B4-BE49-F238E27FC236}">
                  <a16:creationId xmlns:a16="http://schemas.microsoft.com/office/drawing/2014/main" id="{19F64B6D-D989-4F08-80F4-E562733AC529}"/>
                </a:ext>
              </a:extLst>
            </p:cNvPr>
            <p:cNvCxnSpPr>
              <a:cxnSpLocks/>
            </p:cNvCxnSpPr>
            <p:nvPr/>
          </p:nvCxnSpPr>
          <p:spPr bwMode="auto">
            <a:xfrm rot="16200000" flipV="1">
              <a:off x="8698347" y="4108226"/>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nvGrpSpPr>
            <p:cNvPr id="89" name="Gruppieren 88">
              <a:extLst>
                <a:ext uri="{FF2B5EF4-FFF2-40B4-BE49-F238E27FC236}">
                  <a16:creationId xmlns:a16="http://schemas.microsoft.com/office/drawing/2014/main" id="{7CD76042-A092-4E01-949E-DCFAF5DFFE60}"/>
                </a:ext>
              </a:extLst>
            </p:cNvPr>
            <p:cNvGrpSpPr/>
            <p:nvPr/>
          </p:nvGrpSpPr>
          <p:grpSpPr>
            <a:xfrm>
              <a:off x="2269700" y="2303123"/>
              <a:ext cx="1172116" cy="664323"/>
              <a:chOff x="2259067" y="2218062"/>
              <a:chExt cx="1172116" cy="664323"/>
            </a:xfrm>
          </p:grpSpPr>
          <p:sp>
            <p:nvSpPr>
              <p:cNvPr id="8" name="Textfeld 7">
                <a:extLst>
                  <a:ext uri="{FF2B5EF4-FFF2-40B4-BE49-F238E27FC236}">
                    <a16:creationId xmlns:a16="http://schemas.microsoft.com/office/drawing/2014/main" id="{7C19CA4D-A94B-4717-BD40-5AA58010FBF0}"/>
                  </a:ext>
                </a:extLst>
              </p:cNvPr>
              <p:cNvSpPr txBox="1"/>
              <p:nvPr/>
            </p:nvSpPr>
            <p:spPr>
              <a:xfrm>
                <a:off x="2259067" y="2420720"/>
                <a:ext cx="1172116"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Compensation</a:t>
                </a:r>
                <a:endPar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Committee</a:t>
                </a:r>
              </a:p>
            </p:txBody>
          </p:sp>
          <p:cxnSp>
            <p:nvCxnSpPr>
              <p:cNvPr id="70" name="Gerade Verbindung mit Pfeil 69">
                <a:extLst>
                  <a:ext uri="{FF2B5EF4-FFF2-40B4-BE49-F238E27FC236}">
                    <a16:creationId xmlns:a16="http://schemas.microsoft.com/office/drawing/2014/main" id="{2C78C72C-31CF-4264-951A-0D35785BDAF1}"/>
                  </a:ext>
                </a:extLst>
              </p:cNvPr>
              <p:cNvCxnSpPr/>
              <p:nvPr/>
            </p:nvCxnSpPr>
            <p:spPr bwMode="auto">
              <a:xfrm flipV="1">
                <a:off x="2845125" y="2218062"/>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grpSp>
          <p:nvGrpSpPr>
            <p:cNvPr id="90" name="Gruppieren 89">
              <a:extLst>
                <a:ext uri="{FF2B5EF4-FFF2-40B4-BE49-F238E27FC236}">
                  <a16:creationId xmlns:a16="http://schemas.microsoft.com/office/drawing/2014/main" id="{8C0BDC77-0AD3-4533-B2B8-2D9092509223}"/>
                </a:ext>
              </a:extLst>
            </p:cNvPr>
            <p:cNvGrpSpPr/>
            <p:nvPr/>
          </p:nvGrpSpPr>
          <p:grpSpPr>
            <a:xfrm>
              <a:off x="3584223" y="2303123"/>
              <a:ext cx="1444626" cy="848989"/>
              <a:chOff x="3573590" y="2218062"/>
              <a:chExt cx="1444626" cy="848989"/>
            </a:xfrm>
          </p:grpSpPr>
          <p:sp>
            <p:nvSpPr>
              <p:cNvPr id="9" name="Textfeld 8">
                <a:extLst>
                  <a:ext uri="{FF2B5EF4-FFF2-40B4-BE49-F238E27FC236}">
                    <a16:creationId xmlns:a16="http://schemas.microsoft.com/office/drawing/2014/main" id="{A4BD57BD-E178-4585-8AD6-BA043CC5D5C7}"/>
                  </a:ext>
                </a:extLst>
              </p:cNvPr>
              <p:cNvSpPr txBox="1"/>
              <p:nvPr/>
            </p:nvSpPr>
            <p:spPr>
              <a:xfrm>
                <a:off x="3573590" y="2420720"/>
                <a:ext cx="1444626"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Culture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and </a:t>
                </a:r>
                <a:r>
                  <a:rPr kumimoji="0" lang="de-CH"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Responsibility</a:t>
                </a:r>
                <a:endPar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Committee</a:t>
                </a:r>
              </a:p>
            </p:txBody>
          </p:sp>
          <p:cxnSp>
            <p:nvCxnSpPr>
              <p:cNvPr id="71" name="Gerade Verbindung mit Pfeil 70">
                <a:extLst>
                  <a:ext uri="{FF2B5EF4-FFF2-40B4-BE49-F238E27FC236}">
                    <a16:creationId xmlns:a16="http://schemas.microsoft.com/office/drawing/2014/main" id="{255B8F69-8F52-46E5-9C8D-E80429E74ABF}"/>
                  </a:ext>
                </a:extLst>
              </p:cNvPr>
              <p:cNvCxnSpPr/>
              <p:nvPr/>
            </p:nvCxnSpPr>
            <p:spPr bwMode="auto">
              <a:xfrm flipV="1">
                <a:off x="4295903" y="2218062"/>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grpSp>
          <p:nvGrpSpPr>
            <p:cNvPr id="91" name="Gruppieren 90">
              <a:extLst>
                <a:ext uri="{FF2B5EF4-FFF2-40B4-BE49-F238E27FC236}">
                  <a16:creationId xmlns:a16="http://schemas.microsoft.com/office/drawing/2014/main" id="{CA670C31-C682-40D4-A689-4CEAD052F2B2}"/>
                </a:ext>
              </a:extLst>
            </p:cNvPr>
            <p:cNvGrpSpPr/>
            <p:nvPr/>
          </p:nvGrpSpPr>
          <p:grpSpPr>
            <a:xfrm>
              <a:off x="5171256" y="2303123"/>
              <a:ext cx="1257075" cy="848989"/>
              <a:chOff x="5160623" y="2218062"/>
              <a:chExt cx="1257075" cy="848989"/>
            </a:xfrm>
          </p:grpSpPr>
          <p:sp>
            <p:nvSpPr>
              <p:cNvPr id="10" name="Textfeld 9">
                <a:extLst>
                  <a:ext uri="{FF2B5EF4-FFF2-40B4-BE49-F238E27FC236}">
                    <a16:creationId xmlns:a16="http://schemas.microsoft.com/office/drawing/2014/main" id="{CDB7B167-5435-424D-8805-F8B3524BEDA1}"/>
                  </a:ext>
                </a:extLst>
              </p:cNvPr>
              <p:cNvSpPr txBox="1"/>
              <p:nvPr/>
            </p:nvSpPr>
            <p:spPr>
              <a:xfrm>
                <a:off x="5160623" y="2420720"/>
                <a:ext cx="125707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Governance</a:t>
                </a:r>
                <a:endPar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and </a:t>
                </a:r>
                <a:r>
                  <a:rPr kumimoji="0" lang="de-CH"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Nominating</a:t>
                </a:r>
                <a:endPar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Committee</a:t>
                </a:r>
              </a:p>
            </p:txBody>
          </p:sp>
          <p:cxnSp>
            <p:nvCxnSpPr>
              <p:cNvPr id="72" name="Gerade Verbindung mit Pfeil 71">
                <a:extLst>
                  <a:ext uri="{FF2B5EF4-FFF2-40B4-BE49-F238E27FC236}">
                    <a16:creationId xmlns:a16="http://schemas.microsoft.com/office/drawing/2014/main" id="{2740EB2A-3C2D-4E47-B3EE-C8B2F04BD41F}"/>
                  </a:ext>
                </a:extLst>
              </p:cNvPr>
              <p:cNvCxnSpPr/>
              <p:nvPr/>
            </p:nvCxnSpPr>
            <p:spPr bwMode="auto">
              <a:xfrm flipV="1">
                <a:off x="5789160" y="2218062"/>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grpSp>
          <p:nvGrpSpPr>
            <p:cNvPr id="92" name="Gruppieren 91">
              <a:extLst>
                <a:ext uri="{FF2B5EF4-FFF2-40B4-BE49-F238E27FC236}">
                  <a16:creationId xmlns:a16="http://schemas.microsoft.com/office/drawing/2014/main" id="{95AA663A-922A-4B2F-9E7D-BA7EDF79F0DB}"/>
                </a:ext>
              </a:extLst>
            </p:cNvPr>
            <p:cNvGrpSpPr/>
            <p:nvPr/>
          </p:nvGrpSpPr>
          <p:grpSpPr>
            <a:xfrm>
              <a:off x="6428331" y="2303123"/>
              <a:ext cx="934871" cy="664323"/>
              <a:chOff x="6417698" y="2218062"/>
              <a:chExt cx="934871" cy="664323"/>
            </a:xfrm>
          </p:grpSpPr>
          <p:sp>
            <p:nvSpPr>
              <p:cNvPr id="11" name="Textfeld 10">
                <a:extLst>
                  <a:ext uri="{FF2B5EF4-FFF2-40B4-BE49-F238E27FC236}">
                    <a16:creationId xmlns:a16="http://schemas.microsoft.com/office/drawing/2014/main" id="{6B96EB66-7D20-4330-9AEC-2B42FB0F7BFC}"/>
                  </a:ext>
                </a:extLst>
              </p:cNvPr>
              <p:cNvSpPr txBox="1"/>
              <p:nvPr/>
            </p:nvSpPr>
            <p:spPr>
              <a:xfrm>
                <a:off x="6417698" y="2420720"/>
                <a:ext cx="934871"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Risk</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Committee</a:t>
                </a:r>
              </a:p>
            </p:txBody>
          </p:sp>
          <p:cxnSp>
            <p:nvCxnSpPr>
              <p:cNvPr id="73" name="Gerade Verbindung mit Pfeil 72">
                <a:extLst>
                  <a:ext uri="{FF2B5EF4-FFF2-40B4-BE49-F238E27FC236}">
                    <a16:creationId xmlns:a16="http://schemas.microsoft.com/office/drawing/2014/main" id="{35302BF2-5D33-4827-A19F-6028B3E1E68F}"/>
                  </a:ext>
                </a:extLst>
              </p:cNvPr>
              <p:cNvCxnSpPr/>
              <p:nvPr/>
            </p:nvCxnSpPr>
            <p:spPr bwMode="auto">
              <a:xfrm flipV="1">
                <a:off x="6885133" y="2218062"/>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cxnSp>
          <p:nvCxnSpPr>
            <p:cNvPr id="74" name="Gerade Verbindung mit Pfeil 73">
              <a:extLst>
                <a:ext uri="{FF2B5EF4-FFF2-40B4-BE49-F238E27FC236}">
                  <a16:creationId xmlns:a16="http://schemas.microsoft.com/office/drawing/2014/main" id="{27A5514D-9E46-4D81-A8F0-63BC690AE161}"/>
                </a:ext>
              </a:extLst>
            </p:cNvPr>
            <p:cNvCxnSpPr>
              <a:cxnSpLocks/>
            </p:cNvCxnSpPr>
            <p:nvPr/>
          </p:nvCxnSpPr>
          <p:spPr bwMode="auto">
            <a:xfrm flipH="1">
              <a:off x="7352860" y="2156710"/>
              <a:ext cx="351200" cy="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nvGrpSpPr>
            <p:cNvPr id="88" name="Gruppieren 87">
              <a:extLst>
                <a:ext uri="{FF2B5EF4-FFF2-40B4-BE49-F238E27FC236}">
                  <a16:creationId xmlns:a16="http://schemas.microsoft.com/office/drawing/2014/main" id="{A662C8AD-0067-4C6B-902E-1F10FBD9247B}"/>
                </a:ext>
              </a:extLst>
            </p:cNvPr>
            <p:cNvGrpSpPr/>
            <p:nvPr/>
          </p:nvGrpSpPr>
          <p:grpSpPr>
            <a:xfrm>
              <a:off x="1200436" y="2303123"/>
              <a:ext cx="926857" cy="994914"/>
              <a:chOff x="1189803" y="2218062"/>
              <a:chExt cx="926857" cy="994914"/>
            </a:xfrm>
          </p:grpSpPr>
          <p:sp>
            <p:nvSpPr>
              <p:cNvPr id="7" name="Textfeld 6">
                <a:extLst>
                  <a:ext uri="{FF2B5EF4-FFF2-40B4-BE49-F238E27FC236}">
                    <a16:creationId xmlns:a16="http://schemas.microsoft.com/office/drawing/2014/main" id="{5BC2C8D4-8928-4719-BA0F-190364BFD59C}"/>
                  </a:ext>
                </a:extLst>
              </p:cNvPr>
              <p:cNvSpPr txBox="1"/>
              <p:nvPr/>
            </p:nvSpPr>
            <p:spPr>
              <a:xfrm>
                <a:off x="1189803" y="2420720"/>
                <a:ext cx="92685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Audit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Committee</a:t>
                </a:r>
              </a:p>
            </p:txBody>
          </p:sp>
          <p:cxnSp>
            <p:nvCxnSpPr>
              <p:cNvPr id="69" name="Gerade Verbindung mit Pfeil 68">
                <a:extLst>
                  <a:ext uri="{FF2B5EF4-FFF2-40B4-BE49-F238E27FC236}">
                    <a16:creationId xmlns:a16="http://schemas.microsoft.com/office/drawing/2014/main" id="{BE15CB5C-3FB1-44A0-9CB0-25AB1152690A}"/>
                  </a:ext>
                </a:extLst>
              </p:cNvPr>
              <p:cNvCxnSpPr/>
              <p:nvPr/>
            </p:nvCxnSpPr>
            <p:spPr bwMode="auto">
              <a:xfrm flipV="1">
                <a:off x="1653231" y="2218062"/>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77" name="Gerade Verbindung mit Pfeil 76">
                <a:extLst>
                  <a:ext uri="{FF2B5EF4-FFF2-40B4-BE49-F238E27FC236}">
                    <a16:creationId xmlns:a16="http://schemas.microsoft.com/office/drawing/2014/main" id="{AAB6E8A1-2322-4F51-919D-EA336BEAC55D}"/>
                  </a:ext>
                </a:extLst>
              </p:cNvPr>
              <p:cNvCxnSpPr>
                <a:cxnSpLocks/>
              </p:cNvCxnSpPr>
              <p:nvPr/>
            </p:nvCxnSpPr>
            <p:spPr bwMode="auto">
              <a:xfrm flipV="1">
                <a:off x="1653231" y="2882385"/>
                <a:ext cx="0" cy="330591"/>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sp>
          <p:nvSpPr>
            <p:cNvPr id="67" name="Rechteck 66">
              <a:extLst>
                <a:ext uri="{FF2B5EF4-FFF2-40B4-BE49-F238E27FC236}">
                  <a16:creationId xmlns:a16="http://schemas.microsoft.com/office/drawing/2014/main" id="{39578CFC-2F51-4411-93F1-10DC8177A454}"/>
                </a:ext>
              </a:extLst>
            </p:cNvPr>
            <p:cNvSpPr/>
            <p:nvPr/>
          </p:nvSpPr>
          <p:spPr bwMode="auto">
            <a:xfrm rot="16200000">
              <a:off x="39597" y="2086228"/>
              <a:ext cx="1490344" cy="272094"/>
            </a:xfrm>
            <a:prstGeom prst="rect">
              <a:avLst/>
            </a:prstGeom>
            <a:solidFill>
              <a:schemeClr val="accent3">
                <a:lumMod val="8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1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3" name="Textfeld 12">
              <a:extLst>
                <a:ext uri="{FF2B5EF4-FFF2-40B4-BE49-F238E27FC236}">
                  <a16:creationId xmlns:a16="http://schemas.microsoft.com/office/drawing/2014/main" id="{DB67860C-F6A0-4B5C-A637-112DAC746B2A}"/>
                </a:ext>
              </a:extLst>
            </p:cNvPr>
            <p:cNvSpPr txBox="1"/>
            <p:nvPr/>
          </p:nvSpPr>
          <p:spPr>
            <a:xfrm rot="16200000">
              <a:off x="158636" y="2091470"/>
              <a:ext cx="1252266"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Externe Revision</a:t>
              </a:r>
            </a:p>
          </p:txBody>
        </p:sp>
        <p:cxnSp>
          <p:nvCxnSpPr>
            <p:cNvPr id="81" name="Gerade Verbindung mit Pfeil 80">
              <a:extLst>
                <a:ext uri="{FF2B5EF4-FFF2-40B4-BE49-F238E27FC236}">
                  <a16:creationId xmlns:a16="http://schemas.microsoft.com/office/drawing/2014/main" id="{FFF73EFC-E434-4156-9D54-0EDB0973F4BD}"/>
                </a:ext>
              </a:extLst>
            </p:cNvPr>
            <p:cNvCxnSpPr>
              <a:cxnSpLocks/>
            </p:cNvCxnSpPr>
            <p:nvPr/>
          </p:nvCxnSpPr>
          <p:spPr bwMode="auto">
            <a:xfrm rot="5400000" flipV="1">
              <a:off x="1051695" y="2627910"/>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66" name="Rechteck 65">
              <a:extLst>
                <a:ext uri="{FF2B5EF4-FFF2-40B4-BE49-F238E27FC236}">
                  <a16:creationId xmlns:a16="http://schemas.microsoft.com/office/drawing/2014/main" id="{36E6CFF5-568A-48D1-AAC4-71015C825D16}"/>
                </a:ext>
              </a:extLst>
            </p:cNvPr>
            <p:cNvSpPr/>
            <p:nvPr/>
          </p:nvSpPr>
          <p:spPr bwMode="auto">
            <a:xfrm>
              <a:off x="1244372" y="1921294"/>
              <a:ext cx="6080320" cy="319776"/>
            </a:xfrm>
            <a:prstGeom prst="rect">
              <a:avLst/>
            </a:prstGeom>
            <a:solidFill>
              <a:schemeClr val="accent3">
                <a:lumMod val="8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 name="Textfeld 1">
              <a:extLst>
                <a:ext uri="{FF2B5EF4-FFF2-40B4-BE49-F238E27FC236}">
                  <a16:creationId xmlns:a16="http://schemas.microsoft.com/office/drawing/2014/main" id="{ED02B051-3ABC-416A-9710-E5840F1AF10D}"/>
                </a:ext>
              </a:extLst>
            </p:cNvPr>
            <p:cNvSpPr txBox="1"/>
            <p:nvPr/>
          </p:nvSpPr>
          <p:spPr>
            <a:xfrm>
              <a:off x="1219217" y="1477103"/>
              <a:ext cx="94128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Aktionäre</a:t>
              </a:r>
            </a:p>
          </p:txBody>
        </p:sp>
        <p:sp>
          <p:nvSpPr>
            <p:cNvPr id="6" name="Textfeld 5">
              <a:extLst>
                <a:ext uri="{FF2B5EF4-FFF2-40B4-BE49-F238E27FC236}">
                  <a16:creationId xmlns:a16="http://schemas.microsoft.com/office/drawing/2014/main" id="{CEFCD5B8-5BE4-404D-B252-C08ED1DF3EC1}"/>
                </a:ext>
              </a:extLst>
            </p:cNvPr>
            <p:cNvSpPr txBox="1"/>
            <p:nvPr/>
          </p:nvSpPr>
          <p:spPr>
            <a:xfrm>
              <a:off x="1219217" y="1930430"/>
              <a:ext cx="271074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Präsident und Verwaltungsrat</a:t>
              </a:r>
            </a:p>
          </p:txBody>
        </p:sp>
        <p:cxnSp>
          <p:nvCxnSpPr>
            <p:cNvPr id="79" name="Gerade Verbindung mit Pfeil 78">
              <a:extLst>
                <a:ext uri="{FF2B5EF4-FFF2-40B4-BE49-F238E27FC236}">
                  <a16:creationId xmlns:a16="http://schemas.microsoft.com/office/drawing/2014/main" id="{1EEF965C-F385-45EF-91AE-58DC09A55DED}"/>
                </a:ext>
              </a:extLst>
            </p:cNvPr>
            <p:cNvCxnSpPr>
              <a:cxnSpLocks/>
            </p:cNvCxnSpPr>
            <p:nvPr/>
          </p:nvCxnSpPr>
          <p:spPr bwMode="auto">
            <a:xfrm rot="5400000" flipV="1">
              <a:off x="1051695" y="1545351"/>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80" name="Gerade Verbindung mit Pfeil 79">
              <a:extLst>
                <a:ext uri="{FF2B5EF4-FFF2-40B4-BE49-F238E27FC236}">
                  <a16:creationId xmlns:a16="http://schemas.microsoft.com/office/drawing/2014/main" id="{703924F8-25CB-42D4-AE55-07FB077E1884}"/>
                </a:ext>
              </a:extLst>
            </p:cNvPr>
            <p:cNvCxnSpPr>
              <a:cxnSpLocks/>
            </p:cNvCxnSpPr>
            <p:nvPr/>
          </p:nvCxnSpPr>
          <p:spPr bwMode="auto">
            <a:xfrm rot="5400000" flipV="1">
              <a:off x="1051695" y="1972479"/>
              <a:ext cx="0" cy="21740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83" name="Gerader Verbinder 82">
              <a:extLst>
                <a:ext uri="{FF2B5EF4-FFF2-40B4-BE49-F238E27FC236}">
                  <a16:creationId xmlns:a16="http://schemas.microsoft.com/office/drawing/2014/main" id="{D471710E-2342-47E0-9697-5C8921D169E4}"/>
                </a:ext>
              </a:extLst>
            </p:cNvPr>
            <p:cNvCxnSpPr>
              <a:cxnSpLocks/>
            </p:cNvCxnSpPr>
            <p:nvPr/>
          </p:nvCxnSpPr>
          <p:spPr bwMode="auto">
            <a:xfrm>
              <a:off x="2160500" y="1654054"/>
              <a:ext cx="2931958" cy="0"/>
            </a:xfrm>
            <a:prstGeom prst="line">
              <a:avLst/>
            </a:prstGeom>
            <a:solidFill>
              <a:schemeClr val="accent1"/>
            </a:solidFill>
            <a:ln w="12700" cap="flat" cmpd="sng" algn="ctr">
              <a:solidFill>
                <a:schemeClr val="tx1"/>
              </a:solidFill>
              <a:prstDash val="solid"/>
              <a:round/>
              <a:headEnd type="triangle" w="med" len="med"/>
              <a:tailEnd type="none" w="med" len="med"/>
            </a:ln>
            <a:effectLst/>
          </p:spPr>
        </p:cxnSp>
        <p:cxnSp>
          <p:nvCxnSpPr>
            <p:cNvPr id="84" name="Gerader Verbinder 83">
              <a:extLst>
                <a:ext uri="{FF2B5EF4-FFF2-40B4-BE49-F238E27FC236}">
                  <a16:creationId xmlns:a16="http://schemas.microsoft.com/office/drawing/2014/main" id="{300D0201-CC5E-4B37-8464-69F626AF8896}"/>
                </a:ext>
              </a:extLst>
            </p:cNvPr>
            <p:cNvCxnSpPr>
              <a:cxnSpLocks/>
            </p:cNvCxnSpPr>
            <p:nvPr/>
          </p:nvCxnSpPr>
          <p:spPr bwMode="auto">
            <a:xfrm flipV="1">
              <a:off x="7712808" y="2156710"/>
              <a:ext cx="0" cy="349071"/>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87" name="Rechteck 86">
              <a:extLst>
                <a:ext uri="{FF2B5EF4-FFF2-40B4-BE49-F238E27FC236}">
                  <a16:creationId xmlns:a16="http://schemas.microsoft.com/office/drawing/2014/main" id="{C73B06B7-2350-4259-A25D-5BC2683760AE}"/>
                </a:ext>
              </a:extLst>
            </p:cNvPr>
            <p:cNvSpPr/>
            <p:nvPr/>
          </p:nvSpPr>
          <p:spPr bwMode="auto">
            <a:xfrm>
              <a:off x="7369708" y="2510209"/>
              <a:ext cx="686200" cy="641903"/>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95" name="Gerader Verbinder 94">
              <a:extLst>
                <a:ext uri="{FF2B5EF4-FFF2-40B4-BE49-F238E27FC236}">
                  <a16:creationId xmlns:a16="http://schemas.microsoft.com/office/drawing/2014/main" id="{9C5EEDE8-2ECF-41EA-B1BB-7A2539A18682}"/>
                </a:ext>
              </a:extLst>
            </p:cNvPr>
            <p:cNvCxnSpPr>
              <a:cxnSpLocks/>
            </p:cNvCxnSpPr>
            <p:nvPr/>
          </p:nvCxnSpPr>
          <p:spPr bwMode="auto">
            <a:xfrm>
              <a:off x="5094989" y="1654054"/>
              <a:ext cx="0" cy="26724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102" name="Gerader Verbinder 101">
              <a:extLst>
                <a:ext uri="{FF2B5EF4-FFF2-40B4-BE49-F238E27FC236}">
                  <a16:creationId xmlns:a16="http://schemas.microsoft.com/office/drawing/2014/main" id="{3BA7FD54-EB3E-43D0-A3DF-12B4A21E3020}"/>
                </a:ext>
              </a:extLst>
            </p:cNvPr>
            <p:cNvCxnSpPr>
              <a:cxnSpLocks/>
            </p:cNvCxnSpPr>
            <p:nvPr/>
          </p:nvCxnSpPr>
          <p:spPr bwMode="auto">
            <a:xfrm flipV="1">
              <a:off x="1661151" y="3286936"/>
              <a:ext cx="6050860" cy="2132"/>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130" name="Rechteck 5129">
              <a:extLst>
                <a:ext uri="{FF2B5EF4-FFF2-40B4-BE49-F238E27FC236}">
                  <a16:creationId xmlns:a16="http://schemas.microsoft.com/office/drawing/2014/main" id="{0548BB6C-57FF-4EE5-BAB2-9C5CCC649F54}"/>
                </a:ext>
              </a:extLst>
            </p:cNvPr>
            <p:cNvSpPr/>
            <p:nvPr/>
          </p:nvSpPr>
          <p:spPr bwMode="auto">
            <a:xfrm>
              <a:off x="5028849" y="3212976"/>
              <a:ext cx="132281" cy="140583"/>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75" name="Gerade Verbindung mit Pfeil 74">
              <a:extLst>
                <a:ext uri="{FF2B5EF4-FFF2-40B4-BE49-F238E27FC236}">
                  <a16:creationId xmlns:a16="http://schemas.microsoft.com/office/drawing/2014/main" id="{343D5A7E-C211-423A-A90C-B10784D3ED4C}"/>
                </a:ext>
              </a:extLst>
            </p:cNvPr>
            <p:cNvCxnSpPr>
              <a:cxnSpLocks/>
            </p:cNvCxnSpPr>
            <p:nvPr/>
          </p:nvCxnSpPr>
          <p:spPr bwMode="auto">
            <a:xfrm flipV="1">
              <a:off x="5092458" y="2303124"/>
              <a:ext cx="5063" cy="1294711"/>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109" name="Gerader Verbinder 108">
              <a:extLst>
                <a:ext uri="{FF2B5EF4-FFF2-40B4-BE49-F238E27FC236}">
                  <a16:creationId xmlns:a16="http://schemas.microsoft.com/office/drawing/2014/main" id="{7152D993-91F8-44E2-A957-D8BF64B9B246}"/>
                </a:ext>
              </a:extLst>
            </p:cNvPr>
            <p:cNvCxnSpPr>
              <a:cxnSpLocks/>
            </p:cNvCxnSpPr>
            <p:nvPr/>
          </p:nvCxnSpPr>
          <p:spPr bwMode="auto">
            <a:xfrm flipV="1">
              <a:off x="784768" y="1351723"/>
              <a:ext cx="3444224" cy="4366"/>
            </a:xfrm>
            <a:prstGeom prst="line">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5133" name="Gerader Verbinder 5132">
              <a:extLst>
                <a:ext uri="{FF2B5EF4-FFF2-40B4-BE49-F238E27FC236}">
                  <a16:creationId xmlns:a16="http://schemas.microsoft.com/office/drawing/2014/main" id="{1C47A92C-6B7F-41C3-A57E-609EEB65ADA0}"/>
                </a:ext>
              </a:extLst>
            </p:cNvPr>
            <p:cNvCxnSpPr>
              <a:endCxn id="67" idx="3"/>
            </p:cNvCxnSpPr>
            <p:nvPr/>
          </p:nvCxnSpPr>
          <p:spPr bwMode="auto">
            <a:xfrm>
              <a:off x="784768" y="1353955"/>
              <a:ext cx="1" cy="123148"/>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114" name="Gerader Verbinder 113">
              <a:extLst>
                <a:ext uri="{FF2B5EF4-FFF2-40B4-BE49-F238E27FC236}">
                  <a16:creationId xmlns:a16="http://schemas.microsoft.com/office/drawing/2014/main" id="{77093864-10A7-42E2-BD76-D81387769DA8}"/>
                </a:ext>
              </a:extLst>
            </p:cNvPr>
            <p:cNvCxnSpPr>
              <a:cxnSpLocks/>
            </p:cNvCxnSpPr>
            <p:nvPr/>
          </p:nvCxnSpPr>
          <p:spPr bwMode="auto">
            <a:xfrm flipV="1">
              <a:off x="7833766" y="1351722"/>
              <a:ext cx="0" cy="676441"/>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115" name="Gerader Verbinder 114">
              <a:extLst>
                <a:ext uri="{FF2B5EF4-FFF2-40B4-BE49-F238E27FC236}">
                  <a16:creationId xmlns:a16="http://schemas.microsoft.com/office/drawing/2014/main" id="{69650C30-2549-46FF-A348-489FE4258CBC}"/>
                </a:ext>
              </a:extLst>
            </p:cNvPr>
            <p:cNvCxnSpPr>
              <a:cxnSpLocks/>
            </p:cNvCxnSpPr>
            <p:nvPr/>
          </p:nvCxnSpPr>
          <p:spPr bwMode="auto">
            <a:xfrm flipH="1" flipV="1">
              <a:off x="7352861" y="2016648"/>
              <a:ext cx="480459" cy="524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121" name="Gerader Verbinder 120">
              <a:extLst>
                <a:ext uri="{FF2B5EF4-FFF2-40B4-BE49-F238E27FC236}">
                  <a16:creationId xmlns:a16="http://schemas.microsoft.com/office/drawing/2014/main" id="{7D18A615-B27F-4EB3-A1D2-60C07CE330B6}"/>
                </a:ext>
              </a:extLst>
            </p:cNvPr>
            <p:cNvCxnSpPr>
              <a:cxnSpLocks/>
            </p:cNvCxnSpPr>
            <p:nvPr/>
          </p:nvCxnSpPr>
          <p:spPr bwMode="auto">
            <a:xfrm flipH="1" flipV="1">
              <a:off x="5836880" y="1351723"/>
              <a:ext cx="1996440" cy="4366"/>
            </a:xfrm>
            <a:prstGeom prst="line">
              <a:avLst/>
            </a:prstGeom>
            <a:solidFill>
              <a:schemeClr val="accent1"/>
            </a:solidFill>
            <a:ln w="12700" cap="flat" cmpd="sng" algn="ctr">
              <a:solidFill>
                <a:schemeClr val="tx1"/>
              </a:solidFill>
              <a:prstDash val="solid"/>
              <a:round/>
              <a:headEnd type="none" w="med" len="med"/>
              <a:tailEnd type="triangle" w="med" len="med"/>
            </a:ln>
            <a:effectLst/>
          </p:spPr>
        </p:cxnSp>
      </p:grpSp>
      <p:sp>
        <p:nvSpPr>
          <p:cNvPr id="78" name="Rectangle 2">
            <a:extLst>
              <a:ext uri="{FF2B5EF4-FFF2-40B4-BE49-F238E27FC236}">
                <a16:creationId xmlns:a16="http://schemas.microsoft.com/office/drawing/2014/main" id="{B10BD0A1-8C1C-4161-8257-DB8206A05F50}"/>
              </a:ext>
            </a:extLst>
          </p:cNvPr>
          <p:cNvSpPr>
            <a:spLocks noGrp="1" noChangeArrowheads="1"/>
          </p:cNvSpPr>
          <p:nvPr>
            <p:ph type="title"/>
          </p:nvPr>
        </p:nvSpPr>
        <p:spPr/>
        <p:txBody>
          <a:bodyPr/>
          <a:lstStyle/>
          <a:p>
            <a:pPr eaLnBrk="1" hangingPunct="1"/>
            <a:r>
              <a:rPr lang="de-CH" altLang="de-DE" dirty="0"/>
              <a:t>Organisation und Struktur der UBS</a:t>
            </a:r>
            <a:endParaRPr lang="de-DE" altLang="de-DE" dirty="0"/>
          </a:p>
        </p:txBody>
      </p:sp>
      <p:sp>
        <p:nvSpPr>
          <p:cNvPr id="85" name="Textfeld 84">
            <a:extLst>
              <a:ext uri="{FF2B5EF4-FFF2-40B4-BE49-F238E27FC236}">
                <a16:creationId xmlns:a16="http://schemas.microsoft.com/office/drawing/2014/main" id="{F7CBA66A-D49E-407D-9F0B-FC42B262D5A8}"/>
              </a:ext>
            </a:extLst>
          </p:cNvPr>
          <p:cNvSpPr txBox="1"/>
          <p:nvPr/>
        </p:nvSpPr>
        <p:spPr>
          <a:xfrm>
            <a:off x="8967298" y="6153724"/>
            <a:ext cx="665567" cy="246221"/>
          </a:xfrm>
          <a:prstGeom prst="rect">
            <a:avLst/>
          </a:prstGeom>
          <a:noFill/>
        </p:spPr>
        <p:txBody>
          <a:bodyPr wrap="none" rtlCol="0">
            <a:spAutoFit/>
          </a:bodyPr>
          <a:lstStyle/>
          <a:p>
            <a:r>
              <a:rPr lang="de-CH" sz="1000" dirty="0"/>
              <a:t>Abb. 1-2</a:t>
            </a:r>
          </a:p>
        </p:txBody>
      </p:sp>
    </p:spTree>
    <p:extLst>
      <p:ext uri="{BB962C8B-B14F-4D97-AF65-F5344CB8AC3E}">
        <p14:creationId xmlns:p14="http://schemas.microsoft.com/office/powerpoint/2010/main" val="2831778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a:extLst>
              <a:ext uri="{FF2B5EF4-FFF2-40B4-BE49-F238E27FC236}">
                <a16:creationId xmlns:a16="http://schemas.microsoft.com/office/drawing/2014/main" id="{68DE29D4-D3CB-4A46-AA2B-9F2D01C12512}"/>
              </a:ext>
            </a:extLst>
          </p:cNvPr>
          <p:cNvSpPr>
            <a:spLocks noGrp="1" noChangeArrowheads="1"/>
          </p:cNvSpPr>
          <p:nvPr>
            <p:ph type="title"/>
          </p:nvPr>
        </p:nvSpPr>
        <p:spPr/>
        <p:txBody>
          <a:bodyPr/>
          <a:lstStyle/>
          <a:p>
            <a:pPr eaLnBrk="1" hangingPunct="1"/>
            <a:r>
              <a:rPr lang="de-DE" altLang="de-DE" dirty="0"/>
              <a:t>Das Corporate Surplus und der Corporate Discount</a:t>
            </a:r>
          </a:p>
        </p:txBody>
      </p:sp>
      <p:grpSp>
        <p:nvGrpSpPr>
          <p:cNvPr id="3076" name="Gruppieren 33">
            <a:extLst>
              <a:ext uri="{FF2B5EF4-FFF2-40B4-BE49-F238E27FC236}">
                <a16:creationId xmlns:a16="http://schemas.microsoft.com/office/drawing/2014/main" id="{C9EC083C-EE1E-498F-815C-E0C92394BD19}"/>
              </a:ext>
            </a:extLst>
          </p:cNvPr>
          <p:cNvGrpSpPr>
            <a:grpSpLocks/>
          </p:cNvGrpSpPr>
          <p:nvPr/>
        </p:nvGrpSpPr>
        <p:grpSpPr bwMode="auto">
          <a:xfrm>
            <a:off x="272481" y="1124744"/>
            <a:ext cx="4337389" cy="4848586"/>
            <a:chOff x="394542" y="1414738"/>
            <a:chExt cx="3058260" cy="2861963"/>
          </a:xfrm>
        </p:grpSpPr>
        <p:sp>
          <p:nvSpPr>
            <p:cNvPr id="3087" name="Rectangle 4">
              <a:extLst>
                <a:ext uri="{FF2B5EF4-FFF2-40B4-BE49-F238E27FC236}">
                  <a16:creationId xmlns:a16="http://schemas.microsoft.com/office/drawing/2014/main" id="{868800D1-1969-4225-923A-4A910CE171AA}"/>
                </a:ext>
              </a:extLst>
            </p:cNvPr>
            <p:cNvSpPr>
              <a:spLocks noChangeArrowheads="1"/>
            </p:cNvSpPr>
            <p:nvPr/>
          </p:nvSpPr>
          <p:spPr bwMode="auto">
            <a:xfrm>
              <a:off x="481798" y="3285751"/>
              <a:ext cx="333116" cy="431864"/>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8" name="Rectangle 5">
              <a:extLst>
                <a:ext uri="{FF2B5EF4-FFF2-40B4-BE49-F238E27FC236}">
                  <a16:creationId xmlns:a16="http://schemas.microsoft.com/office/drawing/2014/main" id="{934B625C-6862-4DAF-81CE-7B71968562D7}"/>
                </a:ext>
              </a:extLst>
            </p:cNvPr>
            <p:cNvSpPr>
              <a:spLocks noChangeArrowheads="1"/>
            </p:cNvSpPr>
            <p:nvPr/>
          </p:nvSpPr>
          <p:spPr bwMode="auto">
            <a:xfrm>
              <a:off x="816422" y="2559679"/>
              <a:ext cx="333870" cy="729670"/>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9" name="Rectangle 6">
              <a:extLst>
                <a:ext uri="{FF2B5EF4-FFF2-40B4-BE49-F238E27FC236}">
                  <a16:creationId xmlns:a16="http://schemas.microsoft.com/office/drawing/2014/main" id="{0965325A-E844-4B17-BA5E-63D7791D4CA2}"/>
                </a:ext>
              </a:extLst>
            </p:cNvPr>
            <p:cNvSpPr>
              <a:spLocks noChangeArrowheads="1"/>
            </p:cNvSpPr>
            <p:nvPr/>
          </p:nvSpPr>
          <p:spPr bwMode="auto">
            <a:xfrm>
              <a:off x="1150292" y="1980262"/>
              <a:ext cx="333116" cy="573120"/>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90" name="Rectangle 7">
              <a:extLst>
                <a:ext uri="{FF2B5EF4-FFF2-40B4-BE49-F238E27FC236}">
                  <a16:creationId xmlns:a16="http://schemas.microsoft.com/office/drawing/2014/main" id="{3AF34F77-E48E-4E11-A6AE-1548952C81B0}"/>
                </a:ext>
              </a:extLst>
            </p:cNvPr>
            <p:cNvSpPr>
              <a:spLocks noChangeArrowheads="1"/>
            </p:cNvSpPr>
            <p:nvPr/>
          </p:nvSpPr>
          <p:spPr bwMode="auto">
            <a:xfrm>
              <a:off x="1518831" y="1980262"/>
              <a:ext cx="333870" cy="1737353"/>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91" name="Rectangle 9">
              <a:extLst>
                <a:ext uri="{FF2B5EF4-FFF2-40B4-BE49-F238E27FC236}">
                  <a16:creationId xmlns:a16="http://schemas.microsoft.com/office/drawing/2014/main" id="{CE15B849-AFDD-4ABE-A8CC-D10CA1A5737F}"/>
                </a:ext>
              </a:extLst>
            </p:cNvPr>
            <p:cNvSpPr>
              <a:spLocks noChangeArrowheads="1"/>
            </p:cNvSpPr>
            <p:nvPr/>
          </p:nvSpPr>
          <p:spPr bwMode="auto">
            <a:xfrm>
              <a:off x="3005461" y="1414738"/>
              <a:ext cx="333870" cy="2305074"/>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92" name="Rectangle 11">
              <a:extLst>
                <a:ext uri="{FF2B5EF4-FFF2-40B4-BE49-F238E27FC236}">
                  <a16:creationId xmlns:a16="http://schemas.microsoft.com/office/drawing/2014/main" id="{A247536A-79F1-45AF-9848-29AC733F6C1E}"/>
                </a:ext>
              </a:extLst>
            </p:cNvPr>
            <p:cNvSpPr>
              <a:spLocks noChangeArrowheads="1"/>
            </p:cNvSpPr>
            <p:nvPr/>
          </p:nvSpPr>
          <p:spPr bwMode="auto">
            <a:xfrm>
              <a:off x="1877155" y="1423415"/>
              <a:ext cx="1075581" cy="554225"/>
            </a:xfrm>
            <a:prstGeom prst="rect">
              <a:avLst/>
            </a:prstGeom>
            <a:solidFill>
              <a:schemeClr val="accent2"/>
            </a:solidFill>
            <a:ln w="12700">
              <a:solidFill>
                <a:schemeClr val="tx2"/>
              </a:solidFill>
              <a:miter lim="800000"/>
              <a:headEnd/>
              <a:tailEnd/>
            </a:ln>
          </p:spPr>
          <p:txBody>
            <a:bodyPr wrap="none" anchor="ctr"/>
            <a:lstStyle>
              <a:lvl1pPr defTabSz="762000" eaLnBrk="0" hangingPunct="0">
                <a:defRPr>
                  <a:solidFill>
                    <a:schemeClr val="tx1"/>
                  </a:solidFill>
                  <a:latin typeface="Arial" panose="020B0604020202020204" pitchFamily="34" charset="0"/>
                </a:defRPr>
              </a:lvl1pPr>
              <a:lvl2pPr marL="742950" indent="-285750" defTabSz="762000" eaLnBrk="0" hangingPunct="0">
                <a:defRPr>
                  <a:solidFill>
                    <a:schemeClr val="tx1"/>
                  </a:solidFill>
                  <a:latin typeface="Arial" panose="020B0604020202020204" pitchFamily="34" charset="0"/>
                </a:defRPr>
              </a:lvl2pPr>
              <a:lvl3pPr marL="1143000" indent="-228600" defTabSz="762000" eaLnBrk="0" hangingPunct="0">
                <a:defRPr>
                  <a:solidFill>
                    <a:schemeClr val="tx1"/>
                  </a:solidFill>
                  <a:latin typeface="Arial" panose="020B0604020202020204" pitchFamily="34" charset="0"/>
                </a:defRPr>
              </a:lvl3pPr>
              <a:lvl4pPr marL="1600200" indent="-228600" defTabSz="762000" eaLnBrk="0" hangingPunct="0">
                <a:defRPr>
                  <a:solidFill>
                    <a:schemeClr val="tx1"/>
                  </a:solidFill>
                  <a:latin typeface="Arial" panose="020B0604020202020204" pitchFamily="34" charset="0"/>
                </a:defRPr>
              </a:lvl4pPr>
              <a:lvl5pPr marL="2057400" indent="-228600" defTabSz="762000" eaLnBrk="0" hangingPunct="0">
                <a:defRPr>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a:t>
              </a:r>
            </a:p>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Surplus</a:t>
              </a:r>
            </a:p>
          </p:txBody>
        </p:sp>
        <p:sp>
          <p:nvSpPr>
            <p:cNvPr id="3093" name="Text Box 16">
              <a:extLst>
                <a:ext uri="{FF2B5EF4-FFF2-40B4-BE49-F238E27FC236}">
                  <a16:creationId xmlns:a16="http://schemas.microsoft.com/office/drawing/2014/main" id="{DF050EC6-2083-43F4-A9C8-2FA9CF618062}"/>
                </a:ext>
              </a:extLst>
            </p:cNvPr>
            <p:cNvSpPr txBox="1">
              <a:spLocks noChangeArrowheads="1"/>
            </p:cNvSpPr>
            <p:nvPr/>
          </p:nvSpPr>
          <p:spPr bwMode="auto">
            <a:xfrm>
              <a:off x="394542" y="3786190"/>
              <a:ext cx="1963176" cy="49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Summe der internen Werte der Geschäfte</a:t>
              </a:r>
              <a:b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(„stand-</a:t>
              </a: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alone</a:t>
              </a: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values</a:t>
              </a: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p:txBody>
        </p:sp>
        <p:sp>
          <p:nvSpPr>
            <p:cNvPr id="3094" name="Text Box 17">
              <a:extLst>
                <a:ext uri="{FF2B5EF4-FFF2-40B4-BE49-F238E27FC236}">
                  <a16:creationId xmlns:a16="http://schemas.microsoft.com/office/drawing/2014/main" id="{A7EB6E55-8E65-44D8-B36A-D107C612E4A0}"/>
                </a:ext>
              </a:extLst>
            </p:cNvPr>
            <p:cNvSpPr txBox="1">
              <a:spLocks noChangeArrowheads="1"/>
            </p:cNvSpPr>
            <p:nvPr/>
          </p:nvSpPr>
          <p:spPr bwMode="auto">
            <a:xfrm>
              <a:off x="2238356" y="3786190"/>
              <a:ext cx="1214446" cy="49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a:t>
              </a:r>
              <a:b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kapitali-</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sierung</a:t>
              </a:r>
            </a:p>
          </p:txBody>
        </p:sp>
        <p:cxnSp>
          <p:nvCxnSpPr>
            <p:cNvPr id="3095" name="Gerade Verbindung 22">
              <a:extLst>
                <a:ext uri="{FF2B5EF4-FFF2-40B4-BE49-F238E27FC236}">
                  <a16:creationId xmlns:a16="http://schemas.microsoft.com/office/drawing/2014/main" id="{8DA21A9D-1530-426F-82A3-643E2E8B35F7}"/>
                </a:ext>
              </a:extLst>
            </p:cNvPr>
            <p:cNvCxnSpPr>
              <a:cxnSpLocks noChangeShapeType="1"/>
            </p:cNvCxnSpPr>
            <p:nvPr/>
          </p:nvCxnSpPr>
          <p:spPr bwMode="auto">
            <a:xfrm>
              <a:off x="452406" y="3786190"/>
              <a:ext cx="2928958" cy="1588"/>
            </a:xfrm>
            <a:prstGeom prst="line">
              <a:avLst/>
            </a:prstGeom>
            <a:noFill/>
            <a:ln w="31750" algn="ctr">
              <a:solidFill>
                <a:schemeClr val="tx2"/>
              </a:solidFill>
              <a:round/>
              <a:headEnd/>
              <a:tailEnd/>
            </a:ln>
            <a:extLst>
              <a:ext uri="{909E8E84-426E-40DD-AFC4-6F175D3DCCD1}">
                <a14:hiddenFill xmlns:a14="http://schemas.microsoft.com/office/drawing/2010/main">
                  <a:noFill/>
                </a14:hiddenFill>
              </a:ext>
            </a:extLst>
          </p:spPr>
        </p:cxnSp>
      </p:grpSp>
      <p:sp>
        <p:nvSpPr>
          <p:cNvPr id="3077" name="Rectangle 4">
            <a:extLst>
              <a:ext uri="{FF2B5EF4-FFF2-40B4-BE49-F238E27FC236}">
                <a16:creationId xmlns:a16="http://schemas.microsoft.com/office/drawing/2014/main" id="{63D26A1F-1AD2-4E03-98D0-49DA8C2BEFD2}"/>
              </a:ext>
            </a:extLst>
          </p:cNvPr>
          <p:cNvSpPr>
            <a:spLocks noChangeArrowheads="1"/>
          </p:cNvSpPr>
          <p:nvPr/>
        </p:nvSpPr>
        <p:spPr bwMode="auto">
          <a:xfrm>
            <a:off x="5341526" y="4294515"/>
            <a:ext cx="472444" cy="731641"/>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 name="Rectangle 5">
            <a:extLst>
              <a:ext uri="{FF2B5EF4-FFF2-40B4-BE49-F238E27FC236}">
                <a16:creationId xmlns:a16="http://schemas.microsoft.com/office/drawing/2014/main" id="{E73DC31A-49A2-4311-8275-63EA277286CA}"/>
              </a:ext>
            </a:extLst>
          </p:cNvPr>
          <p:cNvSpPr>
            <a:spLocks noChangeArrowheads="1"/>
          </p:cNvSpPr>
          <p:nvPr/>
        </p:nvSpPr>
        <p:spPr bwMode="auto">
          <a:xfrm>
            <a:off x="5816107" y="3064443"/>
            <a:ext cx="473513" cy="1236168"/>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 name="Rectangle 6">
            <a:extLst>
              <a:ext uri="{FF2B5EF4-FFF2-40B4-BE49-F238E27FC236}">
                <a16:creationId xmlns:a16="http://schemas.microsoft.com/office/drawing/2014/main" id="{84C3023D-AFE4-4C47-9797-956AB233D166}"/>
              </a:ext>
            </a:extLst>
          </p:cNvPr>
          <p:cNvSpPr>
            <a:spLocks noChangeArrowheads="1"/>
          </p:cNvSpPr>
          <p:nvPr/>
        </p:nvSpPr>
        <p:spPr bwMode="auto">
          <a:xfrm>
            <a:off x="6289620" y="2082825"/>
            <a:ext cx="472444" cy="970949"/>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 name="Rectangle 7">
            <a:extLst>
              <a:ext uri="{FF2B5EF4-FFF2-40B4-BE49-F238E27FC236}">
                <a16:creationId xmlns:a16="http://schemas.microsoft.com/office/drawing/2014/main" id="{A97CB0C9-8A5A-4371-8CEF-F643D4814F70}"/>
              </a:ext>
            </a:extLst>
          </p:cNvPr>
          <p:cNvSpPr>
            <a:spLocks noChangeArrowheads="1"/>
          </p:cNvSpPr>
          <p:nvPr/>
        </p:nvSpPr>
        <p:spPr bwMode="auto">
          <a:xfrm>
            <a:off x="6812301" y="2082825"/>
            <a:ext cx="473513" cy="2943331"/>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1" name="Rectangle 9">
            <a:extLst>
              <a:ext uri="{FF2B5EF4-FFF2-40B4-BE49-F238E27FC236}">
                <a16:creationId xmlns:a16="http://schemas.microsoft.com/office/drawing/2014/main" id="{6D4D87BF-8976-4544-9CE6-5DCB2CA6573F}"/>
              </a:ext>
            </a:extLst>
          </p:cNvPr>
          <p:cNvSpPr>
            <a:spLocks noChangeArrowheads="1"/>
          </p:cNvSpPr>
          <p:nvPr/>
        </p:nvSpPr>
        <p:spPr bwMode="auto">
          <a:xfrm>
            <a:off x="8920721" y="3158479"/>
            <a:ext cx="473513" cy="1871398"/>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2" name="Rectangle 11">
            <a:extLst>
              <a:ext uri="{FF2B5EF4-FFF2-40B4-BE49-F238E27FC236}">
                <a16:creationId xmlns:a16="http://schemas.microsoft.com/office/drawing/2014/main" id="{AAAA9C4E-5822-4971-B7E3-8DED8A88989A}"/>
              </a:ext>
            </a:extLst>
          </p:cNvPr>
          <p:cNvSpPr>
            <a:spLocks noChangeArrowheads="1"/>
          </p:cNvSpPr>
          <p:nvPr/>
        </p:nvSpPr>
        <p:spPr bwMode="auto">
          <a:xfrm>
            <a:off x="7320497" y="2078383"/>
            <a:ext cx="1525447" cy="1080097"/>
          </a:xfrm>
          <a:prstGeom prst="rect">
            <a:avLst/>
          </a:prstGeom>
          <a:solidFill>
            <a:schemeClr val="accent2"/>
          </a:solidFill>
          <a:ln w="12700">
            <a:solidFill>
              <a:schemeClr val="tx2"/>
            </a:solidFill>
            <a:miter lim="800000"/>
            <a:headEnd/>
            <a:tailEnd/>
          </a:ln>
        </p:spPr>
        <p:txBody>
          <a:bodyPr wrap="none" anchor="ctr"/>
          <a:lstStyle>
            <a:lvl1pPr defTabSz="762000" eaLnBrk="0" hangingPunct="0">
              <a:defRPr>
                <a:solidFill>
                  <a:schemeClr val="tx1"/>
                </a:solidFill>
                <a:latin typeface="Arial" panose="020B0604020202020204" pitchFamily="34" charset="0"/>
              </a:defRPr>
            </a:lvl1pPr>
            <a:lvl2pPr marL="742950" indent="-285750" defTabSz="762000" eaLnBrk="0" hangingPunct="0">
              <a:defRPr>
                <a:solidFill>
                  <a:schemeClr val="tx1"/>
                </a:solidFill>
                <a:latin typeface="Arial" panose="020B0604020202020204" pitchFamily="34" charset="0"/>
              </a:defRPr>
            </a:lvl2pPr>
            <a:lvl3pPr marL="1143000" indent="-228600" defTabSz="762000" eaLnBrk="0" hangingPunct="0">
              <a:defRPr>
                <a:solidFill>
                  <a:schemeClr val="tx1"/>
                </a:solidFill>
                <a:latin typeface="Arial" panose="020B0604020202020204" pitchFamily="34" charset="0"/>
              </a:defRPr>
            </a:lvl3pPr>
            <a:lvl4pPr marL="1600200" indent="-228600" defTabSz="762000" eaLnBrk="0" hangingPunct="0">
              <a:defRPr>
                <a:solidFill>
                  <a:schemeClr val="tx1"/>
                </a:solidFill>
                <a:latin typeface="Arial" panose="020B0604020202020204" pitchFamily="34" charset="0"/>
              </a:defRPr>
            </a:lvl4pPr>
            <a:lvl5pPr marL="2057400" indent="-228600" defTabSz="762000" eaLnBrk="0" hangingPunct="0">
              <a:defRPr>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a:t>
            </a:r>
          </a:p>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Discount</a:t>
            </a:r>
          </a:p>
        </p:txBody>
      </p:sp>
      <p:sp>
        <p:nvSpPr>
          <p:cNvPr id="3083" name="Text Box 16">
            <a:extLst>
              <a:ext uri="{FF2B5EF4-FFF2-40B4-BE49-F238E27FC236}">
                <a16:creationId xmlns:a16="http://schemas.microsoft.com/office/drawing/2014/main" id="{89BE3011-AF7E-4275-9D62-D5836FF8DE7A}"/>
              </a:ext>
            </a:extLst>
          </p:cNvPr>
          <p:cNvSpPr txBox="1">
            <a:spLocks noChangeArrowheads="1"/>
          </p:cNvSpPr>
          <p:nvPr/>
        </p:nvSpPr>
        <p:spPr bwMode="auto">
          <a:xfrm>
            <a:off x="5217774" y="5142332"/>
            <a:ext cx="2784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Summe der internen Werte der Geschäfte</a:t>
            </a:r>
            <a:b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(„stand-alone-values“)</a:t>
            </a:r>
          </a:p>
        </p:txBody>
      </p:sp>
      <p:sp>
        <p:nvSpPr>
          <p:cNvPr id="3084" name="Text Box 17">
            <a:extLst>
              <a:ext uri="{FF2B5EF4-FFF2-40B4-BE49-F238E27FC236}">
                <a16:creationId xmlns:a16="http://schemas.microsoft.com/office/drawing/2014/main" id="{2896F7D9-1BE5-4CFD-866E-52AE6380B1F1}"/>
              </a:ext>
            </a:extLst>
          </p:cNvPr>
          <p:cNvSpPr txBox="1">
            <a:spLocks noChangeArrowheads="1"/>
          </p:cNvSpPr>
          <p:nvPr/>
        </p:nvSpPr>
        <p:spPr bwMode="auto">
          <a:xfrm>
            <a:off x="7832771" y="5142332"/>
            <a:ext cx="17223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Markt-</a:t>
            </a:r>
            <a:b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kapitali</a:t>
            </a: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b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sierung</a:t>
            </a:r>
            <a:endPar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085" name="Gerade Verbindung 31">
            <a:extLst>
              <a:ext uri="{FF2B5EF4-FFF2-40B4-BE49-F238E27FC236}">
                <a16:creationId xmlns:a16="http://schemas.microsoft.com/office/drawing/2014/main" id="{F46504F6-DAAB-4E45-BFBA-76BBD4974809}"/>
              </a:ext>
            </a:extLst>
          </p:cNvPr>
          <p:cNvCxnSpPr>
            <a:cxnSpLocks noChangeShapeType="1"/>
          </p:cNvCxnSpPr>
          <p:nvPr/>
        </p:nvCxnSpPr>
        <p:spPr bwMode="auto">
          <a:xfrm>
            <a:off x="5299840" y="5142332"/>
            <a:ext cx="4154006" cy="2690"/>
          </a:xfrm>
          <a:prstGeom prst="line">
            <a:avLst/>
          </a:prstGeom>
          <a:noFill/>
          <a:ln w="31750" algn="ctr">
            <a:solidFill>
              <a:schemeClr val="tx2"/>
            </a:solidFill>
            <a:round/>
            <a:headEnd/>
            <a:tailEnd/>
          </a:ln>
          <a:extLst>
            <a:ext uri="{909E8E84-426E-40DD-AFC4-6F175D3DCCD1}">
              <a14:hiddenFill xmlns:a14="http://schemas.microsoft.com/office/drawing/2010/main">
                <a:noFill/>
              </a14:hiddenFill>
            </a:ext>
          </a:extLst>
        </p:spPr>
      </p:cxnSp>
      <p:sp>
        <p:nvSpPr>
          <p:cNvPr id="27" name="Textfeld 26">
            <a:extLst>
              <a:ext uri="{FF2B5EF4-FFF2-40B4-BE49-F238E27FC236}">
                <a16:creationId xmlns:a16="http://schemas.microsoft.com/office/drawing/2014/main" id="{CB4FC27F-FD35-4A07-BEED-CF82F14A6ECE}"/>
              </a:ext>
            </a:extLst>
          </p:cNvPr>
          <p:cNvSpPr txBox="1"/>
          <p:nvPr/>
        </p:nvSpPr>
        <p:spPr>
          <a:xfrm>
            <a:off x="8967298" y="6153724"/>
            <a:ext cx="665567" cy="246221"/>
          </a:xfrm>
          <a:prstGeom prst="rect">
            <a:avLst/>
          </a:prstGeom>
          <a:noFill/>
        </p:spPr>
        <p:txBody>
          <a:bodyPr wrap="none" rtlCol="0">
            <a:spAutoFit/>
          </a:bodyPr>
          <a:lstStyle/>
          <a:p>
            <a:r>
              <a:rPr lang="de-CH" sz="1000" dirty="0"/>
              <a:t>Abb.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1EA5D4F-1927-4D9D-9CC0-54EC6175311D}"/>
              </a:ext>
            </a:extLst>
          </p:cNvPr>
          <p:cNvSpPr>
            <a:spLocks noGrp="1"/>
          </p:cNvSpPr>
          <p:nvPr>
            <p:ph type="title"/>
          </p:nvPr>
        </p:nvSpPr>
        <p:spPr/>
        <p:txBody>
          <a:bodyPr/>
          <a:lstStyle/>
          <a:p>
            <a:r>
              <a:rPr lang="de-CH" altLang="de-DE" dirty="0"/>
              <a:t>Das Corporate Premium</a:t>
            </a:r>
          </a:p>
        </p:txBody>
      </p:sp>
      <p:sp>
        <p:nvSpPr>
          <p:cNvPr id="5139" name="Rectangle 4">
            <a:extLst>
              <a:ext uri="{FF2B5EF4-FFF2-40B4-BE49-F238E27FC236}">
                <a16:creationId xmlns:a16="http://schemas.microsoft.com/office/drawing/2014/main" id="{BF747051-1A57-4FB9-991B-A8DB626BA453}"/>
              </a:ext>
            </a:extLst>
          </p:cNvPr>
          <p:cNvSpPr>
            <a:spLocks noChangeArrowheads="1"/>
          </p:cNvSpPr>
          <p:nvPr/>
        </p:nvSpPr>
        <p:spPr bwMode="auto">
          <a:xfrm>
            <a:off x="496334" y="4531851"/>
            <a:ext cx="467337" cy="615145"/>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40" name="Rectangle 5">
            <a:extLst>
              <a:ext uri="{FF2B5EF4-FFF2-40B4-BE49-F238E27FC236}">
                <a16:creationId xmlns:a16="http://schemas.microsoft.com/office/drawing/2014/main" id="{625A0558-0928-4747-8A22-EED00AE7B93D}"/>
              </a:ext>
            </a:extLst>
          </p:cNvPr>
          <p:cNvSpPr>
            <a:spLocks noChangeArrowheads="1"/>
          </p:cNvSpPr>
          <p:nvPr/>
        </p:nvSpPr>
        <p:spPr bwMode="auto">
          <a:xfrm>
            <a:off x="965787" y="3497637"/>
            <a:ext cx="468395" cy="1039338"/>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41" name="Rectangle 6">
            <a:extLst>
              <a:ext uri="{FF2B5EF4-FFF2-40B4-BE49-F238E27FC236}">
                <a16:creationId xmlns:a16="http://schemas.microsoft.com/office/drawing/2014/main" id="{6BFC990E-CD75-43DD-84DA-F60D5B51A7B1}"/>
              </a:ext>
            </a:extLst>
          </p:cNvPr>
          <p:cNvSpPr>
            <a:spLocks noChangeArrowheads="1"/>
          </p:cNvSpPr>
          <p:nvPr/>
        </p:nvSpPr>
        <p:spPr bwMode="auto">
          <a:xfrm>
            <a:off x="1434182" y="2672319"/>
            <a:ext cx="467337" cy="816349"/>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42" name="Rectangle 7">
            <a:extLst>
              <a:ext uri="{FF2B5EF4-FFF2-40B4-BE49-F238E27FC236}">
                <a16:creationId xmlns:a16="http://schemas.microsoft.com/office/drawing/2014/main" id="{68E03466-982D-4C4E-A40F-2D9C83C015C7}"/>
              </a:ext>
            </a:extLst>
          </p:cNvPr>
          <p:cNvSpPr>
            <a:spLocks noChangeArrowheads="1"/>
          </p:cNvSpPr>
          <p:nvPr/>
        </p:nvSpPr>
        <p:spPr bwMode="auto">
          <a:xfrm>
            <a:off x="1951216" y="2672319"/>
            <a:ext cx="468395" cy="2474677"/>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43" name="Rectangle 9">
            <a:extLst>
              <a:ext uri="{FF2B5EF4-FFF2-40B4-BE49-F238E27FC236}">
                <a16:creationId xmlns:a16="http://schemas.microsoft.com/office/drawing/2014/main" id="{B4085E79-15C3-41F2-8F40-1EDB1AB40DEE}"/>
              </a:ext>
            </a:extLst>
          </p:cNvPr>
          <p:cNvSpPr>
            <a:spLocks noChangeArrowheads="1"/>
          </p:cNvSpPr>
          <p:nvPr/>
        </p:nvSpPr>
        <p:spPr bwMode="auto">
          <a:xfrm>
            <a:off x="4036849" y="1866789"/>
            <a:ext cx="468395" cy="3283336"/>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44" name="Rectangle 11">
            <a:extLst>
              <a:ext uri="{FF2B5EF4-FFF2-40B4-BE49-F238E27FC236}">
                <a16:creationId xmlns:a16="http://schemas.microsoft.com/office/drawing/2014/main" id="{460241C9-E8AE-4E05-919B-6D6832DE6EB0}"/>
              </a:ext>
            </a:extLst>
          </p:cNvPr>
          <p:cNvSpPr>
            <a:spLocks noChangeArrowheads="1"/>
          </p:cNvSpPr>
          <p:nvPr/>
        </p:nvSpPr>
        <p:spPr bwMode="auto">
          <a:xfrm>
            <a:off x="2453918" y="1879148"/>
            <a:ext cx="1508962" cy="789435"/>
          </a:xfrm>
          <a:prstGeom prst="rect">
            <a:avLst/>
          </a:prstGeom>
          <a:solidFill>
            <a:schemeClr val="accent2"/>
          </a:solidFill>
          <a:ln w="12700">
            <a:solidFill>
              <a:schemeClr val="tx2"/>
            </a:solidFill>
            <a:miter lim="800000"/>
            <a:headEnd/>
            <a:tailEnd/>
          </a:ln>
        </p:spPr>
        <p:txBody>
          <a:bodyPr wrap="none" anchor="ctr"/>
          <a:lstStyle>
            <a:lvl1pPr defTabSz="762000" eaLnBrk="0" hangingPunct="0">
              <a:defRPr>
                <a:solidFill>
                  <a:schemeClr val="tx1"/>
                </a:solidFill>
                <a:latin typeface="Arial" panose="020B0604020202020204" pitchFamily="34" charset="0"/>
              </a:defRPr>
            </a:lvl1pPr>
            <a:lvl2pPr marL="742950" indent="-285750" defTabSz="762000" eaLnBrk="0" hangingPunct="0">
              <a:defRPr>
                <a:solidFill>
                  <a:schemeClr val="tx1"/>
                </a:solidFill>
                <a:latin typeface="Arial" panose="020B0604020202020204" pitchFamily="34" charset="0"/>
              </a:defRPr>
            </a:lvl2pPr>
            <a:lvl3pPr marL="1143000" indent="-228600" defTabSz="762000" eaLnBrk="0" hangingPunct="0">
              <a:defRPr>
                <a:solidFill>
                  <a:schemeClr val="tx1"/>
                </a:solidFill>
                <a:latin typeface="Arial" panose="020B0604020202020204" pitchFamily="34" charset="0"/>
              </a:defRPr>
            </a:lvl3pPr>
            <a:lvl4pPr marL="1600200" indent="-228600" defTabSz="762000" eaLnBrk="0" hangingPunct="0">
              <a:defRPr>
                <a:solidFill>
                  <a:schemeClr val="tx1"/>
                </a:solidFill>
                <a:latin typeface="Arial" panose="020B0604020202020204" pitchFamily="34" charset="0"/>
              </a:defRPr>
            </a:lvl4pPr>
            <a:lvl5pPr marL="2057400" indent="-228600" defTabSz="762000" eaLnBrk="0" hangingPunct="0">
              <a:defRPr>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a:t>
            </a:r>
          </a:p>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Surplus</a:t>
            </a:r>
          </a:p>
        </p:txBody>
      </p:sp>
      <p:sp>
        <p:nvSpPr>
          <p:cNvPr id="5145" name="Text Box 16">
            <a:extLst>
              <a:ext uri="{FF2B5EF4-FFF2-40B4-BE49-F238E27FC236}">
                <a16:creationId xmlns:a16="http://schemas.microsoft.com/office/drawing/2014/main" id="{514A9665-4174-47AB-BAAD-0BE3ABFAB564}"/>
              </a:ext>
            </a:extLst>
          </p:cNvPr>
          <p:cNvSpPr txBox="1">
            <a:spLocks noChangeArrowheads="1"/>
          </p:cNvSpPr>
          <p:nvPr/>
        </p:nvSpPr>
        <p:spPr bwMode="auto">
          <a:xfrm>
            <a:off x="373920" y="5244673"/>
            <a:ext cx="27541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Summe der internen Werte der Geschäfte</a:t>
            </a:r>
            <a:b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(„stand-</a:t>
            </a: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alone</a:t>
            </a: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values</a:t>
            </a: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p:txBody>
      </p:sp>
      <p:sp>
        <p:nvSpPr>
          <p:cNvPr id="5146" name="Text Box 17">
            <a:extLst>
              <a:ext uri="{FF2B5EF4-FFF2-40B4-BE49-F238E27FC236}">
                <a16:creationId xmlns:a16="http://schemas.microsoft.com/office/drawing/2014/main" id="{4D9D8931-4AE0-40A6-9B96-865715DC3D7C}"/>
              </a:ext>
            </a:extLst>
          </p:cNvPr>
          <p:cNvSpPr txBox="1">
            <a:spLocks noChangeArrowheads="1"/>
          </p:cNvSpPr>
          <p:nvPr/>
        </p:nvSpPr>
        <p:spPr bwMode="auto">
          <a:xfrm>
            <a:off x="2960657" y="5244673"/>
            <a:ext cx="170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Markt-</a:t>
            </a:r>
            <a:b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kapitali</a:t>
            </a:r>
            <a:r>
              <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sierung</a:t>
            </a:r>
            <a:endParaRPr kumimoji="0" lang="de-DE"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5147" name="Gerade Verbindung 22">
            <a:extLst>
              <a:ext uri="{FF2B5EF4-FFF2-40B4-BE49-F238E27FC236}">
                <a16:creationId xmlns:a16="http://schemas.microsoft.com/office/drawing/2014/main" id="{26A8BEDB-B8C9-4B43-AF02-F7AD308B5BB4}"/>
              </a:ext>
            </a:extLst>
          </p:cNvPr>
          <p:cNvCxnSpPr>
            <a:cxnSpLocks noChangeShapeType="1"/>
          </p:cNvCxnSpPr>
          <p:nvPr/>
        </p:nvCxnSpPr>
        <p:spPr bwMode="auto">
          <a:xfrm>
            <a:off x="455099" y="5244673"/>
            <a:ext cx="4109115" cy="2262"/>
          </a:xfrm>
          <a:prstGeom prst="line">
            <a:avLst/>
          </a:prstGeom>
          <a:noFill/>
          <a:ln w="31750" algn="ctr">
            <a:solidFill>
              <a:schemeClr val="tx2"/>
            </a:solidFill>
            <a:round/>
            <a:headEnd/>
            <a:tailEnd/>
          </a:ln>
          <a:extLst>
            <a:ext uri="{909E8E84-426E-40DD-AFC4-6F175D3DCCD1}">
              <a14:hiddenFill xmlns:a14="http://schemas.microsoft.com/office/drawing/2010/main">
                <a:noFill/>
              </a14:hiddenFill>
            </a:ext>
          </a:extLst>
        </p:spPr>
      </p:cxnSp>
      <p:sp>
        <p:nvSpPr>
          <p:cNvPr id="5126" name="Rectangle 4">
            <a:extLst>
              <a:ext uri="{FF2B5EF4-FFF2-40B4-BE49-F238E27FC236}">
                <a16:creationId xmlns:a16="http://schemas.microsoft.com/office/drawing/2014/main" id="{EAF9FEB8-377E-4089-A1BF-BE1F55EE32CB}"/>
              </a:ext>
            </a:extLst>
          </p:cNvPr>
          <p:cNvSpPr>
            <a:spLocks noChangeArrowheads="1"/>
          </p:cNvSpPr>
          <p:nvPr/>
        </p:nvSpPr>
        <p:spPr bwMode="auto">
          <a:xfrm>
            <a:off x="5206816" y="4531851"/>
            <a:ext cx="467338" cy="615145"/>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27" name="Rectangle 5">
            <a:extLst>
              <a:ext uri="{FF2B5EF4-FFF2-40B4-BE49-F238E27FC236}">
                <a16:creationId xmlns:a16="http://schemas.microsoft.com/office/drawing/2014/main" id="{D14B171F-8152-4F9A-B933-2F4E77129503}"/>
              </a:ext>
            </a:extLst>
          </p:cNvPr>
          <p:cNvSpPr>
            <a:spLocks noChangeArrowheads="1"/>
          </p:cNvSpPr>
          <p:nvPr/>
        </p:nvSpPr>
        <p:spPr bwMode="auto">
          <a:xfrm>
            <a:off x="5676270" y="3497638"/>
            <a:ext cx="468396" cy="1039339"/>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28" name="Rectangle 6">
            <a:extLst>
              <a:ext uri="{FF2B5EF4-FFF2-40B4-BE49-F238E27FC236}">
                <a16:creationId xmlns:a16="http://schemas.microsoft.com/office/drawing/2014/main" id="{CA8664E6-30BF-49C8-BA16-3109EF1E8D00}"/>
              </a:ext>
            </a:extLst>
          </p:cNvPr>
          <p:cNvSpPr>
            <a:spLocks noChangeArrowheads="1"/>
          </p:cNvSpPr>
          <p:nvPr/>
        </p:nvSpPr>
        <p:spPr bwMode="auto">
          <a:xfrm>
            <a:off x="6144666" y="2672318"/>
            <a:ext cx="467338" cy="816349"/>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29" name="Rectangle 7">
            <a:extLst>
              <a:ext uri="{FF2B5EF4-FFF2-40B4-BE49-F238E27FC236}">
                <a16:creationId xmlns:a16="http://schemas.microsoft.com/office/drawing/2014/main" id="{1113712D-4ED8-4ECF-BF89-BB1AB7ED8B33}"/>
              </a:ext>
            </a:extLst>
          </p:cNvPr>
          <p:cNvSpPr>
            <a:spLocks noChangeArrowheads="1"/>
          </p:cNvSpPr>
          <p:nvPr/>
        </p:nvSpPr>
        <p:spPr bwMode="auto">
          <a:xfrm>
            <a:off x="6661699" y="2672318"/>
            <a:ext cx="468396" cy="2474677"/>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30" name="Rectangle 9">
            <a:extLst>
              <a:ext uri="{FF2B5EF4-FFF2-40B4-BE49-F238E27FC236}">
                <a16:creationId xmlns:a16="http://schemas.microsoft.com/office/drawing/2014/main" id="{DA750792-454F-4557-A7F5-CDB73FE93E93}"/>
              </a:ext>
            </a:extLst>
          </p:cNvPr>
          <p:cNvSpPr>
            <a:spLocks noChangeArrowheads="1"/>
          </p:cNvSpPr>
          <p:nvPr/>
        </p:nvSpPr>
        <p:spPr bwMode="auto">
          <a:xfrm>
            <a:off x="8747332" y="1052736"/>
            <a:ext cx="468396" cy="4097389"/>
          </a:xfrm>
          <a:prstGeom prst="rect">
            <a:avLst/>
          </a:prstGeom>
          <a:solidFill>
            <a:schemeClr val="accent1"/>
          </a:solidFill>
          <a:ln w="12700">
            <a:solidFill>
              <a:schemeClr val="tx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31" name="Rectangle 11">
            <a:extLst>
              <a:ext uri="{FF2B5EF4-FFF2-40B4-BE49-F238E27FC236}">
                <a16:creationId xmlns:a16="http://schemas.microsoft.com/office/drawing/2014/main" id="{4B727F92-664B-42D5-9128-815F1251450D}"/>
              </a:ext>
            </a:extLst>
          </p:cNvPr>
          <p:cNvSpPr>
            <a:spLocks noChangeArrowheads="1"/>
          </p:cNvSpPr>
          <p:nvPr/>
        </p:nvSpPr>
        <p:spPr bwMode="auto">
          <a:xfrm>
            <a:off x="7164400" y="1052737"/>
            <a:ext cx="1508962" cy="1615848"/>
          </a:xfrm>
          <a:prstGeom prst="rect">
            <a:avLst/>
          </a:prstGeom>
          <a:solidFill>
            <a:schemeClr val="accent2"/>
          </a:solidFill>
          <a:ln w="12700">
            <a:solidFill>
              <a:schemeClr val="tx2"/>
            </a:solidFill>
            <a:miter lim="800000"/>
            <a:headEnd/>
            <a:tailEnd/>
          </a:ln>
        </p:spPr>
        <p:txBody>
          <a:bodyPr wrap="none" anchor="ctr"/>
          <a:lstStyle>
            <a:lvl1pPr defTabSz="762000" eaLnBrk="0" hangingPunct="0">
              <a:defRPr>
                <a:solidFill>
                  <a:schemeClr val="tx1"/>
                </a:solidFill>
                <a:latin typeface="Arial" panose="020B0604020202020204" pitchFamily="34" charset="0"/>
              </a:defRPr>
            </a:lvl1pPr>
            <a:lvl2pPr marL="742950" indent="-285750" defTabSz="762000" eaLnBrk="0" hangingPunct="0">
              <a:defRPr>
                <a:solidFill>
                  <a:schemeClr val="tx1"/>
                </a:solidFill>
                <a:latin typeface="Arial" panose="020B0604020202020204" pitchFamily="34" charset="0"/>
              </a:defRPr>
            </a:lvl2pPr>
            <a:lvl3pPr marL="1143000" indent="-228600" defTabSz="762000" eaLnBrk="0" hangingPunct="0">
              <a:defRPr>
                <a:solidFill>
                  <a:schemeClr val="tx1"/>
                </a:solidFill>
                <a:latin typeface="Arial" panose="020B0604020202020204" pitchFamily="34" charset="0"/>
              </a:defRPr>
            </a:lvl3pPr>
            <a:lvl4pPr marL="1600200" indent="-228600" defTabSz="762000" eaLnBrk="0" hangingPunct="0">
              <a:defRPr>
                <a:solidFill>
                  <a:schemeClr val="tx1"/>
                </a:solidFill>
                <a:latin typeface="Arial" panose="020B0604020202020204" pitchFamily="34" charset="0"/>
              </a:defRPr>
            </a:lvl4pPr>
            <a:lvl5pPr marL="2057400" indent="-228600" defTabSz="762000" eaLnBrk="0" hangingPunct="0">
              <a:defRPr>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a:t>
            </a:r>
          </a:p>
          <a:p>
            <a:pPr marL="0" marR="0" lvl="0" indent="0" algn="ctr" defTabSz="762000" rtl="0" eaLnBrk="0" fontAlgn="base" latinLnBrk="0" hangingPunct="0">
              <a:lnSpc>
                <a:spcPct val="100000"/>
              </a:lnSpc>
              <a:spcBef>
                <a:spcPct val="5000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Surplus</a:t>
            </a:r>
          </a:p>
        </p:txBody>
      </p:sp>
      <p:sp>
        <p:nvSpPr>
          <p:cNvPr id="5132" name="Text Box 16">
            <a:extLst>
              <a:ext uri="{FF2B5EF4-FFF2-40B4-BE49-F238E27FC236}">
                <a16:creationId xmlns:a16="http://schemas.microsoft.com/office/drawing/2014/main" id="{42636450-E202-47DC-AAF2-94508317D4F9}"/>
              </a:ext>
            </a:extLst>
          </p:cNvPr>
          <p:cNvSpPr txBox="1">
            <a:spLocks noChangeArrowheads="1"/>
          </p:cNvSpPr>
          <p:nvPr/>
        </p:nvSpPr>
        <p:spPr bwMode="auto">
          <a:xfrm>
            <a:off x="5084403" y="5244672"/>
            <a:ext cx="27541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Summe der internen Werte der Geschäfte</a:t>
            </a:r>
            <a:b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(„stand-alone-values“)</a:t>
            </a:r>
          </a:p>
        </p:txBody>
      </p:sp>
      <p:sp>
        <p:nvSpPr>
          <p:cNvPr id="5133" name="Text Box 17">
            <a:extLst>
              <a:ext uri="{FF2B5EF4-FFF2-40B4-BE49-F238E27FC236}">
                <a16:creationId xmlns:a16="http://schemas.microsoft.com/office/drawing/2014/main" id="{D61F8132-635D-48FF-A4C9-50F94A30D499}"/>
              </a:ext>
            </a:extLst>
          </p:cNvPr>
          <p:cNvSpPr txBox="1">
            <a:spLocks noChangeArrowheads="1"/>
          </p:cNvSpPr>
          <p:nvPr/>
        </p:nvSpPr>
        <p:spPr bwMode="auto">
          <a:xfrm>
            <a:off x="7671140" y="5244672"/>
            <a:ext cx="170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a:t>
            </a:r>
            <a:b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kapitali-</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sierung</a:t>
            </a:r>
          </a:p>
        </p:txBody>
      </p:sp>
      <p:cxnSp>
        <p:nvCxnSpPr>
          <p:cNvPr id="5134" name="Gerade Verbindung 32">
            <a:extLst>
              <a:ext uri="{FF2B5EF4-FFF2-40B4-BE49-F238E27FC236}">
                <a16:creationId xmlns:a16="http://schemas.microsoft.com/office/drawing/2014/main" id="{870B463F-595A-462D-8C58-DAD0F9953CE6}"/>
              </a:ext>
            </a:extLst>
          </p:cNvPr>
          <p:cNvCxnSpPr>
            <a:cxnSpLocks noChangeShapeType="1"/>
          </p:cNvCxnSpPr>
          <p:nvPr/>
        </p:nvCxnSpPr>
        <p:spPr bwMode="auto">
          <a:xfrm>
            <a:off x="5165582" y="5244672"/>
            <a:ext cx="4109115" cy="2262"/>
          </a:xfrm>
          <a:prstGeom prst="line">
            <a:avLst/>
          </a:prstGeom>
          <a:noFill/>
          <a:ln w="31750" algn="ctr">
            <a:solidFill>
              <a:schemeClr val="tx2"/>
            </a:solidFill>
            <a:round/>
            <a:headEnd/>
            <a:tailEnd/>
          </a:ln>
          <a:extLst>
            <a:ext uri="{909E8E84-426E-40DD-AFC4-6F175D3DCCD1}">
              <a14:hiddenFill xmlns:a14="http://schemas.microsoft.com/office/drawing/2010/main">
                <a:noFill/>
              </a14:hiddenFill>
            </a:ext>
          </a:extLst>
        </p:spPr>
      </p:cxnSp>
      <p:sp>
        <p:nvSpPr>
          <p:cNvPr id="5135" name="Rechteck 33">
            <a:extLst>
              <a:ext uri="{FF2B5EF4-FFF2-40B4-BE49-F238E27FC236}">
                <a16:creationId xmlns:a16="http://schemas.microsoft.com/office/drawing/2014/main" id="{3BF40BAF-83A0-4BCC-A50C-D0855810AC27}"/>
              </a:ext>
            </a:extLst>
          </p:cNvPr>
          <p:cNvSpPr>
            <a:spLocks noChangeArrowheads="1"/>
          </p:cNvSpPr>
          <p:nvPr/>
        </p:nvSpPr>
        <p:spPr bwMode="auto">
          <a:xfrm>
            <a:off x="4020475" y="1052736"/>
            <a:ext cx="3106500" cy="790517"/>
          </a:xfrm>
          <a:prstGeom prst="rect">
            <a:avLst/>
          </a:prstGeom>
          <a:solidFill>
            <a:srgbClr val="FFFF00"/>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36" name="Textfeld 34">
            <a:extLst>
              <a:ext uri="{FF2B5EF4-FFF2-40B4-BE49-F238E27FC236}">
                <a16:creationId xmlns:a16="http://schemas.microsoft.com/office/drawing/2014/main" id="{7C4D321F-262B-4428-BDC2-5FD5BA1B0870}"/>
              </a:ext>
            </a:extLst>
          </p:cNvPr>
          <p:cNvSpPr txBox="1">
            <a:spLocks noChangeArrowheads="1"/>
          </p:cNvSpPr>
          <p:nvPr/>
        </p:nvSpPr>
        <p:spPr bwMode="auto">
          <a:xfrm>
            <a:off x="4284751" y="1206875"/>
            <a:ext cx="25779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Premium</a:t>
            </a:r>
          </a:p>
        </p:txBody>
      </p:sp>
      <p:sp>
        <p:nvSpPr>
          <p:cNvPr id="5137" name="Textfeld 35">
            <a:extLst>
              <a:ext uri="{FF2B5EF4-FFF2-40B4-BE49-F238E27FC236}">
                <a16:creationId xmlns:a16="http://schemas.microsoft.com/office/drawing/2014/main" id="{9FA34B7A-D1D1-4A49-BCC3-C8A4D6A9ACFF}"/>
              </a:ext>
            </a:extLst>
          </p:cNvPr>
          <p:cNvSpPr txBox="1">
            <a:spLocks noChangeArrowheads="1"/>
          </p:cNvSpPr>
          <p:nvPr/>
        </p:nvSpPr>
        <p:spPr bwMode="auto">
          <a:xfrm>
            <a:off x="690272" y="2057903"/>
            <a:ext cx="1579143"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Eigentümer 1</a:t>
            </a:r>
          </a:p>
        </p:txBody>
      </p:sp>
      <p:sp>
        <p:nvSpPr>
          <p:cNvPr id="5138" name="Textfeld 36">
            <a:extLst>
              <a:ext uri="{FF2B5EF4-FFF2-40B4-BE49-F238E27FC236}">
                <a16:creationId xmlns:a16="http://schemas.microsoft.com/office/drawing/2014/main" id="{4F1B8BAB-CB03-4BB4-9AAB-DF9D0D496BAF}"/>
              </a:ext>
            </a:extLst>
          </p:cNvPr>
          <p:cNvSpPr txBox="1">
            <a:spLocks noChangeArrowheads="1"/>
          </p:cNvSpPr>
          <p:nvPr/>
        </p:nvSpPr>
        <p:spPr bwMode="auto">
          <a:xfrm>
            <a:off x="5440485" y="2057903"/>
            <a:ext cx="162119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Eigentümer 2</a:t>
            </a:r>
          </a:p>
        </p:txBody>
      </p:sp>
      <p:sp>
        <p:nvSpPr>
          <p:cNvPr id="30" name="Textfeld 29">
            <a:extLst>
              <a:ext uri="{FF2B5EF4-FFF2-40B4-BE49-F238E27FC236}">
                <a16:creationId xmlns:a16="http://schemas.microsoft.com/office/drawing/2014/main" id="{5D988424-6B31-4001-839B-E4AB8A7A1843}"/>
              </a:ext>
            </a:extLst>
          </p:cNvPr>
          <p:cNvSpPr txBox="1"/>
          <p:nvPr/>
        </p:nvSpPr>
        <p:spPr>
          <a:xfrm>
            <a:off x="8967298" y="6153724"/>
            <a:ext cx="665567" cy="246221"/>
          </a:xfrm>
          <a:prstGeom prst="rect">
            <a:avLst/>
          </a:prstGeom>
          <a:noFill/>
        </p:spPr>
        <p:txBody>
          <a:bodyPr wrap="none" rtlCol="0">
            <a:spAutoFit/>
          </a:bodyPr>
          <a:lstStyle/>
          <a:p>
            <a:r>
              <a:rPr lang="de-CH" sz="1000" dirty="0"/>
              <a:t>Abb.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4B795B7-E44A-4B55-8F80-059B17F10296}"/>
              </a:ext>
            </a:extLst>
          </p:cNvPr>
          <p:cNvSpPr>
            <a:spLocks noGrp="1" noChangeArrowheads="1"/>
          </p:cNvSpPr>
          <p:nvPr>
            <p:ph type="title"/>
          </p:nvPr>
        </p:nvSpPr>
        <p:spPr/>
        <p:txBody>
          <a:bodyPr/>
          <a:lstStyle/>
          <a:p>
            <a:pPr eaLnBrk="1" hangingPunct="1"/>
            <a:r>
              <a:rPr lang="de-CH" altLang="de-DE" dirty="0"/>
              <a:t>Begriffsgerüst für das Corporate Management</a:t>
            </a:r>
            <a:endParaRPr lang="de-DE" altLang="de-DE" dirty="0"/>
          </a:p>
        </p:txBody>
      </p:sp>
      <p:sp>
        <p:nvSpPr>
          <p:cNvPr id="6148" name="Text Box 3">
            <a:extLst>
              <a:ext uri="{FF2B5EF4-FFF2-40B4-BE49-F238E27FC236}">
                <a16:creationId xmlns:a16="http://schemas.microsoft.com/office/drawing/2014/main" id="{FBE5BA5E-98CC-41D2-A805-B27B07F12FFB}"/>
              </a:ext>
            </a:extLst>
          </p:cNvPr>
          <p:cNvSpPr txBox="1">
            <a:spLocks noChangeArrowheads="1"/>
          </p:cNvSpPr>
          <p:nvPr/>
        </p:nvSpPr>
        <p:spPr bwMode="auto">
          <a:xfrm>
            <a:off x="536245" y="1050376"/>
            <a:ext cx="3703258" cy="4805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spcBef>
                <a:spcPct val="0"/>
              </a:spcBef>
              <a:buClrTx/>
              <a:buSzTx/>
              <a:buFontTx/>
              <a:buNone/>
            </a:pPr>
            <a:r>
              <a:rPr lang="de-CH" altLang="de-DE" sz="2000" i="1" dirty="0">
                <a:solidFill>
                  <a:schemeClr val="tx1"/>
                </a:solidFill>
              </a:rPr>
              <a:t>Die differenzierende Basis ...</a:t>
            </a:r>
          </a:p>
          <a:p>
            <a:pPr eaLnBrk="1" hangingPunct="1">
              <a:spcBef>
                <a:spcPct val="0"/>
              </a:spcBef>
              <a:buClrTx/>
              <a:buSzTx/>
              <a:buFontTx/>
              <a:buNone/>
            </a:pPr>
            <a:endParaRPr lang="de-CH" altLang="de-DE" sz="2000" i="1" dirty="0">
              <a:solidFill>
                <a:schemeClr val="tx1"/>
              </a:solidFill>
            </a:endParaRPr>
          </a:p>
          <a:p>
            <a:pPr eaLnBrk="1" hangingPunct="1">
              <a:spcBef>
                <a:spcPct val="0"/>
              </a:spcBef>
              <a:buClrTx/>
              <a:buSzTx/>
              <a:buFontTx/>
              <a:buNone/>
            </a:pPr>
            <a:r>
              <a:rPr lang="de-CH" altLang="de-DE" sz="2000" i="1" dirty="0">
                <a:solidFill>
                  <a:schemeClr val="tx1"/>
                </a:solidFill>
              </a:rPr>
              <a:t>... der handelnden Einheit,</a:t>
            </a:r>
          </a:p>
          <a:p>
            <a:pPr eaLnBrk="1" hangingPunct="1">
              <a:spcBef>
                <a:spcPct val="0"/>
              </a:spcBef>
              <a:buClrTx/>
              <a:buSzTx/>
              <a:buFontTx/>
              <a:buNone/>
            </a:pPr>
            <a:endParaRPr lang="de-CH" altLang="de-DE" sz="2000" i="1" dirty="0">
              <a:solidFill>
                <a:schemeClr val="tx1"/>
              </a:solidFill>
            </a:endParaRPr>
          </a:p>
          <a:p>
            <a:pPr eaLnBrk="1" hangingPunct="1">
              <a:spcBef>
                <a:spcPct val="0"/>
              </a:spcBef>
              <a:buClrTx/>
              <a:buSzTx/>
              <a:buFontTx/>
              <a:buNone/>
            </a:pPr>
            <a:endParaRPr lang="de-CH" altLang="de-DE" sz="2000" i="1" dirty="0">
              <a:solidFill>
                <a:schemeClr val="tx1"/>
              </a:solidFill>
            </a:endParaRPr>
          </a:p>
          <a:p>
            <a:pPr eaLnBrk="1" hangingPunct="1">
              <a:spcBef>
                <a:spcPct val="0"/>
              </a:spcBef>
              <a:buClrTx/>
              <a:buSzTx/>
              <a:buFontTx/>
              <a:buNone/>
            </a:pPr>
            <a:r>
              <a:rPr lang="de-CH" altLang="de-DE" sz="2000" i="1" dirty="0">
                <a:solidFill>
                  <a:schemeClr val="tx1"/>
                </a:solidFill>
              </a:rPr>
              <a:t>... deren Aktivität,</a:t>
            </a:r>
          </a:p>
          <a:p>
            <a:pPr eaLnBrk="1" hangingPunct="1">
              <a:spcBef>
                <a:spcPct val="0"/>
              </a:spcBef>
              <a:buClrTx/>
              <a:buSzTx/>
              <a:buFontTx/>
              <a:buNone/>
            </a:pPr>
            <a:endParaRPr lang="de-CH" altLang="de-DE" sz="2000" i="1" dirty="0">
              <a:solidFill>
                <a:schemeClr val="tx1"/>
              </a:solidFill>
            </a:endParaRPr>
          </a:p>
          <a:p>
            <a:pPr eaLnBrk="1" hangingPunct="1">
              <a:spcBef>
                <a:spcPct val="0"/>
              </a:spcBef>
              <a:buClrTx/>
              <a:buSzTx/>
              <a:buNone/>
            </a:pPr>
            <a:r>
              <a:rPr lang="de-CH" altLang="de-DE" sz="2000" i="1" dirty="0">
                <a:solidFill>
                  <a:schemeClr val="tx1"/>
                </a:solidFill>
              </a:rPr>
              <a:t>... die dabei wahrgenommenen</a:t>
            </a:r>
            <a:br>
              <a:rPr lang="de-CH" altLang="de-DE" sz="2000" i="1" dirty="0">
                <a:solidFill>
                  <a:schemeClr val="tx1"/>
                </a:solidFill>
              </a:rPr>
            </a:br>
            <a:r>
              <a:rPr lang="de-CH" altLang="de-DE" sz="2000" i="1" dirty="0">
                <a:solidFill>
                  <a:schemeClr val="tx1"/>
                </a:solidFill>
              </a:rPr>
              <a:t>    Potenziale für Mehrwert </a:t>
            </a:r>
          </a:p>
          <a:p>
            <a:pPr eaLnBrk="1" hangingPunct="1">
              <a:spcBef>
                <a:spcPct val="0"/>
              </a:spcBef>
              <a:buClrTx/>
              <a:buSzTx/>
              <a:buNone/>
            </a:pPr>
            <a:r>
              <a:rPr lang="de-CH" altLang="de-DE" sz="2000" i="1" dirty="0">
                <a:solidFill>
                  <a:schemeClr val="tx1"/>
                </a:solidFill>
              </a:rPr>
              <a:t>    und Einzigartigkeit</a:t>
            </a:r>
            <a:endParaRPr lang="de-DE" altLang="de-DE" sz="2000" i="1" dirty="0">
              <a:solidFill>
                <a:schemeClr val="tx1"/>
              </a:solidFill>
            </a:endParaRPr>
          </a:p>
          <a:p>
            <a:pPr eaLnBrk="1" hangingPunct="1">
              <a:spcBef>
                <a:spcPct val="0"/>
              </a:spcBef>
              <a:buClrTx/>
              <a:buSzTx/>
              <a:buNone/>
            </a:pPr>
            <a:endParaRPr lang="de-CH" altLang="de-DE" sz="2000" i="1" dirty="0">
              <a:solidFill>
                <a:schemeClr val="tx1"/>
              </a:solidFill>
            </a:endParaRPr>
          </a:p>
          <a:p>
            <a:pPr eaLnBrk="1" hangingPunct="1">
              <a:spcBef>
                <a:spcPct val="0"/>
              </a:spcBef>
              <a:buClrTx/>
              <a:buSzTx/>
              <a:buFontTx/>
              <a:buNone/>
            </a:pPr>
            <a:r>
              <a:rPr lang="de-CH" altLang="de-DE" sz="2000" i="1" dirty="0">
                <a:solidFill>
                  <a:schemeClr val="tx1"/>
                </a:solidFill>
              </a:rPr>
              <a:t>... und was damit </a:t>
            </a:r>
            <a:br>
              <a:rPr lang="de-CH" altLang="de-DE" sz="2000" i="1" dirty="0">
                <a:solidFill>
                  <a:schemeClr val="tx1"/>
                </a:solidFill>
              </a:rPr>
            </a:br>
            <a:r>
              <a:rPr lang="de-CH" altLang="de-DE" sz="2000" i="1" dirty="0">
                <a:solidFill>
                  <a:schemeClr val="tx1"/>
                </a:solidFill>
              </a:rPr>
              <a:t>    angestrebt </a:t>
            </a:r>
            <a:br>
              <a:rPr lang="de-CH" altLang="de-DE" sz="2000" i="1" dirty="0">
                <a:solidFill>
                  <a:schemeClr val="tx1"/>
                </a:solidFill>
              </a:rPr>
            </a:br>
            <a:r>
              <a:rPr lang="de-CH" altLang="de-DE" sz="2000" i="1" dirty="0">
                <a:solidFill>
                  <a:schemeClr val="tx1"/>
                </a:solidFill>
              </a:rPr>
              <a:t>    wird.</a:t>
            </a:r>
            <a:endParaRPr lang="de-DE" altLang="de-DE" sz="2000" i="1" dirty="0">
              <a:solidFill>
                <a:schemeClr val="tx1"/>
              </a:solidFill>
            </a:endParaRPr>
          </a:p>
        </p:txBody>
      </p:sp>
      <p:sp>
        <p:nvSpPr>
          <p:cNvPr id="6149" name="Text Box 4">
            <a:extLst>
              <a:ext uri="{FF2B5EF4-FFF2-40B4-BE49-F238E27FC236}">
                <a16:creationId xmlns:a16="http://schemas.microsoft.com/office/drawing/2014/main" id="{C38C6A40-83E2-4486-BC1E-1939EB906AD8}"/>
              </a:ext>
            </a:extLst>
          </p:cNvPr>
          <p:cNvSpPr txBox="1">
            <a:spLocks noChangeArrowheads="1"/>
          </p:cNvSpPr>
          <p:nvPr/>
        </p:nvSpPr>
        <p:spPr bwMode="auto">
          <a:xfrm>
            <a:off x="4592960" y="1772816"/>
            <a:ext cx="2890838" cy="619702"/>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2000">
                <a:solidFill>
                  <a:schemeClr val="tx1"/>
                </a:solidFill>
              </a:rPr>
              <a:t>Corporate Management</a:t>
            </a:r>
          </a:p>
          <a:p>
            <a:pPr algn="ctr" eaLnBrk="1" hangingPunct="1">
              <a:lnSpc>
                <a:spcPct val="100000"/>
              </a:lnSpc>
              <a:spcBef>
                <a:spcPct val="0"/>
              </a:spcBef>
              <a:buClrTx/>
              <a:buSzTx/>
              <a:buFontTx/>
              <a:buNone/>
            </a:pPr>
            <a:r>
              <a:rPr lang="de-CH" altLang="de-DE" sz="1400">
                <a:solidFill>
                  <a:schemeClr val="tx1"/>
                </a:solidFill>
              </a:rPr>
              <a:t>als Institution</a:t>
            </a:r>
            <a:endParaRPr lang="de-DE" altLang="de-DE" sz="1400">
              <a:solidFill>
                <a:schemeClr val="tx1"/>
              </a:solidFill>
            </a:endParaRPr>
          </a:p>
        </p:txBody>
      </p:sp>
      <p:sp>
        <p:nvSpPr>
          <p:cNvPr id="6150" name="Text Box 5">
            <a:extLst>
              <a:ext uri="{FF2B5EF4-FFF2-40B4-BE49-F238E27FC236}">
                <a16:creationId xmlns:a16="http://schemas.microsoft.com/office/drawing/2014/main" id="{3D00A139-B9DD-4119-938F-DAD6A1454700}"/>
              </a:ext>
            </a:extLst>
          </p:cNvPr>
          <p:cNvSpPr txBox="1">
            <a:spLocks noChangeArrowheads="1"/>
          </p:cNvSpPr>
          <p:nvPr/>
        </p:nvSpPr>
        <p:spPr bwMode="auto">
          <a:xfrm>
            <a:off x="4323879" y="3714191"/>
            <a:ext cx="3429000" cy="61555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2000" dirty="0">
                <a:solidFill>
                  <a:schemeClr val="tx1"/>
                </a:solidFill>
              </a:rPr>
              <a:t>Business Value Proposition</a:t>
            </a:r>
          </a:p>
          <a:p>
            <a:pPr algn="ctr" eaLnBrk="1" hangingPunct="1">
              <a:lnSpc>
                <a:spcPct val="100000"/>
              </a:lnSpc>
              <a:spcBef>
                <a:spcPct val="0"/>
              </a:spcBef>
              <a:buClrTx/>
              <a:buSzTx/>
              <a:buFontTx/>
              <a:buNone/>
            </a:pPr>
            <a:r>
              <a:rPr lang="de-CH" altLang="de-DE" sz="1400" dirty="0">
                <a:solidFill>
                  <a:schemeClr val="tx1"/>
                </a:solidFill>
              </a:rPr>
              <a:t>an die Geschäfte</a:t>
            </a:r>
            <a:endParaRPr lang="de-DE" altLang="de-DE" sz="1400" dirty="0">
              <a:solidFill>
                <a:schemeClr val="tx1"/>
              </a:solidFill>
            </a:endParaRPr>
          </a:p>
        </p:txBody>
      </p:sp>
      <p:sp>
        <p:nvSpPr>
          <p:cNvPr id="6151" name="Text Box 6">
            <a:extLst>
              <a:ext uri="{FF2B5EF4-FFF2-40B4-BE49-F238E27FC236}">
                <a16:creationId xmlns:a16="http://schemas.microsoft.com/office/drawing/2014/main" id="{117221EA-C6FD-48FD-943A-76543320B498}"/>
              </a:ext>
            </a:extLst>
          </p:cNvPr>
          <p:cNvSpPr txBox="1">
            <a:spLocks noChangeArrowheads="1"/>
          </p:cNvSpPr>
          <p:nvPr/>
        </p:nvSpPr>
        <p:spPr bwMode="auto">
          <a:xfrm>
            <a:off x="3468509" y="4720186"/>
            <a:ext cx="5139740" cy="714037"/>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2000" dirty="0">
                <a:solidFill>
                  <a:schemeClr val="tx1"/>
                </a:solidFill>
              </a:rPr>
              <a:t>Nachhaltige Corporate-Wettbewerbsvorteile</a:t>
            </a:r>
            <a:br>
              <a:rPr lang="de-CH" altLang="de-DE" sz="2000" dirty="0">
                <a:solidFill>
                  <a:schemeClr val="tx1"/>
                </a:solidFill>
              </a:rPr>
            </a:br>
            <a:r>
              <a:rPr lang="de-CH" sz="2000" dirty="0">
                <a:solidFill>
                  <a:schemeClr val="tx1"/>
                </a:solidFill>
              </a:rPr>
              <a:t>im Einklang mit Gesellschaft und Umwelt </a:t>
            </a:r>
            <a:endParaRPr lang="de-DE" altLang="de-DE" sz="2000" dirty="0">
              <a:solidFill>
                <a:schemeClr val="tx1"/>
              </a:solidFill>
            </a:endParaRPr>
          </a:p>
        </p:txBody>
      </p:sp>
      <p:sp>
        <p:nvSpPr>
          <p:cNvPr id="6167" name="Text Box 8">
            <a:extLst>
              <a:ext uri="{FF2B5EF4-FFF2-40B4-BE49-F238E27FC236}">
                <a16:creationId xmlns:a16="http://schemas.microsoft.com/office/drawing/2014/main" id="{001CA5BD-E63A-4E67-A59A-0D8C0A20E93B}"/>
              </a:ext>
            </a:extLst>
          </p:cNvPr>
          <p:cNvSpPr txBox="1">
            <a:spLocks noChangeArrowheads="1"/>
          </p:cNvSpPr>
          <p:nvPr/>
        </p:nvSpPr>
        <p:spPr bwMode="auto">
          <a:xfrm>
            <a:off x="4749329" y="2702896"/>
            <a:ext cx="2578100" cy="62085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2000" dirty="0">
                <a:solidFill>
                  <a:schemeClr val="tx1"/>
                </a:solidFill>
              </a:rPr>
              <a:t>Corporate </a:t>
            </a:r>
            <a:r>
              <a:rPr lang="de-CH" altLang="de-DE" sz="2000" dirty="0" err="1">
                <a:solidFill>
                  <a:schemeClr val="tx1"/>
                </a:solidFill>
              </a:rPr>
              <a:t>Parenting</a:t>
            </a:r>
            <a:endParaRPr lang="de-DE" altLang="de-DE" sz="2000" dirty="0">
              <a:solidFill>
                <a:schemeClr val="tx1"/>
              </a:solidFill>
            </a:endParaRPr>
          </a:p>
          <a:p>
            <a:pPr algn="ctr" eaLnBrk="1" hangingPunct="1">
              <a:lnSpc>
                <a:spcPct val="100000"/>
              </a:lnSpc>
              <a:spcBef>
                <a:spcPct val="0"/>
              </a:spcBef>
              <a:buClrTx/>
              <a:buSzTx/>
              <a:buFontTx/>
              <a:buNone/>
            </a:pPr>
            <a:r>
              <a:rPr lang="de-DE" altLang="de-DE" sz="1400" dirty="0">
                <a:solidFill>
                  <a:schemeClr val="tx1"/>
                </a:solidFill>
                <a:latin typeface="+mn-lt"/>
              </a:rPr>
              <a:t>als Funktion</a:t>
            </a:r>
            <a:endParaRPr lang="de-CH" altLang="de-DE" sz="1400" dirty="0">
              <a:solidFill>
                <a:schemeClr val="tx1"/>
              </a:solidFill>
              <a:latin typeface="+mn-lt"/>
            </a:endParaRPr>
          </a:p>
        </p:txBody>
      </p:sp>
      <p:sp>
        <p:nvSpPr>
          <p:cNvPr id="6154" name="AutoShape 12">
            <a:extLst>
              <a:ext uri="{FF2B5EF4-FFF2-40B4-BE49-F238E27FC236}">
                <a16:creationId xmlns:a16="http://schemas.microsoft.com/office/drawing/2014/main" id="{6B6E58E9-0545-4B7C-B48A-E5AE23B75BC9}"/>
              </a:ext>
            </a:extLst>
          </p:cNvPr>
          <p:cNvSpPr>
            <a:spLocks noChangeArrowheads="1"/>
          </p:cNvSpPr>
          <p:nvPr/>
        </p:nvSpPr>
        <p:spPr bwMode="auto">
          <a:xfrm>
            <a:off x="5786761" y="1531957"/>
            <a:ext cx="503237" cy="190555"/>
          </a:xfrm>
          <a:prstGeom prst="downArrow">
            <a:avLst>
              <a:gd name="adj1" fmla="val 50000"/>
              <a:gd name="adj2" fmla="val 25000"/>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eaVert"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158" name="Text Box 16">
            <a:extLst>
              <a:ext uri="{FF2B5EF4-FFF2-40B4-BE49-F238E27FC236}">
                <a16:creationId xmlns:a16="http://schemas.microsoft.com/office/drawing/2014/main" id="{843419BC-D668-4170-BDA0-7969EDE8CB37}"/>
              </a:ext>
            </a:extLst>
          </p:cNvPr>
          <p:cNvSpPr txBox="1">
            <a:spLocks noChangeArrowheads="1"/>
          </p:cNvSpPr>
          <p:nvPr/>
        </p:nvSpPr>
        <p:spPr bwMode="auto">
          <a:xfrm>
            <a:off x="4962054" y="1078127"/>
            <a:ext cx="2152650" cy="403526"/>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2000" dirty="0">
                <a:solidFill>
                  <a:schemeClr val="tx1"/>
                </a:solidFill>
              </a:rPr>
              <a:t>Ressourcenbasis</a:t>
            </a:r>
            <a:endParaRPr lang="de-DE" altLang="de-DE" sz="2000" dirty="0">
              <a:solidFill>
                <a:schemeClr val="tx1"/>
              </a:solidFill>
            </a:endParaRPr>
          </a:p>
        </p:txBody>
      </p:sp>
      <p:sp>
        <p:nvSpPr>
          <p:cNvPr id="6159" name="AutoShape 17">
            <a:extLst>
              <a:ext uri="{FF2B5EF4-FFF2-40B4-BE49-F238E27FC236}">
                <a16:creationId xmlns:a16="http://schemas.microsoft.com/office/drawing/2014/main" id="{1635F5F9-B79E-4E13-8B9B-A971E502B569}"/>
              </a:ext>
            </a:extLst>
          </p:cNvPr>
          <p:cNvSpPr>
            <a:spLocks noChangeArrowheads="1"/>
          </p:cNvSpPr>
          <p:nvPr/>
        </p:nvSpPr>
        <p:spPr bwMode="auto">
          <a:xfrm>
            <a:off x="5786761" y="2442822"/>
            <a:ext cx="503237" cy="209770"/>
          </a:xfrm>
          <a:prstGeom prst="downArrow">
            <a:avLst>
              <a:gd name="adj1" fmla="val 50000"/>
              <a:gd name="adj2" fmla="val 25000"/>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eaVert"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160" name="Text Box 18">
            <a:extLst>
              <a:ext uri="{FF2B5EF4-FFF2-40B4-BE49-F238E27FC236}">
                <a16:creationId xmlns:a16="http://schemas.microsoft.com/office/drawing/2014/main" id="{BC05A5C4-4C4D-43B4-886B-11E308905C71}"/>
              </a:ext>
            </a:extLst>
          </p:cNvPr>
          <p:cNvSpPr txBox="1">
            <a:spLocks noChangeArrowheads="1"/>
          </p:cNvSpPr>
          <p:nvPr/>
        </p:nvSpPr>
        <p:spPr bwMode="auto">
          <a:xfrm>
            <a:off x="3963517" y="5775027"/>
            <a:ext cx="4149725" cy="400324"/>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2000">
                <a:solidFill>
                  <a:schemeClr val="tx1"/>
                </a:solidFill>
              </a:rPr>
              <a:t>Überdurchschnittliche Performance</a:t>
            </a:r>
            <a:endParaRPr lang="de-DE" altLang="de-DE" sz="2000">
              <a:solidFill>
                <a:schemeClr val="tx1"/>
              </a:solidFill>
            </a:endParaRPr>
          </a:p>
        </p:txBody>
      </p:sp>
      <p:sp>
        <p:nvSpPr>
          <p:cNvPr id="6161" name="AutoShape 19">
            <a:extLst>
              <a:ext uri="{FF2B5EF4-FFF2-40B4-BE49-F238E27FC236}">
                <a16:creationId xmlns:a16="http://schemas.microsoft.com/office/drawing/2014/main" id="{5AEA6631-3D43-4242-9DA6-1595003DB54B}"/>
              </a:ext>
            </a:extLst>
          </p:cNvPr>
          <p:cNvSpPr>
            <a:spLocks noChangeArrowheads="1"/>
          </p:cNvSpPr>
          <p:nvPr/>
        </p:nvSpPr>
        <p:spPr bwMode="auto">
          <a:xfrm>
            <a:off x="5786760" y="3374053"/>
            <a:ext cx="503238" cy="289834"/>
          </a:xfrm>
          <a:prstGeom prst="downArrow">
            <a:avLst>
              <a:gd name="adj1" fmla="val 50000"/>
              <a:gd name="adj2" fmla="val 25000"/>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eaVert"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162" name="AutoShape 20">
            <a:extLst>
              <a:ext uri="{FF2B5EF4-FFF2-40B4-BE49-F238E27FC236}">
                <a16:creationId xmlns:a16="http://schemas.microsoft.com/office/drawing/2014/main" id="{3B3312B8-3396-47A5-BC29-BDCEC0261DD1}"/>
              </a:ext>
            </a:extLst>
          </p:cNvPr>
          <p:cNvSpPr>
            <a:spLocks noChangeArrowheads="1"/>
          </p:cNvSpPr>
          <p:nvPr/>
        </p:nvSpPr>
        <p:spPr bwMode="auto">
          <a:xfrm>
            <a:off x="5786760" y="5484527"/>
            <a:ext cx="503238" cy="240194"/>
          </a:xfrm>
          <a:prstGeom prst="downArrow">
            <a:avLst>
              <a:gd name="adj1" fmla="val 50000"/>
              <a:gd name="adj2" fmla="val 25000"/>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eaVert"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26" name="AutoShape 19">
            <a:extLst>
              <a:ext uri="{FF2B5EF4-FFF2-40B4-BE49-F238E27FC236}">
                <a16:creationId xmlns:a16="http://schemas.microsoft.com/office/drawing/2014/main" id="{C59EBA6F-51AB-452C-9683-370A353B256D}"/>
              </a:ext>
            </a:extLst>
          </p:cNvPr>
          <p:cNvSpPr>
            <a:spLocks noChangeArrowheads="1"/>
          </p:cNvSpPr>
          <p:nvPr/>
        </p:nvSpPr>
        <p:spPr bwMode="auto">
          <a:xfrm>
            <a:off x="5786760" y="4380048"/>
            <a:ext cx="503238" cy="289834"/>
          </a:xfrm>
          <a:prstGeom prst="downArrow">
            <a:avLst>
              <a:gd name="adj1" fmla="val 50000"/>
              <a:gd name="adj2" fmla="val 25000"/>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eaVert"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8" name="Textfeld 17">
            <a:extLst>
              <a:ext uri="{FF2B5EF4-FFF2-40B4-BE49-F238E27FC236}">
                <a16:creationId xmlns:a16="http://schemas.microsoft.com/office/drawing/2014/main" id="{8ECABECE-F4DA-4CEC-B6BE-A7A7F6FA5CD9}"/>
              </a:ext>
            </a:extLst>
          </p:cNvPr>
          <p:cNvSpPr txBox="1"/>
          <p:nvPr/>
        </p:nvSpPr>
        <p:spPr>
          <a:xfrm>
            <a:off x="8967298" y="6153724"/>
            <a:ext cx="665567" cy="246221"/>
          </a:xfrm>
          <a:prstGeom prst="rect">
            <a:avLst/>
          </a:prstGeom>
          <a:noFill/>
        </p:spPr>
        <p:txBody>
          <a:bodyPr wrap="none" rtlCol="0">
            <a:spAutoFit/>
          </a:bodyPr>
          <a:lstStyle/>
          <a:p>
            <a:r>
              <a:rPr lang="de-CH" sz="1000" dirty="0"/>
              <a:t>Abb.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feld 48">
            <a:extLst>
              <a:ext uri="{FF2B5EF4-FFF2-40B4-BE49-F238E27FC236}">
                <a16:creationId xmlns:a16="http://schemas.microsoft.com/office/drawing/2014/main" id="{340AF503-7834-480C-B371-2561D806BA4E}"/>
              </a:ext>
            </a:extLst>
          </p:cNvPr>
          <p:cNvSpPr txBox="1">
            <a:spLocks noChangeArrowheads="1"/>
          </p:cNvSpPr>
          <p:nvPr/>
        </p:nvSpPr>
        <p:spPr bwMode="auto">
          <a:xfrm>
            <a:off x="2814653" y="6493606"/>
            <a:ext cx="50296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800" b="0" i="0" u="none" strike="noStrike" kern="1200" cap="none" spc="0" normalizeH="0" baseline="0" noProof="0" dirty="0">
                <a:ln>
                  <a:noFill/>
                </a:ln>
                <a:solidFill>
                  <a:srgbClr val="000000"/>
                </a:solidFill>
                <a:effectLst/>
                <a:uLnTx/>
                <a:uFillTx/>
                <a:latin typeface="Arial Narrow" panose="020B0606020202030204" pitchFamily="34" charset="0"/>
              </a:rPr>
              <a:t>Quelle: Die Zahlen zu dieser Abbildung wurden Hennes (2008) entnommen. Sie stammen von den Autoanalysten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800" b="0" i="0" u="none" strike="noStrike" kern="1200" cap="none" spc="0" normalizeH="0" baseline="0" noProof="0" dirty="0">
                <a:ln>
                  <a:noFill/>
                </a:ln>
                <a:solidFill>
                  <a:srgbClr val="000000"/>
                </a:solidFill>
                <a:effectLst/>
                <a:uLnTx/>
                <a:uFillTx/>
                <a:latin typeface="Arial Narrow" panose="020B0606020202030204" pitchFamily="34" charset="0"/>
              </a:rPr>
              <a:t>Arndt </a:t>
            </a:r>
            <a:r>
              <a:rPr kumimoji="0" lang="de-CH" altLang="de-DE" sz="800" b="0" i="0" u="none" strike="noStrike" kern="1200" cap="none" spc="0" normalizeH="0" baseline="0" noProof="0" dirty="0" err="1">
                <a:ln>
                  <a:noFill/>
                </a:ln>
                <a:solidFill>
                  <a:srgbClr val="000000"/>
                </a:solidFill>
                <a:effectLst/>
                <a:uLnTx/>
                <a:uFillTx/>
                <a:latin typeface="Arial Narrow" panose="020B0606020202030204" pitchFamily="34" charset="0"/>
              </a:rPr>
              <a:t>Ellinghorst</a:t>
            </a:r>
            <a:r>
              <a:rPr kumimoji="0" lang="de-CH" altLang="de-DE" sz="800" b="0" i="0" u="none" strike="noStrike" kern="1200" cap="none" spc="0" normalizeH="0" baseline="0" noProof="0" dirty="0">
                <a:ln>
                  <a:noFill/>
                </a:ln>
                <a:solidFill>
                  <a:srgbClr val="000000"/>
                </a:solidFill>
                <a:effectLst/>
                <a:uLnTx/>
                <a:uFillTx/>
                <a:latin typeface="Arial Narrow" panose="020B0606020202030204" pitchFamily="34" charset="0"/>
              </a:rPr>
              <a:t> (</a:t>
            </a:r>
            <a:r>
              <a:rPr kumimoji="0" lang="de-CH" altLang="de-DE" sz="800" b="0" i="0" u="none" strike="noStrike" kern="1200" cap="none" spc="0" normalizeH="0" baseline="0" noProof="0" dirty="0" err="1">
                <a:ln>
                  <a:noFill/>
                </a:ln>
                <a:solidFill>
                  <a:srgbClr val="000000"/>
                </a:solidFill>
                <a:effectLst/>
                <a:uLnTx/>
                <a:uFillTx/>
                <a:latin typeface="Arial Narrow" panose="020B0606020202030204" pitchFamily="34" charset="0"/>
              </a:rPr>
              <a:t>Credit</a:t>
            </a:r>
            <a:r>
              <a:rPr kumimoji="0" lang="de-CH" altLang="de-DE" sz="800" b="0" i="0" u="none" strike="noStrike" kern="1200" cap="none" spc="0" normalizeH="0" baseline="0" noProof="0" dirty="0">
                <a:ln>
                  <a:noFill/>
                </a:ln>
                <a:solidFill>
                  <a:srgbClr val="000000"/>
                </a:solidFill>
                <a:effectLst/>
                <a:uLnTx/>
                <a:uFillTx/>
                <a:latin typeface="Arial Narrow" panose="020B0606020202030204" pitchFamily="34" charset="0"/>
              </a:rPr>
              <a:t> Suisse) und Horst Schneider (HSBC Trinkaus &amp; Burkhard) .</a:t>
            </a:r>
          </a:p>
        </p:txBody>
      </p:sp>
      <p:grpSp>
        <p:nvGrpSpPr>
          <p:cNvPr id="3" name="Gruppieren 2">
            <a:extLst>
              <a:ext uri="{FF2B5EF4-FFF2-40B4-BE49-F238E27FC236}">
                <a16:creationId xmlns:a16="http://schemas.microsoft.com/office/drawing/2014/main" id="{CBA54037-6091-4777-83AA-60B085032A48}"/>
              </a:ext>
            </a:extLst>
          </p:cNvPr>
          <p:cNvGrpSpPr/>
          <p:nvPr/>
        </p:nvGrpSpPr>
        <p:grpSpPr>
          <a:xfrm>
            <a:off x="1041428" y="776832"/>
            <a:ext cx="7665983" cy="5499062"/>
            <a:chOff x="1379564" y="288947"/>
            <a:chExt cx="7665983" cy="5499062"/>
          </a:xfrm>
        </p:grpSpPr>
        <p:cxnSp>
          <p:nvCxnSpPr>
            <p:cNvPr id="4100" name="Gerade Verbindung mit Pfeil 4">
              <a:extLst>
                <a:ext uri="{FF2B5EF4-FFF2-40B4-BE49-F238E27FC236}">
                  <a16:creationId xmlns:a16="http://schemas.microsoft.com/office/drawing/2014/main" id="{8BC0B0AC-20E7-4D03-8413-6D0154E5648A}"/>
                </a:ext>
              </a:extLst>
            </p:cNvPr>
            <p:cNvCxnSpPr>
              <a:cxnSpLocks noChangeShapeType="1"/>
            </p:cNvCxnSpPr>
            <p:nvPr/>
          </p:nvCxnSpPr>
          <p:spPr bwMode="auto">
            <a:xfrm rot="5400000" flipH="1" flipV="1">
              <a:off x="-761166" y="3213896"/>
              <a:ext cx="5143464" cy="1588"/>
            </a:xfrm>
            <a:prstGeom prst="straightConnector1">
              <a:avLst/>
            </a:prstGeom>
            <a:noFill/>
            <a:ln w="34925" algn="ctr">
              <a:solidFill>
                <a:schemeClr val="tx2"/>
              </a:solidFill>
              <a:round/>
              <a:headEnd/>
              <a:tailEnd type="arrow" w="med" len="med"/>
            </a:ln>
            <a:extLst>
              <a:ext uri="{909E8E84-426E-40DD-AFC4-6F175D3DCCD1}">
                <a14:hiddenFill xmlns:a14="http://schemas.microsoft.com/office/drawing/2010/main">
                  <a:noFill/>
                </a14:hiddenFill>
              </a:ext>
            </a:extLst>
          </p:spPr>
        </p:cxnSp>
        <p:cxnSp>
          <p:nvCxnSpPr>
            <p:cNvPr id="4101" name="Gerade Verbindung 6">
              <a:extLst>
                <a:ext uri="{FF2B5EF4-FFF2-40B4-BE49-F238E27FC236}">
                  <a16:creationId xmlns:a16="http://schemas.microsoft.com/office/drawing/2014/main" id="{88F00B2F-2FBC-4DD7-9D0A-5A7BD81C0127}"/>
                </a:ext>
              </a:extLst>
            </p:cNvPr>
            <p:cNvCxnSpPr>
              <a:cxnSpLocks noChangeShapeType="1"/>
            </p:cNvCxnSpPr>
            <p:nvPr/>
          </p:nvCxnSpPr>
          <p:spPr bwMode="auto">
            <a:xfrm flipV="1">
              <a:off x="1809772" y="1065230"/>
              <a:ext cx="2847955" cy="6350"/>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102" name="Gerade Verbindung 10">
              <a:extLst>
                <a:ext uri="{FF2B5EF4-FFF2-40B4-BE49-F238E27FC236}">
                  <a16:creationId xmlns:a16="http://schemas.microsoft.com/office/drawing/2014/main" id="{2AB9C2D7-1703-4A5E-8FFA-0AF8093A2E79}"/>
                </a:ext>
              </a:extLst>
            </p:cNvPr>
            <p:cNvCxnSpPr>
              <a:cxnSpLocks noChangeShapeType="1"/>
            </p:cNvCxnSpPr>
            <p:nvPr/>
          </p:nvCxnSpPr>
          <p:spPr bwMode="auto">
            <a:xfrm>
              <a:off x="1809772" y="2957517"/>
              <a:ext cx="5202202" cy="0"/>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grpSp>
          <p:nvGrpSpPr>
            <p:cNvPr id="4103" name="Gruppieren 43">
              <a:extLst>
                <a:ext uri="{FF2B5EF4-FFF2-40B4-BE49-F238E27FC236}">
                  <a16:creationId xmlns:a16="http://schemas.microsoft.com/office/drawing/2014/main" id="{E4D1848D-B2CF-4DAF-908D-05D1E5DE3FE1}"/>
                </a:ext>
              </a:extLst>
            </p:cNvPr>
            <p:cNvGrpSpPr>
              <a:grpSpLocks/>
            </p:cNvGrpSpPr>
            <p:nvPr/>
          </p:nvGrpSpPr>
          <p:grpSpPr bwMode="auto">
            <a:xfrm>
              <a:off x="1809772" y="1543064"/>
              <a:ext cx="5072028" cy="3301977"/>
              <a:chOff x="1595414" y="1614475"/>
              <a:chExt cx="6572296" cy="3302025"/>
            </a:xfrm>
          </p:grpSpPr>
          <p:cxnSp>
            <p:nvCxnSpPr>
              <p:cNvPr id="4134" name="Gerade Verbindung 29">
                <a:extLst>
                  <a:ext uri="{FF2B5EF4-FFF2-40B4-BE49-F238E27FC236}">
                    <a16:creationId xmlns:a16="http://schemas.microsoft.com/office/drawing/2014/main" id="{B14AAAED-F408-42E8-A5D7-CEB85916A619}"/>
                  </a:ext>
                </a:extLst>
              </p:cNvPr>
              <p:cNvCxnSpPr>
                <a:cxnSpLocks noChangeShapeType="1"/>
              </p:cNvCxnSpPr>
              <p:nvPr/>
            </p:nvCxnSpPr>
            <p:spPr bwMode="auto">
              <a:xfrm>
                <a:off x="1595414" y="1614475"/>
                <a:ext cx="6572296" cy="1588"/>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135" name="Gerade Verbindung 9">
                <a:extLst>
                  <a:ext uri="{FF2B5EF4-FFF2-40B4-BE49-F238E27FC236}">
                    <a16:creationId xmlns:a16="http://schemas.microsoft.com/office/drawing/2014/main" id="{7B4DB91E-DDFE-4469-A70C-B392A3A7B25B}"/>
                  </a:ext>
                </a:extLst>
              </p:cNvPr>
              <p:cNvCxnSpPr>
                <a:cxnSpLocks noChangeShapeType="1"/>
              </p:cNvCxnSpPr>
              <p:nvPr/>
            </p:nvCxnSpPr>
            <p:spPr bwMode="auto">
              <a:xfrm>
                <a:off x="1595414" y="2085966"/>
                <a:ext cx="6572296" cy="1588"/>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136" name="Gerade Verbindung 11">
                <a:extLst>
                  <a:ext uri="{FF2B5EF4-FFF2-40B4-BE49-F238E27FC236}">
                    <a16:creationId xmlns:a16="http://schemas.microsoft.com/office/drawing/2014/main" id="{1E484047-F14A-495A-9235-CABCADBB3BA2}"/>
                  </a:ext>
                </a:extLst>
              </p:cNvPr>
              <p:cNvCxnSpPr>
                <a:cxnSpLocks noChangeShapeType="1"/>
              </p:cNvCxnSpPr>
              <p:nvPr/>
            </p:nvCxnSpPr>
            <p:spPr bwMode="auto">
              <a:xfrm>
                <a:off x="1595414" y="3971930"/>
                <a:ext cx="6572296" cy="1588"/>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137" name="Gerade Verbindung 12">
                <a:extLst>
                  <a:ext uri="{FF2B5EF4-FFF2-40B4-BE49-F238E27FC236}">
                    <a16:creationId xmlns:a16="http://schemas.microsoft.com/office/drawing/2014/main" id="{A7E36DE3-740D-46A6-86E0-264DB34C8E6D}"/>
                  </a:ext>
                </a:extLst>
              </p:cNvPr>
              <p:cNvCxnSpPr>
                <a:cxnSpLocks noChangeShapeType="1"/>
              </p:cNvCxnSpPr>
              <p:nvPr/>
            </p:nvCxnSpPr>
            <p:spPr bwMode="auto">
              <a:xfrm>
                <a:off x="1595414" y="4914912"/>
                <a:ext cx="6572296" cy="1588"/>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grpSp>
        <p:sp>
          <p:nvSpPr>
            <p:cNvPr id="4104" name="Rechteck 16">
              <a:extLst>
                <a:ext uri="{FF2B5EF4-FFF2-40B4-BE49-F238E27FC236}">
                  <a16:creationId xmlns:a16="http://schemas.microsoft.com/office/drawing/2014/main" id="{83D1FEF8-90BE-449C-AD77-65740E5E694C}"/>
                </a:ext>
              </a:extLst>
            </p:cNvPr>
            <p:cNvSpPr>
              <a:spLocks noChangeArrowheads="1"/>
            </p:cNvSpPr>
            <p:nvPr/>
          </p:nvSpPr>
          <p:spPr bwMode="auto">
            <a:xfrm>
              <a:off x="2352694" y="3194052"/>
              <a:ext cx="571496" cy="2571732"/>
            </a:xfrm>
            <a:prstGeom prst="rect">
              <a:avLst/>
            </a:prstGeom>
            <a:solidFill>
              <a:schemeClr val="accent1"/>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05" name="Textfeld 17">
              <a:extLst>
                <a:ext uri="{FF2B5EF4-FFF2-40B4-BE49-F238E27FC236}">
                  <a16:creationId xmlns:a16="http://schemas.microsoft.com/office/drawing/2014/main" id="{5487DE36-9E0F-4140-8D2F-B45E05F95F7F}"/>
                </a:ext>
              </a:extLst>
            </p:cNvPr>
            <p:cNvSpPr txBox="1">
              <a:spLocks noChangeArrowheads="1"/>
            </p:cNvSpPr>
            <p:nvPr/>
          </p:nvSpPr>
          <p:spPr bwMode="auto">
            <a:xfrm>
              <a:off x="1379564" y="881081"/>
              <a:ext cx="412747" cy="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50</a:t>
              </a:r>
            </a:p>
          </p:txBody>
        </p:sp>
        <p:sp>
          <p:nvSpPr>
            <p:cNvPr id="4106" name="Textfeld 18">
              <a:extLst>
                <a:ext uri="{FF2B5EF4-FFF2-40B4-BE49-F238E27FC236}">
                  <a16:creationId xmlns:a16="http://schemas.microsoft.com/office/drawing/2014/main" id="{4FB5D729-DDC1-418A-91D6-0538E3495CF6}"/>
                </a:ext>
              </a:extLst>
            </p:cNvPr>
            <p:cNvSpPr txBox="1">
              <a:spLocks noChangeArrowheads="1"/>
            </p:cNvSpPr>
            <p:nvPr/>
          </p:nvSpPr>
          <p:spPr bwMode="auto">
            <a:xfrm>
              <a:off x="1379564" y="1830400"/>
              <a:ext cx="412747" cy="338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40</a:t>
              </a:r>
            </a:p>
          </p:txBody>
        </p:sp>
        <p:sp>
          <p:nvSpPr>
            <p:cNvPr id="4107" name="Textfeld 19">
              <a:extLst>
                <a:ext uri="{FF2B5EF4-FFF2-40B4-BE49-F238E27FC236}">
                  <a16:creationId xmlns:a16="http://schemas.microsoft.com/office/drawing/2014/main" id="{17261F9F-FFF1-44E0-BA05-A4CAFFB38289}"/>
                </a:ext>
              </a:extLst>
            </p:cNvPr>
            <p:cNvSpPr txBox="1">
              <a:spLocks noChangeArrowheads="1"/>
            </p:cNvSpPr>
            <p:nvPr/>
          </p:nvSpPr>
          <p:spPr bwMode="auto">
            <a:xfrm>
              <a:off x="1379564" y="2779718"/>
              <a:ext cx="412747" cy="339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30</a:t>
              </a:r>
            </a:p>
          </p:txBody>
        </p:sp>
        <p:sp>
          <p:nvSpPr>
            <p:cNvPr id="4108" name="Textfeld 20">
              <a:extLst>
                <a:ext uri="{FF2B5EF4-FFF2-40B4-BE49-F238E27FC236}">
                  <a16:creationId xmlns:a16="http://schemas.microsoft.com/office/drawing/2014/main" id="{9A68A72C-13F7-454F-9008-EAAE66B962AE}"/>
                </a:ext>
              </a:extLst>
            </p:cNvPr>
            <p:cNvSpPr txBox="1">
              <a:spLocks noChangeArrowheads="1"/>
            </p:cNvSpPr>
            <p:nvPr/>
          </p:nvSpPr>
          <p:spPr bwMode="auto">
            <a:xfrm>
              <a:off x="1379564" y="3730623"/>
              <a:ext cx="412747"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20</a:t>
              </a:r>
            </a:p>
          </p:txBody>
        </p:sp>
        <p:sp>
          <p:nvSpPr>
            <p:cNvPr id="4109" name="Textfeld 21">
              <a:extLst>
                <a:ext uri="{FF2B5EF4-FFF2-40B4-BE49-F238E27FC236}">
                  <a16:creationId xmlns:a16="http://schemas.microsoft.com/office/drawing/2014/main" id="{AAC5199C-8ADB-4859-A679-EA467F03E080}"/>
                </a:ext>
              </a:extLst>
            </p:cNvPr>
            <p:cNvSpPr txBox="1">
              <a:spLocks noChangeArrowheads="1"/>
            </p:cNvSpPr>
            <p:nvPr/>
          </p:nvSpPr>
          <p:spPr bwMode="auto">
            <a:xfrm>
              <a:off x="1379564" y="4679942"/>
              <a:ext cx="412747"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10</a:t>
              </a:r>
            </a:p>
          </p:txBody>
        </p:sp>
        <p:sp>
          <p:nvSpPr>
            <p:cNvPr id="4110" name="Textfeld 22">
              <a:extLst>
                <a:ext uri="{FF2B5EF4-FFF2-40B4-BE49-F238E27FC236}">
                  <a16:creationId xmlns:a16="http://schemas.microsoft.com/office/drawing/2014/main" id="{FE4C7C14-5261-4279-A8AC-0DCAB420FC84}"/>
                </a:ext>
              </a:extLst>
            </p:cNvPr>
            <p:cNvSpPr txBox="1">
              <a:spLocks noChangeArrowheads="1"/>
            </p:cNvSpPr>
            <p:nvPr/>
          </p:nvSpPr>
          <p:spPr bwMode="auto">
            <a:xfrm>
              <a:off x="1379564" y="288947"/>
              <a:ext cx="1773225"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Mrd. € (Sept. 08)</a:t>
              </a:r>
            </a:p>
          </p:txBody>
        </p:sp>
        <p:sp>
          <p:nvSpPr>
            <p:cNvPr id="4111" name="Rechteck 23">
              <a:extLst>
                <a:ext uri="{FF2B5EF4-FFF2-40B4-BE49-F238E27FC236}">
                  <a16:creationId xmlns:a16="http://schemas.microsoft.com/office/drawing/2014/main" id="{10287378-C1F8-488C-8F13-BE073CC62790}"/>
                </a:ext>
              </a:extLst>
            </p:cNvPr>
            <p:cNvSpPr>
              <a:spLocks noChangeArrowheads="1"/>
            </p:cNvSpPr>
            <p:nvPr/>
          </p:nvSpPr>
          <p:spPr bwMode="auto">
            <a:xfrm>
              <a:off x="2933715" y="1609738"/>
              <a:ext cx="571496" cy="1581139"/>
            </a:xfrm>
            <a:prstGeom prst="rect">
              <a:avLst/>
            </a:prstGeom>
            <a:solidFill>
              <a:schemeClr val="accent1"/>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12" name="Textfeld 24">
              <a:extLst>
                <a:ext uri="{FF2B5EF4-FFF2-40B4-BE49-F238E27FC236}">
                  <a16:creationId xmlns:a16="http://schemas.microsoft.com/office/drawing/2014/main" id="{CA5AB584-DE96-48EA-9D86-116AFA035DF6}"/>
                </a:ext>
              </a:extLst>
            </p:cNvPr>
            <p:cNvSpPr txBox="1">
              <a:spLocks noChangeArrowheads="1"/>
            </p:cNvSpPr>
            <p:nvPr/>
          </p:nvSpPr>
          <p:spPr bwMode="auto">
            <a:xfrm>
              <a:off x="2232045" y="2562232"/>
              <a:ext cx="650870" cy="5857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PKW</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28,5</a:t>
              </a:r>
            </a:p>
          </p:txBody>
        </p:sp>
        <p:sp>
          <p:nvSpPr>
            <p:cNvPr id="4113" name="Textfeld 25">
              <a:extLst>
                <a:ext uri="{FF2B5EF4-FFF2-40B4-BE49-F238E27FC236}">
                  <a16:creationId xmlns:a16="http://schemas.microsoft.com/office/drawing/2014/main" id="{FF86C2B8-1238-4315-A75C-ADEE7210735E}"/>
                </a:ext>
              </a:extLst>
            </p:cNvPr>
            <p:cNvSpPr txBox="1">
              <a:spLocks noChangeArrowheads="1"/>
            </p:cNvSpPr>
            <p:nvPr/>
          </p:nvSpPr>
          <p:spPr bwMode="auto">
            <a:xfrm>
              <a:off x="2876565" y="941406"/>
              <a:ext cx="628646" cy="5841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LKW</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16,2</a:t>
              </a:r>
            </a:p>
          </p:txBody>
        </p:sp>
        <p:sp>
          <p:nvSpPr>
            <p:cNvPr id="4114" name="Rechteck 26">
              <a:extLst>
                <a:ext uri="{FF2B5EF4-FFF2-40B4-BE49-F238E27FC236}">
                  <a16:creationId xmlns:a16="http://schemas.microsoft.com/office/drawing/2014/main" id="{FBE189B7-8FEF-4DA3-8035-E06D1C915844}"/>
                </a:ext>
              </a:extLst>
            </p:cNvPr>
            <p:cNvSpPr>
              <a:spLocks noChangeArrowheads="1"/>
            </p:cNvSpPr>
            <p:nvPr/>
          </p:nvSpPr>
          <p:spPr bwMode="auto">
            <a:xfrm>
              <a:off x="3511561" y="1071580"/>
              <a:ext cx="571496" cy="528633"/>
            </a:xfrm>
            <a:prstGeom prst="rect">
              <a:avLst/>
            </a:prstGeom>
            <a:solidFill>
              <a:schemeClr val="accent1"/>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4115" name="Textfeld 27">
              <a:extLst>
                <a:ext uri="{FF2B5EF4-FFF2-40B4-BE49-F238E27FC236}">
                  <a16:creationId xmlns:a16="http://schemas.microsoft.com/office/drawing/2014/main" id="{27AEE748-392D-4097-BE3C-75D017BCB8B8}"/>
                </a:ext>
              </a:extLst>
            </p:cNvPr>
            <p:cNvSpPr txBox="1">
              <a:spLocks noChangeArrowheads="1"/>
            </p:cNvSpPr>
            <p:nvPr/>
          </p:nvSpPr>
          <p:spPr bwMode="auto">
            <a:xfrm>
              <a:off x="3135326" y="438171"/>
              <a:ext cx="1262053" cy="5857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Vans/Busse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5,3</a:t>
              </a:r>
            </a:p>
          </p:txBody>
        </p:sp>
        <p:sp>
          <p:nvSpPr>
            <p:cNvPr id="29" name="Rechteck 28">
              <a:extLst>
                <a:ext uri="{FF2B5EF4-FFF2-40B4-BE49-F238E27FC236}">
                  <a16:creationId xmlns:a16="http://schemas.microsoft.com/office/drawing/2014/main" id="{43E4B16E-880B-4E58-A489-E8F48EF5D680}"/>
                </a:ext>
              </a:extLst>
            </p:cNvPr>
            <p:cNvSpPr/>
            <p:nvPr/>
          </p:nvSpPr>
          <p:spPr bwMode="auto">
            <a:xfrm>
              <a:off x="4090988" y="1071563"/>
              <a:ext cx="571500" cy="482600"/>
            </a:xfrm>
            <a:prstGeom prst="rect">
              <a:avLst/>
            </a:prstGeom>
            <a:solidFill>
              <a:schemeClr val="accent6"/>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1800" b="0" i="0" u="none" strike="noStrike" kern="1200" cap="none" spc="0" normalizeH="0" baseline="0" noProof="0" dirty="0">
                  <a:ln>
                    <a:noFill/>
                  </a:ln>
                  <a:solidFill>
                    <a:srgbClr val="000000"/>
                  </a:solidFill>
                  <a:effectLst/>
                  <a:uLnTx/>
                  <a:uFillTx/>
                  <a:latin typeface="Arial" charset="0"/>
                  <a:ea typeface="+mn-ea"/>
                  <a:cs typeface="+mn-cs"/>
                </a:rPr>
                <a:t>                 </a:t>
              </a:r>
            </a:p>
          </p:txBody>
        </p:sp>
        <p:sp>
          <p:nvSpPr>
            <p:cNvPr id="4117" name="Pfeil nach unten 31">
              <a:extLst>
                <a:ext uri="{FF2B5EF4-FFF2-40B4-BE49-F238E27FC236}">
                  <a16:creationId xmlns:a16="http://schemas.microsoft.com/office/drawing/2014/main" id="{EFD88CE7-7159-4DF2-B58C-64DE005BCB39}"/>
                </a:ext>
              </a:extLst>
            </p:cNvPr>
            <p:cNvSpPr>
              <a:spLocks noChangeArrowheads="1"/>
            </p:cNvSpPr>
            <p:nvPr/>
          </p:nvSpPr>
          <p:spPr bwMode="auto">
            <a:xfrm>
              <a:off x="4270380" y="1173179"/>
              <a:ext cx="214312" cy="285748"/>
            </a:xfrm>
            <a:prstGeom prst="downArrow">
              <a:avLst>
                <a:gd name="adj1" fmla="val 50000"/>
                <a:gd name="adj2" fmla="val 50000"/>
              </a:avLst>
            </a:prstGeom>
            <a:solidFill>
              <a:schemeClr val="bg1"/>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18" name="Textfeld 32">
              <a:extLst>
                <a:ext uri="{FF2B5EF4-FFF2-40B4-BE49-F238E27FC236}">
                  <a16:creationId xmlns:a16="http://schemas.microsoft.com/office/drawing/2014/main" id="{56AD9DCA-F933-401C-AAAF-7B1FA9F18283}"/>
                </a:ext>
              </a:extLst>
            </p:cNvPr>
            <p:cNvSpPr txBox="1">
              <a:spLocks noChangeArrowheads="1"/>
            </p:cNvSpPr>
            <p:nvPr/>
          </p:nvSpPr>
          <p:spPr bwMode="auto">
            <a:xfrm>
              <a:off x="1379564" y="1355740"/>
              <a:ext cx="412747"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45</a:t>
              </a:r>
            </a:p>
          </p:txBody>
        </p:sp>
        <p:sp>
          <p:nvSpPr>
            <p:cNvPr id="4119" name="Rechteck 33">
              <a:extLst>
                <a:ext uri="{FF2B5EF4-FFF2-40B4-BE49-F238E27FC236}">
                  <a16:creationId xmlns:a16="http://schemas.microsoft.com/office/drawing/2014/main" id="{8C534AD5-E19A-420F-B470-2170F0F6EEA4}"/>
                </a:ext>
              </a:extLst>
            </p:cNvPr>
            <p:cNvSpPr>
              <a:spLocks noChangeArrowheads="1"/>
            </p:cNvSpPr>
            <p:nvPr/>
          </p:nvSpPr>
          <p:spPr bwMode="auto">
            <a:xfrm>
              <a:off x="4662491" y="1166829"/>
              <a:ext cx="571496" cy="387347"/>
            </a:xfrm>
            <a:prstGeom prst="rect">
              <a:avLst/>
            </a:prstGeom>
            <a:solidFill>
              <a:schemeClr val="accent1"/>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4120" name="Textfeld 34">
              <a:extLst>
                <a:ext uri="{FF2B5EF4-FFF2-40B4-BE49-F238E27FC236}">
                  <a16:creationId xmlns:a16="http://schemas.microsoft.com/office/drawing/2014/main" id="{2C59EEED-3559-4608-B8B3-B341CCC0007A}"/>
                </a:ext>
              </a:extLst>
            </p:cNvPr>
            <p:cNvSpPr txBox="1">
              <a:spLocks noChangeArrowheads="1"/>
            </p:cNvSpPr>
            <p:nvPr/>
          </p:nvSpPr>
          <p:spPr bwMode="auto">
            <a:xfrm>
              <a:off x="4657728" y="352447"/>
              <a:ext cx="1793862" cy="83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Finanzdienstleistungen,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Tata Motors, </a:t>
              </a:r>
              <a:b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Tognum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4,6</a:t>
              </a:r>
            </a:p>
          </p:txBody>
        </p:sp>
        <p:sp>
          <p:nvSpPr>
            <p:cNvPr id="4121" name="Rechteck 35">
              <a:extLst>
                <a:ext uri="{FF2B5EF4-FFF2-40B4-BE49-F238E27FC236}">
                  <a16:creationId xmlns:a16="http://schemas.microsoft.com/office/drawing/2014/main" id="{2D910354-CE37-49B3-B508-58B9119020B9}"/>
                </a:ext>
              </a:extLst>
            </p:cNvPr>
            <p:cNvSpPr>
              <a:spLocks noChangeArrowheads="1"/>
            </p:cNvSpPr>
            <p:nvPr/>
          </p:nvSpPr>
          <p:spPr bwMode="auto">
            <a:xfrm>
              <a:off x="5227637" y="1166829"/>
              <a:ext cx="571496" cy="4619593"/>
            </a:xfrm>
            <a:prstGeom prst="rect">
              <a:avLst/>
            </a:prstGeom>
            <a:solidFill>
              <a:schemeClr val="accent1"/>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4122" name="Rechteck 38">
              <a:extLst>
                <a:ext uri="{FF2B5EF4-FFF2-40B4-BE49-F238E27FC236}">
                  <a16:creationId xmlns:a16="http://schemas.microsoft.com/office/drawing/2014/main" id="{A09D6499-2EF8-40CB-85C8-1AAE3E53222F}"/>
                </a:ext>
              </a:extLst>
            </p:cNvPr>
            <p:cNvSpPr>
              <a:spLocks noChangeArrowheads="1"/>
            </p:cNvSpPr>
            <p:nvPr/>
          </p:nvSpPr>
          <p:spPr bwMode="auto">
            <a:xfrm>
              <a:off x="6537314" y="2143134"/>
              <a:ext cx="571496" cy="3643288"/>
            </a:xfrm>
            <a:prstGeom prst="rect">
              <a:avLst/>
            </a:prstGeom>
            <a:solidFill>
              <a:schemeClr val="accent1"/>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4123" name="Textfeld 39">
              <a:extLst>
                <a:ext uri="{FF2B5EF4-FFF2-40B4-BE49-F238E27FC236}">
                  <a16:creationId xmlns:a16="http://schemas.microsoft.com/office/drawing/2014/main" id="{224BAC82-5693-4C44-9140-98596A8A39E5}"/>
                </a:ext>
              </a:extLst>
            </p:cNvPr>
            <p:cNvSpPr txBox="1">
              <a:spLocks noChangeArrowheads="1"/>
            </p:cNvSpPr>
            <p:nvPr/>
          </p:nvSpPr>
          <p:spPr bwMode="auto">
            <a:xfrm>
              <a:off x="7338997" y="842982"/>
              <a:ext cx="1706550" cy="3908398"/>
            </a:xfrm>
            <a:prstGeom prst="rect">
              <a:avLst/>
            </a:prstGeom>
            <a:solidFill>
              <a:schemeClr val="bg1"/>
            </a:solidFill>
            <a:ln>
              <a:noFill/>
            </a:ln>
            <a:extLst>
              <a:ext uri="{91240B29-F687-4F45-9708-019B960494DF}">
                <a14:hiddenLine xmlns:a14="http://schemas.microsoft.com/office/drawing/2010/main" w="9525">
                  <a:solidFill>
                    <a:srgbClr val="000000"/>
                  </a:solidFill>
                  <a:prstDash val="sysDot"/>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"Sum of the Parts":</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49,6 Mrd.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Börsenwert</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39 Mrd. €</a:t>
              </a:r>
              <a:b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(Börsenkurs : 37 €)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31 Mrd. €</a:t>
              </a: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Kalkulierter</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Preis für eine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Übernahme</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nach Abzug eines</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Nettofinanzüber-</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schusses der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Industriesparte in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Höhe von 8 Mrd. €</a:t>
              </a:r>
            </a:p>
          </p:txBody>
        </p:sp>
        <p:sp>
          <p:nvSpPr>
            <p:cNvPr id="4124" name="Rechteck 40">
              <a:extLst>
                <a:ext uri="{FF2B5EF4-FFF2-40B4-BE49-F238E27FC236}">
                  <a16:creationId xmlns:a16="http://schemas.microsoft.com/office/drawing/2014/main" id="{677D0AC9-CB63-4F5A-B860-5C6027A264C3}"/>
                </a:ext>
              </a:extLst>
            </p:cNvPr>
            <p:cNvSpPr>
              <a:spLocks noChangeArrowheads="1"/>
            </p:cNvSpPr>
            <p:nvPr/>
          </p:nvSpPr>
          <p:spPr bwMode="auto">
            <a:xfrm>
              <a:off x="5800720" y="1166829"/>
              <a:ext cx="1308091" cy="977893"/>
            </a:xfrm>
            <a:prstGeom prst="rect">
              <a:avLst/>
            </a:prstGeom>
            <a:solidFill>
              <a:schemeClr val="bg2"/>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25" name="Textfeld 41">
              <a:extLst>
                <a:ext uri="{FF2B5EF4-FFF2-40B4-BE49-F238E27FC236}">
                  <a16:creationId xmlns:a16="http://schemas.microsoft.com/office/drawing/2014/main" id="{4DCF7014-4351-4CFD-A6A0-04D4E015F400}"/>
                </a:ext>
              </a:extLst>
            </p:cNvPr>
            <p:cNvSpPr txBox="1">
              <a:spLocks noChangeArrowheads="1"/>
            </p:cNvSpPr>
            <p:nvPr/>
          </p:nvSpPr>
          <p:spPr bwMode="auto">
            <a:xfrm>
              <a:off x="5872157" y="1228741"/>
              <a:ext cx="1165217" cy="83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Corporate</a:t>
              </a:r>
              <a:br>
                <a:rPr kumimoji="0" lang="de-CH"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de-CH"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Discount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21%</a:t>
              </a:r>
            </a:p>
          </p:txBody>
        </p:sp>
        <p:sp>
          <p:nvSpPr>
            <p:cNvPr id="4126" name="Gleichschenkliges Dreieck 44">
              <a:extLst>
                <a:ext uri="{FF2B5EF4-FFF2-40B4-BE49-F238E27FC236}">
                  <a16:creationId xmlns:a16="http://schemas.microsoft.com/office/drawing/2014/main" id="{AC25EB62-37EC-4E30-9A6C-0AE435025A1D}"/>
                </a:ext>
              </a:extLst>
            </p:cNvPr>
            <p:cNvSpPr>
              <a:spLocks noChangeArrowheads="1"/>
            </p:cNvSpPr>
            <p:nvPr/>
          </p:nvSpPr>
          <p:spPr bwMode="auto">
            <a:xfrm rot="16200000">
              <a:off x="7108811" y="2039947"/>
              <a:ext cx="214311" cy="214312"/>
            </a:xfrm>
            <a:prstGeom prst="triangle">
              <a:avLst>
                <a:gd name="adj" fmla="val 50000"/>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27" name="Gleichschenkliges Dreieck 47">
              <a:extLst>
                <a:ext uri="{FF2B5EF4-FFF2-40B4-BE49-F238E27FC236}">
                  <a16:creationId xmlns:a16="http://schemas.microsoft.com/office/drawing/2014/main" id="{446FD5D5-1E98-4DC9-A71F-2787576689A0}"/>
                </a:ext>
              </a:extLst>
            </p:cNvPr>
            <p:cNvSpPr>
              <a:spLocks noChangeArrowheads="1"/>
            </p:cNvSpPr>
            <p:nvPr/>
          </p:nvSpPr>
          <p:spPr bwMode="auto">
            <a:xfrm rot="16200000">
              <a:off x="7108811" y="2763842"/>
              <a:ext cx="214311" cy="214312"/>
            </a:xfrm>
            <a:prstGeom prst="triangle">
              <a:avLst>
                <a:gd name="adj" fmla="val 50000"/>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4128" name="Gerade Verbindung 13">
              <a:extLst>
                <a:ext uri="{FF2B5EF4-FFF2-40B4-BE49-F238E27FC236}">
                  <a16:creationId xmlns:a16="http://schemas.microsoft.com/office/drawing/2014/main" id="{EF348B07-92EB-49E8-8E61-8E06DBE4847D}"/>
                </a:ext>
              </a:extLst>
            </p:cNvPr>
            <p:cNvCxnSpPr>
              <a:cxnSpLocks noChangeShapeType="1"/>
            </p:cNvCxnSpPr>
            <p:nvPr/>
          </p:nvCxnSpPr>
          <p:spPr bwMode="auto">
            <a:xfrm>
              <a:off x="1809772" y="5786422"/>
              <a:ext cx="6572204" cy="1587"/>
            </a:xfrm>
            <a:prstGeom prst="line">
              <a:avLst/>
            </a:prstGeom>
            <a:noFill/>
            <a:ln w="38100" algn="ctr">
              <a:solidFill>
                <a:schemeClr val="tx2"/>
              </a:solidFill>
              <a:round/>
              <a:headEnd/>
              <a:tailEnd/>
            </a:ln>
            <a:extLst>
              <a:ext uri="{909E8E84-426E-40DD-AFC4-6F175D3DCCD1}">
                <a14:hiddenFill xmlns:a14="http://schemas.microsoft.com/office/drawing/2010/main">
                  <a:noFill/>
                </a14:hiddenFill>
              </a:ext>
            </a:extLst>
          </p:spPr>
        </p:cxnSp>
        <p:sp>
          <p:nvSpPr>
            <p:cNvPr id="4129" name="Rechteck 50">
              <a:extLst>
                <a:ext uri="{FF2B5EF4-FFF2-40B4-BE49-F238E27FC236}">
                  <a16:creationId xmlns:a16="http://schemas.microsoft.com/office/drawing/2014/main" id="{87DEFB85-9A34-49F5-9077-80C6C7B0EFDE}"/>
                </a:ext>
              </a:extLst>
            </p:cNvPr>
            <p:cNvSpPr>
              <a:spLocks noChangeArrowheads="1"/>
            </p:cNvSpPr>
            <p:nvPr/>
          </p:nvSpPr>
          <p:spPr bwMode="auto">
            <a:xfrm>
              <a:off x="4095756" y="1928824"/>
              <a:ext cx="325436" cy="214311"/>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4130" name="Textfeld 30">
              <a:extLst>
                <a:ext uri="{FF2B5EF4-FFF2-40B4-BE49-F238E27FC236}">
                  <a16:creationId xmlns:a16="http://schemas.microsoft.com/office/drawing/2014/main" id="{66E0A6F2-35CB-434A-8070-6181D472FCD7}"/>
                </a:ext>
              </a:extLst>
            </p:cNvPr>
            <p:cNvSpPr txBox="1">
              <a:spLocks noChangeArrowheads="1"/>
            </p:cNvSpPr>
            <p:nvPr/>
          </p:nvSpPr>
          <p:spPr bwMode="auto">
            <a:xfrm>
              <a:off x="4064007" y="1557352"/>
              <a:ext cx="1120767" cy="64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Interne</a:t>
              </a:r>
              <a:b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Zulieferungen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5,0</a:t>
              </a:r>
            </a:p>
          </p:txBody>
        </p:sp>
        <p:sp>
          <p:nvSpPr>
            <p:cNvPr id="4131" name="Gleichschenkliges Dreieck 51">
              <a:extLst>
                <a:ext uri="{FF2B5EF4-FFF2-40B4-BE49-F238E27FC236}">
                  <a16:creationId xmlns:a16="http://schemas.microsoft.com/office/drawing/2014/main" id="{9C0CD760-E9DF-4481-A61B-8C449D82B5C0}"/>
                </a:ext>
              </a:extLst>
            </p:cNvPr>
            <p:cNvSpPr>
              <a:spLocks noChangeArrowheads="1"/>
            </p:cNvSpPr>
            <p:nvPr/>
          </p:nvSpPr>
          <p:spPr bwMode="auto">
            <a:xfrm rot="16200000">
              <a:off x="7118335" y="1054117"/>
              <a:ext cx="214312" cy="214312"/>
            </a:xfrm>
            <a:prstGeom prst="triangle">
              <a:avLst>
                <a:gd name="adj" fmla="val 50000"/>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41" name="Rectangle 2">
            <a:extLst>
              <a:ext uri="{FF2B5EF4-FFF2-40B4-BE49-F238E27FC236}">
                <a16:creationId xmlns:a16="http://schemas.microsoft.com/office/drawing/2014/main" id="{91FA50E1-7A76-4216-A12C-B28459D468D5}"/>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a:t>
            </a:r>
            <a:r>
              <a:rPr lang="de-CH" altLang="de-DE" kern="0" dirty="0" err="1"/>
              <a:t>Sum</a:t>
            </a:r>
            <a:r>
              <a:rPr lang="de-CH" altLang="de-DE" kern="0" dirty="0"/>
              <a:t>-of-</a:t>
            </a:r>
            <a:r>
              <a:rPr lang="de-CH" altLang="de-DE" kern="0" dirty="0" err="1"/>
              <a:t>the</a:t>
            </a:r>
            <a:r>
              <a:rPr lang="de-CH" altLang="de-DE" kern="0" dirty="0"/>
              <a:t>-parts»-Kalkulation des Daimler-Konzerns</a:t>
            </a:r>
            <a:endParaRPr lang="de-DE" altLang="de-DE" kern="0" dirty="0"/>
          </a:p>
        </p:txBody>
      </p:sp>
      <p:sp>
        <p:nvSpPr>
          <p:cNvPr id="42" name="Textfeld 41">
            <a:extLst>
              <a:ext uri="{FF2B5EF4-FFF2-40B4-BE49-F238E27FC236}">
                <a16:creationId xmlns:a16="http://schemas.microsoft.com/office/drawing/2014/main" id="{4D497B9D-D430-4A5E-949E-AFB0A422D293}"/>
              </a:ext>
            </a:extLst>
          </p:cNvPr>
          <p:cNvSpPr txBox="1"/>
          <p:nvPr/>
        </p:nvSpPr>
        <p:spPr>
          <a:xfrm>
            <a:off x="8967298" y="6153724"/>
            <a:ext cx="665567" cy="246221"/>
          </a:xfrm>
          <a:prstGeom prst="rect">
            <a:avLst/>
          </a:prstGeom>
          <a:noFill/>
        </p:spPr>
        <p:txBody>
          <a:bodyPr wrap="none" rtlCol="0">
            <a:spAutoFit/>
          </a:bodyPr>
          <a:lstStyle/>
          <a:p>
            <a:r>
              <a:rPr lang="de-CH" sz="1000" dirty="0"/>
              <a:t>Abb.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a:extLst>
              <a:ext uri="{FF2B5EF4-FFF2-40B4-BE49-F238E27FC236}">
                <a16:creationId xmlns:a16="http://schemas.microsoft.com/office/drawing/2014/main" id="{61308A77-1DCA-4A04-91B8-3B42A327EED2}"/>
              </a:ext>
            </a:extLst>
          </p:cNvPr>
          <p:cNvSpPr>
            <a:spLocks noGrp="1" noChangeArrowheads="1"/>
          </p:cNvSpPr>
          <p:nvPr>
            <p:ph type="title"/>
          </p:nvPr>
        </p:nvSpPr>
        <p:spPr/>
        <p:txBody>
          <a:bodyPr/>
          <a:lstStyle/>
          <a:p>
            <a:pPr eaLnBrk="1" hangingPunct="1"/>
            <a:r>
              <a:rPr lang="de-CH" altLang="de-DE" dirty="0"/>
              <a:t>Die drei wertsteigernden Kernaktivitäten eines CM</a:t>
            </a:r>
            <a:endParaRPr lang="de-DE" altLang="de-DE" dirty="0"/>
          </a:p>
        </p:txBody>
      </p:sp>
      <p:sp>
        <p:nvSpPr>
          <p:cNvPr id="6154" name="Rectangle 5">
            <a:extLst>
              <a:ext uri="{FF2B5EF4-FFF2-40B4-BE49-F238E27FC236}">
                <a16:creationId xmlns:a16="http://schemas.microsoft.com/office/drawing/2014/main" id="{885A4581-053A-45B9-9B3B-DD2A4E0A8E99}"/>
              </a:ext>
            </a:extLst>
          </p:cNvPr>
          <p:cNvSpPr>
            <a:spLocks noChangeArrowheads="1"/>
          </p:cNvSpPr>
          <p:nvPr/>
        </p:nvSpPr>
        <p:spPr bwMode="auto">
          <a:xfrm>
            <a:off x="2576736" y="1498688"/>
            <a:ext cx="2956108" cy="3992960"/>
          </a:xfrm>
          <a:prstGeom prst="rect">
            <a:avLst/>
          </a:prstGeom>
          <a:solidFill>
            <a:schemeClr val="accent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155" name="Text Box 7">
            <a:extLst>
              <a:ext uri="{FF2B5EF4-FFF2-40B4-BE49-F238E27FC236}">
                <a16:creationId xmlns:a16="http://schemas.microsoft.com/office/drawing/2014/main" id="{4BA32A8C-0021-433F-8E1E-934832B907D3}"/>
              </a:ext>
            </a:extLst>
          </p:cNvPr>
          <p:cNvSpPr txBox="1">
            <a:spLocks noChangeArrowheads="1"/>
          </p:cNvSpPr>
          <p:nvPr/>
        </p:nvSpPr>
        <p:spPr bwMode="auto">
          <a:xfrm>
            <a:off x="2662234" y="3204892"/>
            <a:ext cx="1269159" cy="71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4D4D4D"/>
                </a:solidFill>
                <a:effectLst/>
                <a:uLnTx/>
                <a:uFillTx/>
                <a:latin typeface="Arial" panose="020B0604020202020204" pitchFamily="34" charset="0"/>
                <a:ea typeface="+mn-ea"/>
                <a:cs typeface="+mn-cs"/>
              </a:rPr>
              <a:t>Framing</a:t>
            </a:r>
            <a:endParaRPr kumimoji="0" lang="de-DE" altLang="de-DE" sz="2000" b="1" i="0" u="none" strike="noStrike" kern="1200" cap="none" spc="0" normalizeH="0" baseline="0" noProof="0" dirty="0">
              <a:ln>
                <a:noFill/>
              </a:ln>
              <a:solidFill>
                <a:srgbClr val="4D4D4D"/>
              </a:solidFill>
              <a:effectLst/>
              <a:uLnTx/>
              <a:uFillTx/>
              <a:latin typeface="Arial" panose="020B0604020202020204" pitchFamily="34" charset="0"/>
              <a:ea typeface="+mn-ea"/>
              <a:cs typeface="+mn-cs"/>
            </a:endParaRPr>
          </a:p>
        </p:txBody>
      </p:sp>
      <p:grpSp>
        <p:nvGrpSpPr>
          <p:cNvPr id="6156" name="Gruppieren 29">
            <a:extLst>
              <a:ext uri="{FF2B5EF4-FFF2-40B4-BE49-F238E27FC236}">
                <a16:creationId xmlns:a16="http://schemas.microsoft.com/office/drawing/2014/main" id="{BF65FC28-2BDA-4B22-B956-0684CC1132AB}"/>
              </a:ext>
            </a:extLst>
          </p:cNvPr>
          <p:cNvGrpSpPr>
            <a:grpSpLocks/>
          </p:cNvGrpSpPr>
          <p:nvPr/>
        </p:nvGrpSpPr>
        <p:grpSpPr bwMode="auto">
          <a:xfrm>
            <a:off x="4016891" y="1766970"/>
            <a:ext cx="1894941" cy="3354503"/>
            <a:chOff x="4810124" y="1928802"/>
            <a:chExt cx="1785950" cy="1576404"/>
          </a:xfrm>
        </p:grpSpPr>
        <p:grpSp>
          <p:nvGrpSpPr>
            <p:cNvPr id="6157" name="Gruppieren 27">
              <a:extLst>
                <a:ext uri="{FF2B5EF4-FFF2-40B4-BE49-F238E27FC236}">
                  <a16:creationId xmlns:a16="http://schemas.microsoft.com/office/drawing/2014/main" id="{F4CAC26F-B8BC-4C51-82C1-328EDF34C634}"/>
                </a:ext>
              </a:extLst>
            </p:cNvPr>
            <p:cNvGrpSpPr>
              <a:grpSpLocks/>
            </p:cNvGrpSpPr>
            <p:nvPr/>
          </p:nvGrpSpPr>
          <p:grpSpPr bwMode="auto">
            <a:xfrm>
              <a:off x="4810124" y="1928802"/>
              <a:ext cx="1785950" cy="719148"/>
              <a:chOff x="4810124" y="1928802"/>
              <a:chExt cx="1785950" cy="719148"/>
            </a:xfrm>
          </p:grpSpPr>
          <p:sp>
            <p:nvSpPr>
              <p:cNvPr id="6161" name="Rectangle 9">
                <a:extLst>
                  <a:ext uri="{FF2B5EF4-FFF2-40B4-BE49-F238E27FC236}">
                    <a16:creationId xmlns:a16="http://schemas.microsoft.com/office/drawing/2014/main" id="{F3D0F1BE-CEB1-493E-97F7-BF445B08C0E7}"/>
                  </a:ext>
                </a:extLst>
              </p:cNvPr>
              <p:cNvSpPr>
                <a:spLocks noChangeArrowheads="1"/>
              </p:cNvSpPr>
              <p:nvPr/>
            </p:nvSpPr>
            <p:spPr bwMode="auto">
              <a:xfrm>
                <a:off x="4810124" y="1928802"/>
                <a:ext cx="1785950" cy="719148"/>
              </a:xfrm>
              <a:prstGeom prst="rect">
                <a:avLst/>
              </a:prstGeom>
              <a:solidFill>
                <a:schemeClr val="accent1"/>
              </a:solidFill>
              <a:ln w="12700">
                <a:solidFill>
                  <a:schemeClr val="bg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162" name="Text Box 14">
                <a:extLst>
                  <a:ext uri="{FF2B5EF4-FFF2-40B4-BE49-F238E27FC236}">
                    <a16:creationId xmlns:a16="http://schemas.microsoft.com/office/drawing/2014/main" id="{8122FB83-53B1-42BF-97EE-820615B778DF}"/>
                  </a:ext>
                </a:extLst>
              </p:cNvPr>
              <p:cNvSpPr txBox="1">
                <a:spLocks noChangeArrowheads="1"/>
              </p:cNvSpPr>
              <p:nvPr/>
            </p:nvSpPr>
            <p:spPr bwMode="auto">
              <a:xfrm>
                <a:off x="4935557" y="2178359"/>
                <a:ext cx="16514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4D4D4D"/>
                    </a:solidFill>
                    <a:effectLst/>
                    <a:uLnTx/>
                    <a:uFillTx/>
                    <a:latin typeface="Arial" panose="020B0604020202020204" pitchFamily="34" charset="0"/>
                    <a:ea typeface="+mn-ea"/>
                    <a:cs typeface="+mn-cs"/>
                  </a:rPr>
                  <a:t>Strategizing</a:t>
                </a:r>
                <a:endParaRPr kumimoji="0" lang="de-DE" altLang="de-DE" sz="20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grpSp>
        <p:grpSp>
          <p:nvGrpSpPr>
            <p:cNvPr id="6158" name="Gruppieren 28">
              <a:extLst>
                <a:ext uri="{FF2B5EF4-FFF2-40B4-BE49-F238E27FC236}">
                  <a16:creationId xmlns:a16="http://schemas.microsoft.com/office/drawing/2014/main" id="{8625D6E5-5FDA-4AB5-BB15-59E9003B1967}"/>
                </a:ext>
              </a:extLst>
            </p:cNvPr>
            <p:cNvGrpSpPr>
              <a:grpSpLocks/>
            </p:cNvGrpSpPr>
            <p:nvPr/>
          </p:nvGrpSpPr>
          <p:grpSpPr bwMode="auto">
            <a:xfrm>
              <a:off x="4810124" y="2786058"/>
              <a:ext cx="1785950" cy="719148"/>
              <a:chOff x="6810388" y="2571744"/>
              <a:chExt cx="1785950" cy="719148"/>
            </a:xfrm>
          </p:grpSpPr>
          <p:sp>
            <p:nvSpPr>
              <p:cNvPr id="6159" name="Rectangle 9">
                <a:extLst>
                  <a:ext uri="{FF2B5EF4-FFF2-40B4-BE49-F238E27FC236}">
                    <a16:creationId xmlns:a16="http://schemas.microsoft.com/office/drawing/2014/main" id="{272CDDB3-2FA1-449F-82BD-5F4C89B3735B}"/>
                  </a:ext>
                </a:extLst>
              </p:cNvPr>
              <p:cNvSpPr>
                <a:spLocks noChangeArrowheads="1"/>
              </p:cNvSpPr>
              <p:nvPr/>
            </p:nvSpPr>
            <p:spPr bwMode="auto">
              <a:xfrm>
                <a:off x="6810388" y="2571744"/>
                <a:ext cx="1785950" cy="719148"/>
              </a:xfrm>
              <a:prstGeom prst="rect">
                <a:avLst/>
              </a:prstGeom>
              <a:solidFill>
                <a:schemeClr val="accent1"/>
              </a:solidFill>
              <a:ln w="12700">
                <a:solidFill>
                  <a:schemeClr val="bg2"/>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160" name="Text Box 15">
                <a:extLst>
                  <a:ext uri="{FF2B5EF4-FFF2-40B4-BE49-F238E27FC236}">
                    <a16:creationId xmlns:a16="http://schemas.microsoft.com/office/drawing/2014/main" id="{EBDB032E-0274-45AA-86E0-542E4429A947}"/>
                  </a:ext>
                </a:extLst>
              </p:cNvPr>
              <p:cNvSpPr txBox="1">
                <a:spLocks noChangeArrowheads="1"/>
              </p:cNvSpPr>
              <p:nvPr/>
            </p:nvSpPr>
            <p:spPr bwMode="auto">
              <a:xfrm>
                <a:off x="6968199" y="2821906"/>
                <a:ext cx="1586656" cy="4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err="1">
                    <a:ln>
                      <a:noFill/>
                    </a:ln>
                    <a:solidFill>
                      <a:srgbClr val="4D4D4D"/>
                    </a:solidFill>
                    <a:effectLst/>
                    <a:uLnTx/>
                    <a:uFillTx/>
                    <a:latin typeface="Arial" panose="020B0604020202020204" pitchFamily="34" charset="0"/>
                    <a:ea typeface="+mn-ea"/>
                    <a:cs typeface="+mn-cs"/>
                  </a:rPr>
                  <a:t>Organizing</a:t>
                </a:r>
                <a:endParaRPr kumimoji="0" lang="de-DE" altLang="de-DE" sz="2000" b="1" i="0" u="none" strike="noStrike" kern="1200" cap="none" spc="0" normalizeH="0" baseline="0" noProof="0" dirty="0">
                  <a:ln>
                    <a:noFill/>
                  </a:ln>
                  <a:solidFill>
                    <a:srgbClr val="4D4D4D"/>
                  </a:solidFill>
                  <a:effectLst/>
                  <a:uLnTx/>
                  <a:uFillTx/>
                  <a:latin typeface="Arial" panose="020B0604020202020204" pitchFamily="34" charset="0"/>
                  <a:ea typeface="+mn-ea"/>
                  <a:cs typeface="+mn-cs"/>
                </a:endParaRPr>
              </a:p>
            </p:txBody>
          </p:sp>
        </p:grpSp>
      </p:grpSp>
      <p:sp>
        <p:nvSpPr>
          <p:cNvPr id="6151" name="Textfeld 31">
            <a:extLst>
              <a:ext uri="{FF2B5EF4-FFF2-40B4-BE49-F238E27FC236}">
                <a16:creationId xmlns:a16="http://schemas.microsoft.com/office/drawing/2014/main" id="{FFD939FA-C49A-488F-94B3-6597A99987F5}"/>
              </a:ext>
            </a:extLst>
          </p:cNvPr>
          <p:cNvSpPr txBox="1">
            <a:spLocks noChangeArrowheads="1"/>
          </p:cNvSpPr>
          <p:nvPr/>
        </p:nvSpPr>
        <p:spPr bwMode="auto">
          <a:xfrm>
            <a:off x="551812" y="1971674"/>
            <a:ext cx="197389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Setzen des </a:t>
            </a: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normativen Rahmens </a:t>
            </a: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innerhalb dessen nach Optionen für die Corporate Strategy</a:t>
            </a:r>
            <a:b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bei der strategischen Unternehmens-</a:t>
            </a:r>
            <a:b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entwicklung</a:t>
            </a: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gesucht wird.</a:t>
            </a:r>
          </a:p>
        </p:txBody>
      </p:sp>
      <p:sp>
        <p:nvSpPr>
          <p:cNvPr id="6152" name="Textfeld 32">
            <a:extLst>
              <a:ext uri="{FF2B5EF4-FFF2-40B4-BE49-F238E27FC236}">
                <a16:creationId xmlns:a16="http://schemas.microsoft.com/office/drawing/2014/main" id="{2DAFD3E0-1B30-4266-A9D2-10EDF68815EB}"/>
              </a:ext>
            </a:extLst>
          </p:cNvPr>
          <p:cNvSpPr txBox="1">
            <a:spLocks noChangeArrowheads="1"/>
          </p:cNvSpPr>
          <p:nvPr/>
        </p:nvSpPr>
        <p:spPr bwMode="auto">
          <a:xfrm>
            <a:off x="6178205" y="1683455"/>
            <a:ext cx="303410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Festlegung der </a:t>
            </a: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Strategy</a:t>
            </a: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vor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dem Hintergrund der Interessen der wichtigsten Anspruchsgruppen und der Trends sowie passend zum internen Kontext .</a:t>
            </a:r>
          </a:p>
        </p:txBody>
      </p:sp>
      <p:sp>
        <p:nvSpPr>
          <p:cNvPr id="6153" name="Textfeld 33">
            <a:extLst>
              <a:ext uri="{FF2B5EF4-FFF2-40B4-BE49-F238E27FC236}">
                <a16:creationId xmlns:a16="http://schemas.microsoft.com/office/drawing/2014/main" id="{D66BB98D-BFF0-42C6-B280-8393741C4884}"/>
              </a:ext>
            </a:extLst>
          </p:cNvPr>
          <p:cNvSpPr txBox="1">
            <a:spLocks noChangeArrowheads="1"/>
          </p:cNvSpPr>
          <p:nvPr/>
        </p:nvSpPr>
        <p:spPr bwMode="auto">
          <a:xfrm>
            <a:off x="6178205" y="3665891"/>
            <a:ext cx="289273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Anpassung der </a:t>
            </a: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Führungsorganisation</a:t>
            </a: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zur Umsetzung und Unterstützung der Corporate </a:t>
            </a:r>
            <a:r>
              <a:rPr kumimoji="0" lang="de-CH"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Strategy</a:t>
            </a: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p:txBody>
      </p:sp>
      <p:sp>
        <p:nvSpPr>
          <p:cNvPr id="19" name="Textfeld 18">
            <a:extLst>
              <a:ext uri="{FF2B5EF4-FFF2-40B4-BE49-F238E27FC236}">
                <a16:creationId xmlns:a16="http://schemas.microsoft.com/office/drawing/2014/main" id="{1FA5BFC2-F8DF-4268-B9DD-A10B9654E140}"/>
              </a:ext>
            </a:extLst>
          </p:cNvPr>
          <p:cNvSpPr txBox="1"/>
          <p:nvPr/>
        </p:nvSpPr>
        <p:spPr>
          <a:xfrm>
            <a:off x="8967298" y="6153724"/>
            <a:ext cx="665567" cy="246221"/>
          </a:xfrm>
          <a:prstGeom prst="rect">
            <a:avLst/>
          </a:prstGeom>
          <a:noFill/>
        </p:spPr>
        <p:txBody>
          <a:bodyPr wrap="none" rtlCol="0">
            <a:spAutoFit/>
          </a:bodyPr>
          <a:lstStyle/>
          <a:p>
            <a:r>
              <a:rPr lang="de-CH" sz="1000" dirty="0"/>
              <a:t>Abb.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1FCAE9-1FEB-4EE4-9673-6F2D8F1E8CF3}"/>
              </a:ext>
            </a:extLst>
          </p:cNvPr>
          <p:cNvSpPr>
            <a:spLocks noGrp="1"/>
          </p:cNvSpPr>
          <p:nvPr>
            <p:ph type="title"/>
          </p:nvPr>
        </p:nvSpPr>
        <p:spPr>
          <a:xfrm>
            <a:off x="193675" y="190500"/>
            <a:ext cx="9361488" cy="646113"/>
          </a:xfrm>
        </p:spPr>
        <p:txBody>
          <a:bodyPr/>
          <a:lstStyle/>
          <a:p>
            <a:r>
              <a:rPr lang="de-CH" kern="1200" dirty="0">
                <a:latin typeface="Arial" panose="020B0604020202020204" pitchFamily="34" charset="0"/>
              </a:rPr>
              <a:t>Das Corporate-Management-Modell (CMM)</a:t>
            </a:r>
            <a:endParaRPr lang="de-CH" dirty="0"/>
          </a:p>
        </p:txBody>
      </p:sp>
      <p:grpSp>
        <p:nvGrpSpPr>
          <p:cNvPr id="3" name="Gruppieren 2">
            <a:extLst>
              <a:ext uri="{FF2B5EF4-FFF2-40B4-BE49-F238E27FC236}">
                <a16:creationId xmlns:a16="http://schemas.microsoft.com/office/drawing/2014/main" id="{D50B09E1-86BF-4305-8434-3196CE022135}"/>
              </a:ext>
            </a:extLst>
          </p:cNvPr>
          <p:cNvGrpSpPr/>
          <p:nvPr/>
        </p:nvGrpSpPr>
        <p:grpSpPr>
          <a:xfrm>
            <a:off x="547688" y="954088"/>
            <a:ext cx="8653462" cy="5607982"/>
            <a:chOff x="547688" y="954088"/>
            <a:chExt cx="8653462" cy="5607982"/>
          </a:xfrm>
        </p:grpSpPr>
        <p:sp>
          <p:nvSpPr>
            <p:cNvPr id="4" name="Rectangle 4">
              <a:extLst>
                <a:ext uri="{FF2B5EF4-FFF2-40B4-BE49-F238E27FC236}">
                  <a16:creationId xmlns:a16="http://schemas.microsoft.com/office/drawing/2014/main" id="{BC698C8C-BDF5-4F09-8282-D02B38BA16DF}"/>
                </a:ext>
              </a:extLst>
            </p:cNvPr>
            <p:cNvSpPr>
              <a:spLocks noChangeArrowheads="1"/>
            </p:cNvSpPr>
            <p:nvPr/>
          </p:nvSpPr>
          <p:spPr bwMode="auto">
            <a:xfrm>
              <a:off x="547688" y="954088"/>
              <a:ext cx="8653462" cy="4751387"/>
            </a:xfrm>
            <a:prstGeom prst="rect">
              <a:avLst/>
            </a:prstGeom>
            <a:solidFill>
              <a:schemeClr val="accent1">
                <a:alpha val="50000"/>
              </a:schemeClr>
            </a:solidFill>
            <a:ln w="12700">
              <a:noFill/>
              <a:miter lim="800000"/>
              <a:headEnd/>
              <a:tailEnd/>
            </a:ln>
            <a:effectLst/>
            <a:scene3d>
              <a:camera prst="orthographicFront"/>
              <a:lightRig rig="threePt" dir="t"/>
            </a:scene3d>
            <a:sp3d prstMaterial="softEdge"/>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 name="Text Box 5">
              <a:extLst>
                <a:ext uri="{FF2B5EF4-FFF2-40B4-BE49-F238E27FC236}">
                  <a16:creationId xmlns:a16="http://schemas.microsoft.com/office/drawing/2014/main" id="{BF70487E-CE24-4789-ACC2-05CECADECBCC}"/>
                </a:ext>
              </a:extLst>
            </p:cNvPr>
            <p:cNvSpPr txBox="1">
              <a:spLocks noChangeArrowheads="1"/>
            </p:cNvSpPr>
            <p:nvPr/>
          </p:nvSpPr>
          <p:spPr bwMode="auto">
            <a:xfrm>
              <a:off x="3116734" y="6038850"/>
              <a:ext cx="3513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Nachhaltige Wettbewerbsvorteile</a:t>
              </a:r>
              <a:b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im Einklang mit Gesellschaft und Umwelt</a:t>
              </a:r>
              <a:endParaRPr kumimoji="0" lang="de-DE"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6" name="AutoShape 6">
              <a:extLst>
                <a:ext uri="{FF2B5EF4-FFF2-40B4-BE49-F238E27FC236}">
                  <a16:creationId xmlns:a16="http://schemas.microsoft.com/office/drawing/2014/main" id="{EFA198B5-8AA2-4A49-876A-4AD3790293E1}"/>
                </a:ext>
              </a:extLst>
            </p:cNvPr>
            <p:cNvSpPr>
              <a:spLocks noChangeArrowheads="1"/>
            </p:cNvSpPr>
            <p:nvPr/>
          </p:nvSpPr>
          <p:spPr bwMode="auto">
            <a:xfrm rot="5400000">
              <a:off x="2440781" y="1808957"/>
              <a:ext cx="4867275" cy="3535362"/>
            </a:xfrm>
            <a:prstGeom prst="homePlate">
              <a:avLst>
                <a:gd name="adj" fmla="val 36809"/>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 name="Text Box 7">
              <a:extLst>
                <a:ext uri="{FF2B5EF4-FFF2-40B4-BE49-F238E27FC236}">
                  <a16:creationId xmlns:a16="http://schemas.microsoft.com/office/drawing/2014/main" id="{E4076C72-000D-43B7-9CE4-A88257E099A5}"/>
                </a:ext>
              </a:extLst>
            </p:cNvPr>
            <p:cNvSpPr txBox="1">
              <a:spLocks noChangeArrowheads="1"/>
            </p:cNvSpPr>
            <p:nvPr/>
          </p:nvSpPr>
          <p:spPr bwMode="auto">
            <a:xfrm>
              <a:off x="3910013" y="5330825"/>
              <a:ext cx="192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6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Kommunikation</a:t>
              </a:r>
              <a:endParaRPr kumimoji="0" lang="de-DE" altLang="de-DE" sz="16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8" name="Oval 10">
              <a:extLst>
                <a:ext uri="{FF2B5EF4-FFF2-40B4-BE49-F238E27FC236}">
                  <a16:creationId xmlns:a16="http://schemas.microsoft.com/office/drawing/2014/main" id="{B4AE9B15-E6C3-4084-8D7F-B9375F2627B7}"/>
                </a:ext>
              </a:extLst>
            </p:cNvPr>
            <p:cNvSpPr>
              <a:spLocks noChangeArrowheads="1"/>
            </p:cNvSpPr>
            <p:nvPr/>
          </p:nvSpPr>
          <p:spPr bwMode="auto">
            <a:xfrm>
              <a:off x="1009650" y="1889125"/>
              <a:ext cx="7729538" cy="3313113"/>
            </a:xfrm>
            <a:prstGeom prst="ellipse">
              <a:avLst/>
            </a:prstGeom>
            <a:noFill/>
            <a:ln w="38100" cap="rnd">
              <a:solidFill>
                <a:schemeClr val="tx2">
                  <a:alpha val="74117"/>
                </a:schemeClr>
              </a:solidFill>
              <a:prstDash val="sysDot"/>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 name="Text Box 15">
              <a:extLst>
                <a:ext uri="{FF2B5EF4-FFF2-40B4-BE49-F238E27FC236}">
                  <a16:creationId xmlns:a16="http://schemas.microsoft.com/office/drawing/2014/main" id="{AD0E070E-261F-41A1-8FB3-6C07493AAFD9}"/>
                </a:ext>
              </a:extLst>
            </p:cNvPr>
            <p:cNvSpPr txBox="1">
              <a:spLocks noChangeArrowheads="1"/>
            </p:cNvSpPr>
            <p:nvPr/>
          </p:nvSpPr>
          <p:spPr bwMode="auto">
            <a:xfrm>
              <a:off x="3597466" y="1228758"/>
              <a:ext cx="2553904" cy="400110"/>
            </a:xfrm>
            <a:prstGeom prst="rect">
              <a:avLst/>
            </a:prstGeom>
            <a:noFill/>
            <a:ln w="9525">
              <a:noFill/>
              <a:miter lim="800000"/>
              <a:headEnd/>
              <a:tailEnd/>
            </a:ln>
            <a:scene3d>
              <a:camera prst="orthographicFront"/>
              <a:lightRig rig="threePt" dir="t"/>
            </a:scene3d>
            <a:sp3d>
              <a:bevelT prst="relaxedInse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Anspruchsgruppen</a:t>
              </a:r>
              <a:endParaRPr kumimoji="0" lang="de-DE"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10" name="Text Box 35">
              <a:extLst>
                <a:ext uri="{FF2B5EF4-FFF2-40B4-BE49-F238E27FC236}">
                  <a16:creationId xmlns:a16="http://schemas.microsoft.com/office/drawing/2014/main" id="{8F29B43F-6FA9-48CC-8D2D-5CE6F46FA863}"/>
                </a:ext>
              </a:extLst>
            </p:cNvPr>
            <p:cNvSpPr txBox="1">
              <a:spLocks noChangeArrowheads="1"/>
            </p:cNvSpPr>
            <p:nvPr/>
          </p:nvSpPr>
          <p:spPr bwMode="auto">
            <a:xfrm>
              <a:off x="666750" y="1025525"/>
              <a:ext cx="860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Externer</a:t>
              </a:r>
              <a:b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11" name="Text Box 36">
              <a:extLst>
                <a:ext uri="{FF2B5EF4-FFF2-40B4-BE49-F238E27FC236}">
                  <a16:creationId xmlns:a16="http://schemas.microsoft.com/office/drawing/2014/main" id="{2BCD2205-192E-467D-99C2-A8F64968C33D}"/>
                </a:ext>
              </a:extLst>
            </p:cNvPr>
            <p:cNvSpPr txBox="1">
              <a:spLocks noChangeArrowheads="1"/>
            </p:cNvSpPr>
            <p:nvPr/>
          </p:nvSpPr>
          <p:spPr bwMode="auto">
            <a:xfrm>
              <a:off x="8281988" y="1025525"/>
              <a:ext cx="800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Interner</a:t>
              </a:r>
              <a:b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grpSp>
          <p:nvGrpSpPr>
            <p:cNvPr id="12" name="Gruppieren 11">
              <a:extLst>
                <a:ext uri="{FF2B5EF4-FFF2-40B4-BE49-F238E27FC236}">
                  <a16:creationId xmlns:a16="http://schemas.microsoft.com/office/drawing/2014/main" id="{39C275EB-0BC0-4C97-8AE1-8409B79B5E06}"/>
                </a:ext>
              </a:extLst>
            </p:cNvPr>
            <p:cNvGrpSpPr/>
            <p:nvPr/>
          </p:nvGrpSpPr>
          <p:grpSpPr>
            <a:xfrm>
              <a:off x="3899693" y="1761294"/>
              <a:ext cx="1949451" cy="307777"/>
              <a:chOff x="3899693" y="1761294"/>
              <a:chExt cx="1949451" cy="307777"/>
            </a:xfrm>
          </p:grpSpPr>
          <p:sp>
            <p:nvSpPr>
              <p:cNvPr id="45" name="Rechteck 49">
                <a:extLst>
                  <a:ext uri="{FF2B5EF4-FFF2-40B4-BE49-F238E27FC236}">
                    <a16:creationId xmlns:a16="http://schemas.microsoft.com/office/drawing/2014/main" id="{54DADD5D-242A-4FC9-AAE6-3AEE072B71B8}"/>
                  </a:ext>
                </a:extLst>
              </p:cNvPr>
              <p:cNvSpPr>
                <a:spLocks noChangeArrowheads="1"/>
              </p:cNvSpPr>
              <p:nvPr/>
            </p:nvSpPr>
            <p:spPr bwMode="auto">
              <a:xfrm>
                <a:off x="3939893" y="1817101"/>
                <a:ext cx="1869051" cy="225425"/>
              </a:xfrm>
              <a:prstGeom prst="rect">
                <a:avLst/>
              </a:prstGeom>
              <a:solidFill>
                <a:schemeClr val="accent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6" name="Textfeld 47">
                <a:extLst>
                  <a:ext uri="{FF2B5EF4-FFF2-40B4-BE49-F238E27FC236}">
                    <a16:creationId xmlns:a16="http://schemas.microsoft.com/office/drawing/2014/main" id="{33FD6FB0-A1B6-406C-99E2-6CA39407D7C6}"/>
                  </a:ext>
                </a:extLst>
              </p:cNvPr>
              <p:cNvSpPr txBox="1">
                <a:spLocks noChangeArrowheads="1"/>
              </p:cNvSpPr>
              <p:nvPr/>
            </p:nvSpPr>
            <p:spPr bwMode="auto">
              <a:xfrm>
                <a:off x="3899693" y="1761294"/>
                <a:ext cx="1949451" cy="307777"/>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sz="1400" b="1" i="0" u="none" strike="noStrike" kern="1200" cap="none" spc="0" normalizeH="0" baseline="0" noProof="0" dirty="0">
                    <a:ln>
                      <a:noFill/>
                    </a:ln>
                    <a:solidFill>
                      <a:srgbClr val="246237"/>
                    </a:solidFill>
                    <a:effectLst/>
                    <a:uLnTx/>
                    <a:uFillTx/>
                    <a:latin typeface="Arial"/>
                    <a:ea typeface="+mn-ea"/>
                    <a:cs typeface="+mn-cs"/>
                  </a:rPr>
                  <a:t>Normativer Rahmen</a:t>
                </a:r>
              </a:p>
            </p:txBody>
          </p:sp>
        </p:grpSp>
        <p:sp>
          <p:nvSpPr>
            <p:cNvPr id="13" name="Ellipse 36">
              <a:extLst>
                <a:ext uri="{FF2B5EF4-FFF2-40B4-BE49-F238E27FC236}">
                  <a16:creationId xmlns:a16="http://schemas.microsoft.com/office/drawing/2014/main" id="{D2EE96A2-6FCC-490B-A42D-822E1B0AB44A}"/>
                </a:ext>
              </a:extLst>
            </p:cNvPr>
            <p:cNvSpPr>
              <a:spLocks noChangeArrowheads="1"/>
            </p:cNvSpPr>
            <p:nvPr/>
          </p:nvSpPr>
          <p:spPr bwMode="auto">
            <a:xfrm>
              <a:off x="677863" y="4356100"/>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Text Box 12">
              <a:extLst>
                <a:ext uri="{FF2B5EF4-FFF2-40B4-BE49-F238E27FC236}">
                  <a16:creationId xmlns:a16="http://schemas.microsoft.com/office/drawing/2014/main" id="{8D83494D-7813-441F-914B-EBF71ACA18B7}"/>
                </a:ext>
              </a:extLst>
            </p:cNvPr>
            <p:cNvSpPr txBox="1">
              <a:spLocks noChangeArrowheads="1"/>
            </p:cNvSpPr>
            <p:nvPr/>
          </p:nvSpPr>
          <p:spPr bwMode="auto">
            <a:xfrm>
              <a:off x="965200" y="4443413"/>
              <a:ext cx="949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Vision</a:t>
              </a:r>
            </a:p>
          </p:txBody>
        </p:sp>
        <p:sp>
          <p:nvSpPr>
            <p:cNvPr id="15" name="Ellipse 37">
              <a:extLst>
                <a:ext uri="{FF2B5EF4-FFF2-40B4-BE49-F238E27FC236}">
                  <a16:creationId xmlns:a16="http://schemas.microsoft.com/office/drawing/2014/main" id="{9231B65E-8AC4-457C-8C04-C57422BDA398}"/>
                </a:ext>
              </a:extLst>
            </p:cNvPr>
            <p:cNvSpPr>
              <a:spLocks noChangeArrowheads="1"/>
            </p:cNvSpPr>
            <p:nvPr/>
          </p:nvSpPr>
          <p:spPr bwMode="auto">
            <a:xfrm>
              <a:off x="677863" y="2163763"/>
              <a:ext cx="1524000" cy="571500"/>
            </a:xfrm>
            <a:prstGeom prst="ellipse">
              <a:avLst/>
            </a:prstGeom>
            <a:solidFill>
              <a:schemeClr val="accent1"/>
            </a:solidFill>
            <a:ln w="12700" cmpd="sng" algn="ctr">
              <a:noFill/>
              <a:prstDash val="solid"/>
              <a:round/>
              <a:headEnd/>
              <a:tailEnd/>
            </a:ln>
            <a:effectLst/>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Text Box 11">
              <a:extLst>
                <a:ext uri="{FF2B5EF4-FFF2-40B4-BE49-F238E27FC236}">
                  <a16:creationId xmlns:a16="http://schemas.microsoft.com/office/drawing/2014/main" id="{DCC47025-181A-4EB3-A53E-797385D05D3A}"/>
                </a:ext>
              </a:extLst>
            </p:cNvPr>
            <p:cNvSpPr txBox="1">
              <a:spLocks noChangeArrowheads="1"/>
            </p:cNvSpPr>
            <p:nvPr/>
          </p:nvSpPr>
          <p:spPr bwMode="auto">
            <a:xfrm>
              <a:off x="869950" y="2251075"/>
              <a:ext cx="1139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Mission</a:t>
              </a:r>
            </a:p>
          </p:txBody>
        </p:sp>
        <p:sp>
          <p:nvSpPr>
            <p:cNvPr id="17" name="Ellipse 38">
              <a:extLst>
                <a:ext uri="{FF2B5EF4-FFF2-40B4-BE49-F238E27FC236}">
                  <a16:creationId xmlns:a16="http://schemas.microsoft.com/office/drawing/2014/main" id="{66304D7F-33DE-4188-B80E-A5E1B5E09589}"/>
                </a:ext>
              </a:extLst>
            </p:cNvPr>
            <p:cNvSpPr>
              <a:spLocks noChangeArrowheads="1"/>
            </p:cNvSpPr>
            <p:nvPr/>
          </p:nvSpPr>
          <p:spPr bwMode="auto">
            <a:xfrm>
              <a:off x="7546975" y="2163763"/>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 name="Text Box 13">
              <a:extLst>
                <a:ext uri="{FF2B5EF4-FFF2-40B4-BE49-F238E27FC236}">
                  <a16:creationId xmlns:a16="http://schemas.microsoft.com/office/drawing/2014/main" id="{C88D86A9-BD05-45A2-A20D-B07C138E543B}"/>
                </a:ext>
              </a:extLst>
            </p:cNvPr>
            <p:cNvSpPr txBox="1">
              <a:spLocks noChangeArrowheads="1"/>
            </p:cNvSpPr>
            <p:nvPr/>
          </p:nvSpPr>
          <p:spPr bwMode="auto">
            <a:xfrm>
              <a:off x="7862888" y="2251075"/>
              <a:ext cx="892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Werte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19" name="Ellipse 39">
              <a:extLst>
                <a:ext uri="{FF2B5EF4-FFF2-40B4-BE49-F238E27FC236}">
                  <a16:creationId xmlns:a16="http://schemas.microsoft.com/office/drawing/2014/main" id="{9541EB5D-297A-475A-9D22-04DEE2C18DFC}"/>
                </a:ext>
              </a:extLst>
            </p:cNvPr>
            <p:cNvSpPr>
              <a:spLocks noChangeArrowheads="1"/>
            </p:cNvSpPr>
            <p:nvPr/>
          </p:nvSpPr>
          <p:spPr bwMode="auto">
            <a:xfrm>
              <a:off x="7546975" y="4356100"/>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 name="Text Box 14">
              <a:extLst>
                <a:ext uri="{FF2B5EF4-FFF2-40B4-BE49-F238E27FC236}">
                  <a16:creationId xmlns:a16="http://schemas.microsoft.com/office/drawing/2014/main" id="{5335D325-C1D8-48EE-9BB3-B6A968C3F9D1}"/>
                </a:ext>
              </a:extLst>
            </p:cNvPr>
            <p:cNvSpPr txBox="1">
              <a:spLocks noChangeArrowheads="1"/>
            </p:cNvSpPr>
            <p:nvPr/>
          </p:nvSpPr>
          <p:spPr bwMode="auto">
            <a:xfrm>
              <a:off x="7924800" y="4443413"/>
              <a:ext cx="768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Ziele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21" name="Pfeil nach links und rechts 58">
              <a:extLst>
                <a:ext uri="{FF2B5EF4-FFF2-40B4-BE49-F238E27FC236}">
                  <a16:creationId xmlns:a16="http://schemas.microsoft.com/office/drawing/2014/main" id="{68E0C54A-92DF-43B6-807D-0AE4A1FBFCE6}"/>
                </a:ext>
              </a:extLst>
            </p:cNvPr>
            <p:cNvSpPr>
              <a:spLocks noChangeArrowheads="1"/>
            </p:cNvSpPr>
            <p:nvPr/>
          </p:nvSpPr>
          <p:spPr bwMode="auto">
            <a:xfrm>
              <a:off x="3238500" y="2928938"/>
              <a:ext cx="3271838" cy="1214437"/>
            </a:xfrm>
            <a:prstGeom prst="leftRightArrow">
              <a:avLst>
                <a:gd name="adj1" fmla="val 50000"/>
                <a:gd name="adj2" fmla="val 50003"/>
              </a:avLst>
            </a:prstGeom>
            <a:gradFill rotWithShape="1">
              <a:gsLst>
                <a:gs pos="0">
                  <a:srgbClr val="DDEBCF"/>
                </a:gs>
                <a:gs pos="50000">
                  <a:srgbClr val="9CB86E"/>
                </a:gs>
                <a:gs pos="100000">
                  <a:srgbClr val="156B13"/>
                </a:gs>
              </a:gsLst>
              <a:path path="rect">
                <a:fillToRect l="50000" t="50000" r="50000" b="50000"/>
              </a:path>
            </a:gra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Ellipse 48">
              <a:extLst>
                <a:ext uri="{FF2B5EF4-FFF2-40B4-BE49-F238E27FC236}">
                  <a16:creationId xmlns:a16="http://schemas.microsoft.com/office/drawing/2014/main" id="{4F11034B-8975-4FC1-A801-C9F9D23C10CA}"/>
                </a:ext>
              </a:extLst>
            </p:cNvPr>
            <p:cNvSpPr>
              <a:spLocks noChangeArrowheads="1"/>
            </p:cNvSpPr>
            <p:nvPr/>
          </p:nvSpPr>
          <p:spPr bwMode="auto">
            <a:xfrm>
              <a:off x="1323975" y="3187700"/>
              <a:ext cx="2166938" cy="715963"/>
            </a:xfrm>
            <a:prstGeom prst="ellipse">
              <a:avLst/>
            </a:prstGeom>
            <a:solidFill>
              <a:schemeClr val="tx2"/>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 name="Text Box 33">
              <a:extLst>
                <a:ext uri="{FF2B5EF4-FFF2-40B4-BE49-F238E27FC236}">
                  <a16:creationId xmlns:a16="http://schemas.microsoft.com/office/drawing/2014/main" id="{7859D553-C20C-4E1B-96ED-0AA4C4C08985}"/>
                </a:ext>
              </a:extLst>
            </p:cNvPr>
            <p:cNvSpPr txBox="1">
              <a:spLocks noChangeArrowheads="1"/>
            </p:cNvSpPr>
            <p:nvPr/>
          </p:nvSpPr>
          <p:spPr bwMode="auto">
            <a:xfrm>
              <a:off x="1808163" y="3348038"/>
              <a:ext cx="1198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Konzept</a:t>
              </a:r>
            </a:p>
          </p:txBody>
        </p:sp>
        <p:sp>
          <p:nvSpPr>
            <p:cNvPr id="24" name="Ellipse 57">
              <a:extLst>
                <a:ext uri="{FF2B5EF4-FFF2-40B4-BE49-F238E27FC236}">
                  <a16:creationId xmlns:a16="http://schemas.microsoft.com/office/drawing/2014/main" id="{BCFBD076-E9FD-4166-A36F-7C046CD1885C}"/>
                </a:ext>
              </a:extLst>
            </p:cNvPr>
            <p:cNvSpPr>
              <a:spLocks noChangeArrowheads="1"/>
            </p:cNvSpPr>
            <p:nvPr/>
          </p:nvSpPr>
          <p:spPr bwMode="auto">
            <a:xfrm>
              <a:off x="6257925" y="3187700"/>
              <a:ext cx="2166938" cy="715963"/>
            </a:xfrm>
            <a:prstGeom prst="ellipse">
              <a:avLst/>
            </a:prstGeom>
            <a:solidFill>
              <a:schemeClr val="tx2"/>
            </a:solidFill>
            <a:ln w="254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 name="Text Box 33">
              <a:extLst>
                <a:ext uri="{FF2B5EF4-FFF2-40B4-BE49-F238E27FC236}">
                  <a16:creationId xmlns:a16="http://schemas.microsoft.com/office/drawing/2014/main" id="{766D514E-433C-408A-8C2C-8CBBAAF77193}"/>
                </a:ext>
              </a:extLst>
            </p:cNvPr>
            <p:cNvSpPr txBox="1">
              <a:spLocks noChangeArrowheads="1"/>
            </p:cNvSpPr>
            <p:nvPr/>
          </p:nvSpPr>
          <p:spPr bwMode="auto">
            <a:xfrm>
              <a:off x="7050088" y="3348038"/>
              <a:ext cx="58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Stil</a:t>
              </a:r>
            </a:p>
          </p:txBody>
        </p:sp>
        <p:sp>
          <p:nvSpPr>
            <p:cNvPr id="26" name="Textfeld 38">
              <a:extLst>
                <a:ext uri="{FF2B5EF4-FFF2-40B4-BE49-F238E27FC236}">
                  <a16:creationId xmlns:a16="http://schemas.microsoft.com/office/drawing/2014/main" id="{5F196259-AA2A-4575-83B0-D13C5125AA3D}"/>
                </a:ext>
              </a:extLst>
            </p:cNvPr>
            <p:cNvSpPr txBox="1">
              <a:spLocks noChangeArrowheads="1"/>
            </p:cNvSpPr>
            <p:nvPr/>
          </p:nvSpPr>
          <p:spPr bwMode="auto">
            <a:xfrm>
              <a:off x="5289514" y="3305175"/>
              <a:ext cx="955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rPr>
                <a:t>Corporate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err="1">
                  <a:ln>
                    <a:noFill/>
                  </a:ln>
                  <a:solidFill>
                    <a:srgbClr val="FFFFFF"/>
                  </a:solidFill>
                  <a:effectLst/>
                  <a:uLnTx/>
                  <a:uFillTx/>
                  <a:latin typeface="Arial Narrow" panose="020B0606020202030204" pitchFamily="34" charset="0"/>
                  <a:ea typeface="+mn-ea"/>
                  <a:cs typeface="+mn-cs"/>
                </a:rPr>
                <a:t>Organization</a:t>
              </a:r>
              <a:endPar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endParaRPr>
            </a:p>
          </p:txBody>
        </p:sp>
        <p:sp>
          <p:nvSpPr>
            <p:cNvPr id="27" name="Textfeld 37">
              <a:extLst>
                <a:ext uri="{FF2B5EF4-FFF2-40B4-BE49-F238E27FC236}">
                  <a16:creationId xmlns:a16="http://schemas.microsoft.com/office/drawing/2014/main" id="{121DAF2D-EE42-4F02-ADDE-94FE04880134}"/>
                </a:ext>
              </a:extLst>
            </p:cNvPr>
            <p:cNvSpPr txBox="1">
              <a:spLocks noChangeArrowheads="1"/>
            </p:cNvSpPr>
            <p:nvPr/>
          </p:nvSpPr>
          <p:spPr bwMode="auto">
            <a:xfrm>
              <a:off x="3494088" y="3305175"/>
              <a:ext cx="7889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rPr>
                <a:t>Corporate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rPr>
                <a:t>Strategy</a:t>
              </a:r>
            </a:p>
          </p:txBody>
        </p:sp>
        <p:sp>
          <p:nvSpPr>
            <p:cNvPr id="28" name="Ellipse 47">
              <a:extLst>
                <a:ext uri="{FF2B5EF4-FFF2-40B4-BE49-F238E27FC236}">
                  <a16:creationId xmlns:a16="http://schemas.microsoft.com/office/drawing/2014/main" id="{AE7D60E3-9FF0-4599-83CB-0B9DC178366E}"/>
                </a:ext>
              </a:extLst>
            </p:cNvPr>
            <p:cNvSpPr>
              <a:spLocks noChangeArrowheads="1"/>
            </p:cNvSpPr>
            <p:nvPr/>
          </p:nvSpPr>
          <p:spPr bwMode="auto">
            <a:xfrm>
              <a:off x="2314575" y="2366963"/>
              <a:ext cx="2166938" cy="714375"/>
            </a:xfrm>
            <a:prstGeom prst="ellipse">
              <a:avLst/>
            </a:prstGeom>
            <a:solidFill>
              <a:schemeClr val="tx2"/>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9" name="Text Box 27">
              <a:extLst>
                <a:ext uri="{FF2B5EF4-FFF2-40B4-BE49-F238E27FC236}">
                  <a16:creationId xmlns:a16="http://schemas.microsoft.com/office/drawing/2014/main" id="{79A7FE67-09EA-45BB-B650-50BD0C81C48F}"/>
                </a:ext>
              </a:extLst>
            </p:cNvPr>
            <p:cNvSpPr txBox="1">
              <a:spLocks noChangeArrowheads="1"/>
            </p:cNvSpPr>
            <p:nvPr/>
          </p:nvSpPr>
          <p:spPr bwMode="auto">
            <a:xfrm>
              <a:off x="2465388" y="2524125"/>
              <a:ext cx="1866900" cy="400050"/>
            </a:xfrm>
            <a:prstGeom prst="rect">
              <a:avLst/>
            </a:prstGeom>
            <a:noFill/>
            <a:ln w="9525">
              <a:noFill/>
              <a:miter lim="800000"/>
              <a:headEnd/>
              <a:tailEnd/>
            </a:ln>
            <a:scene3d>
              <a:camera prst="orthographicFront"/>
              <a:lightRig rig="flood" dir="t"/>
            </a:scene3d>
            <a:sp3d prstMaterial="metal">
              <a:bevelT w="165100" prst="coolSlan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Konfiguration</a:t>
              </a:r>
            </a:p>
          </p:txBody>
        </p:sp>
        <p:sp>
          <p:nvSpPr>
            <p:cNvPr id="30" name="Ellipse 54">
              <a:extLst>
                <a:ext uri="{FF2B5EF4-FFF2-40B4-BE49-F238E27FC236}">
                  <a16:creationId xmlns:a16="http://schemas.microsoft.com/office/drawing/2014/main" id="{4D308C20-D890-4400-91DE-7B530C7865FA}"/>
                </a:ext>
              </a:extLst>
            </p:cNvPr>
            <p:cNvSpPr>
              <a:spLocks noChangeArrowheads="1"/>
            </p:cNvSpPr>
            <p:nvPr/>
          </p:nvSpPr>
          <p:spPr bwMode="auto">
            <a:xfrm>
              <a:off x="5270500" y="2366963"/>
              <a:ext cx="2166938" cy="714375"/>
            </a:xfrm>
            <a:prstGeom prst="ellipse">
              <a:avLst/>
            </a:prstGeom>
            <a:solidFill>
              <a:schemeClr val="tx2"/>
            </a:solidFill>
            <a:ln w="25400" algn="ctr">
              <a:noFill/>
              <a:round/>
              <a:headEnd/>
              <a:tailEnd/>
            </a:ln>
            <a:scene3d>
              <a:camera prst="orthographicFront"/>
              <a:lightRig rig="flood" dir="t"/>
            </a:scene3d>
            <a:sp3d prstMaterial="metal">
              <a:bevelT w="165100" prst="coolSlant"/>
            </a:sp3d>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1" name="Text Box 27">
              <a:extLst>
                <a:ext uri="{FF2B5EF4-FFF2-40B4-BE49-F238E27FC236}">
                  <a16:creationId xmlns:a16="http://schemas.microsoft.com/office/drawing/2014/main" id="{B7653072-1E64-4455-8D17-50B53AA083B4}"/>
                </a:ext>
              </a:extLst>
            </p:cNvPr>
            <p:cNvSpPr txBox="1">
              <a:spLocks noChangeArrowheads="1"/>
            </p:cNvSpPr>
            <p:nvPr/>
          </p:nvSpPr>
          <p:spPr bwMode="auto">
            <a:xfrm>
              <a:off x="5613400" y="2525713"/>
              <a:ext cx="1481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Strukturen</a:t>
              </a:r>
            </a:p>
          </p:txBody>
        </p:sp>
        <p:sp>
          <p:nvSpPr>
            <p:cNvPr id="32" name="Ellipse 49">
              <a:extLst>
                <a:ext uri="{FF2B5EF4-FFF2-40B4-BE49-F238E27FC236}">
                  <a16:creationId xmlns:a16="http://schemas.microsoft.com/office/drawing/2014/main" id="{E9F29C40-F99F-4C85-AB32-747F5EDA12A2}"/>
                </a:ext>
              </a:extLst>
            </p:cNvPr>
            <p:cNvSpPr>
              <a:spLocks noChangeArrowheads="1"/>
            </p:cNvSpPr>
            <p:nvPr/>
          </p:nvSpPr>
          <p:spPr bwMode="auto">
            <a:xfrm>
              <a:off x="2314575" y="4010025"/>
              <a:ext cx="2166938" cy="714375"/>
            </a:xfrm>
            <a:prstGeom prst="ellipse">
              <a:avLst/>
            </a:prstGeom>
            <a:solidFill>
              <a:schemeClr val="tx2"/>
            </a:solidFill>
            <a:ln w="38100" algn="ctr">
              <a:noFill/>
              <a:round/>
              <a:headEnd/>
              <a:tailEnd/>
            </a:ln>
            <a:scene3d>
              <a:camera prst="orthographicFront"/>
              <a:lightRig rig="flood" dir="t"/>
            </a:scene3d>
            <a:sp3d prstMaterial="metal">
              <a:bevelT w="165100" prst="coolSlant"/>
              <a:bevelB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 name="Text Box 18">
              <a:extLst>
                <a:ext uri="{FF2B5EF4-FFF2-40B4-BE49-F238E27FC236}">
                  <a16:creationId xmlns:a16="http://schemas.microsoft.com/office/drawing/2014/main" id="{1A259EEE-4F84-4355-A9C7-8CE92D868C53}"/>
                </a:ext>
              </a:extLst>
            </p:cNvPr>
            <p:cNvSpPr txBox="1">
              <a:spLocks noChangeArrowheads="1"/>
            </p:cNvSpPr>
            <p:nvPr/>
          </p:nvSpPr>
          <p:spPr bwMode="auto">
            <a:xfrm>
              <a:off x="2508250" y="4167188"/>
              <a:ext cx="1781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Koordination</a:t>
              </a:r>
            </a:p>
          </p:txBody>
        </p:sp>
        <p:sp>
          <p:nvSpPr>
            <p:cNvPr id="34" name="Ellipse 60">
              <a:extLst>
                <a:ext uri="{FF2B5EF4-FFF2-40B4-BE49-F238E27FC236}">
                  <a16:creationId xmlns:a16="http://schemas.microsoft.com/office/drawing/2014/main" id="{150A42A5-5167-4D14-A3AA-CCD80E275147}"/>
                </a:ext>
              </a:extLst>
            </p:cNvPr>
            <p:cNvSpPr>
              <a:spLocks noChangeArrowheads="1"/>
            </p:cNvSpPr>
            <p:nvPr/>
          </p:nvSpPr>
          <p:spPr bwMode="auto">
            <a:xfrm>
              <a:off x="5270500" y="4010025"/>
              <a:ext cx="2166938" cy="714375"/>
            </a:xfrm>
            <a:prstGeom prst="ellipse">
              <a:avLst/>
            </a:prstGeom>
            <a:solidFill>
              <a:schemeClr val="tx2"/>
            </a:solidFill>
            <a:ln w="25400" algn="ctr">
              <a:noFill/>
              <a:round/>
              <a:headEnd/>
              <a:tailEnd/>
            </a:ln>
            <a:scene3d>
              <a:camera prst="orthographicFront"/>
              <a:lightRig rig="flood" dir="t"/>
            </a:scene3d>
            <a:sp3d prstMaterial="metal">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5" name="Text Box 18">
              <a:extLst>
                <a:ext uri="{FF2B5EF4-FFF2-40B4-BE49-F238E27FC236}">
                  <a16:creationId xmlns:a16="http://schemas.microsoft.com/office/drawing/2014/main" id="{21E2A082-A7A1-4DD2-95D4-34A620CB2A51}"/>
                </a:ext>
              </a:extLst>
            </p:cNvPr>
            <p:cNvSpPr txBox="1">
              <a:spLocks noChangeArrowheads="1"/>
            </p:cNvSpPr>
            <p:nvPr/>
          </p:nvSpPr>
          <p:spPr bwMode="auto">
            <a:xfrm>
              <a:off x="5734050" y="4168775"/>
              <a:ext cx="1239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Systeme</a:t>
              </a:r>
            </a:p>
          </p:txBody>
        </p:sp>
        <p:sp>
          <p:nvSpPr>
            <p:cNvPr id="36" name="Rechteck 35">
              <a:extLst>
                <a:ext uri="{FF2B5EF4-FFF2-40B4-BE49-F238E27FC236}">
                  <a16:creationId xmlns:a16="http://schemas.microsoft.com/office/drawing/2014/main" id="{BF2631FD-141D-455E-A6B9-436473677612}"/>
                </a:ext>
              </a:extLst>
            </p:cNvPr>
            <p:cNvSpPr/>
            <p:nvPr/>
          </p:nvSpPr>
          <p:spPr bwMode="auto">
            <a:xfrm>
              <a:off x="4619625" y="2863850"/>
              <a:ext cx="509588" cy="2063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cxnSp>
          <p:nvCxnSpPr>
            <p:cNvPr id="37" name="Gerade Verbindung 66">
              <a:extLst>
                <a:ext uri="{FF2B5EF4-FFF2-40B4-BE49-F238E27FC236}">
                  <a16:creationId xmlns:a16="http://schemas.microsoft.com/office/drawing/2014/main" id="{75F7A45F-9C71-413D-956F-EB82C9A74821}"/>
                </a:ext>
              </a:extLst>
            </p:cNvPr>
            <p:cNvCxnSpPr/>
            <p:nvPr/>
          </p:nvCxnSpPr>
          <p:spPr bwMode="auto">
            <a:xfrm rot="16200000" flipV="1">
              <a:off x="4583906" y="3231357"/>
              <a:ext cx="1158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Gerade Verbindung 67">
              <a:extLst>
                <a:ext uri="{FF2B5EF4-FFF2-40B4-BE49-F238E27FC236}">
                  <a16:creationId xmlns:a16="http://schemas.microsoft.com/office/drawing/2014/main" id="{63F278BB-BA16-4D28-B479-8D6FA9B002C6}"/>
                </a:ext>
              </a:extLst>
            </p:cNvPr>
            <p:cNvCxnSpPr/>
            <p:nvPr/>
          </p:nvCxnSpPr>
          <p:spPr bwMode="auto">
            <a:xfrm rot="16200000" flipV="1">
              <a:off x="5049044" y="3226594"/>
              <a:ext cx="11588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hteck 38">
              <a:extLst>
                <a:ext uri="{FF2B5EF4-FFF2-40B4-BE49-F238E27FC236}">
                  <a16:creationId xmlns:a16="http://schemas.microsoft.com/office/drawing/2014/main" id="{C5D9B333-FE27-439B-BF14-BD7E699EE52E}"/>
                </a:ext>
              </a:extLst>
            </p:cNvPr>
            <p:cNvSpPr/>
            <p:nvPr/>
          </p:nvSpPr>
          <p:spPr bwMode="auto">
            <a:xfrm rot="5400000">
              <a:off x="4279901"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40" name="Rechteck 39">
              <a:extLst>
                <a:ext uri="{FF2B5EF4-FFF2-40B4-BE49-F238E27FC236}">
                  <a16:creationId xmlns:a16="http://schemas.microsoft.com/office/drawing/2014/main" id="{9B35384C-412E-4125-B731-114A2F78EFAA}"/>
                </a:ext>
              </a:extLst>
            </p:cNvPr>
            <p:cNvSpPr/>
            <p:nvPr/>
          </p:nvSpPr>
          <p:spPr bwMode="auto">
            <a:xfrm rot="5400000">
              <a:off x="4512469" y="3561556"/>
              <a:ext cx="723900" cy="153988"/>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41" name="Rechteck 40">
              <a:extLst>
                <a:ext uri="{FF2B5EF4-FFF2-40B4-BE49-F238E27FC236}">
                  <a16:creationId xmlns:a16="http://schemas.microsoft.com/office/drawing/2014/main" id="{9FC08662-FF23-4E9A-B210-5034B92A37DF}"/>
                </a:ext>
              </a:extLst>
            </p:cNvPr>
            <p:cNvSpPr/>
            <p:nvPr/>
          </p:nvSpPr>
          <p:spPr bwMode="auto">
            <a:xfrm rot="5400000">
              <a:off x="4745038"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2" name="Gerade Verbindung 71">
              <a:extLst>
                <a:ext uri="{FF2B5EF4-FFF2-40B4-BE49-F238E27FC236}">
                  <a16:creationId xmlns:a16="http://schemas.microsoft.com/office/drawing/2014/main" id="{1509DF6D-9049-4AAC-A197-F3FE5ECA6CBC}"/>
                </a:ext>
              </a:extLst>
            </p:cNvPr>
            <p:cNvCxnSpPr/>
            <p:nvPr/>
          </p:nvCxnSpPr>
          <p:spPr bwMode="auto">
            <a:xfrm rot="16200000" flipV="1">
              <a:off x="4775994" y="3175794"/>
              <a:ext cx="196850" cy="158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Gerade Verbindung 72">
              <a:extLst>
                <a:ext uri="{FF2B5EF4-FFF2-40B4-BE49-F238E27FC236}">
                  <a16:creationId xmlns:a16="http://schemas.microsoft.com/office/drawing/2014/main" id="{980F8F09-4D68-4CB2-891E-E71E3F0C47AC}"/>
                </a:ext>
              </a:extLst>
            </p:cNvPr>
            <p:cNvCxnSpPr/>
            <p:nvPr/>
          </p:nvCxnSpPr>
          <p:spPr bwMode="auto">
            <a:xfrm>
              <a:off x="4641850" y="3173413"/>
              <a:ext cx="465138" cy="317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 Box 8">
              <a:extLst>
                <a:ext uri="{FF2B5EF4-FFF2-40B4-BE49-F238E27FC236}">
                  <a16:creationId xmlns:a16="http://schemas.microsoft.com/office/drawing/2014/main" id="{0E27AE5C-6675-454B-8C35-76B86B7E0168}"/>
                </a:ext>
              </a:extLst>
            </p:cNvPr>
            <p:cNvSpPr txBox="1">
              <a:spLocks noChangeArrowheads="1"/>
            </p:cNvSpPr>
            <p:nvPr/>
          </p:nvSpPr>
          <p:spPr bwMode="auto">
            <a:xfrm>
              <a:off x="4330700" y="3251200"/>
              <a:ext cx="1087438"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Corporate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5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Ressourcen</a:t>
              </a:r>
            </a:p>
          </p:txBody>
        </p:sp>
      </p:grpSp>
      <p:sp>
        <p:nvSpPr>
          <p:cNvPr id="48" name="Textfeld 47">
            <a:extLst>
              <a:ext uri="{FF2B5EF4-FFF2-40B4-BE49-F238E27FC236}">
                <a16:creationId xmlns:a16="http://schemas.microsoft.com/office/drawing/2014/main" id="{75C813C4-E704-4830-A1D2-41C5F1261CEE}"/>
              </a:ext>
            </a:extLst>
          </p:cNvPr>
          <p:cNvSpPr txBox="1"/>
          <p:nvPr/>
        </p:nvSpPr>
        <p:spPr>
          <a:xfrm>
            <a:off x="8967298" y="6153724"/>
            <a:ext cx="665567" cy="246221"/>
          </a:xfrm>
          <a:prstGeom prst="rect">
            <a:avLst/>
          </a:prstGeom>
          <a:noFill/>
        </p:spPr>
        <p:txBody>
          <a:bodyPr wrap="none" rtlCol="0">
            <a:spAutoFit/>
          </a:bodyPr>
          <a:lstStyle/>
          <a:p>
            <a:r>
              <a:rPr lang="de-CH" sz="1000" dirty="0"/>
              <a:t>Abb. 2-3</a:t>
            </a:r>
          </a:p>
        </p:txBody>
      </p:sp>
    </p:spTree>
    <p:extLst>
      <p:ext uri="{BB962C8B-B14F-4D97-AF65-F5344CB8AC3E}">
        <p14:creationId xmlns:p14="http://schemas.microsoft.com/office/powerpoint/2010/main" val="2613890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a:extLst>
              <a:ext uri="{FF2B5EF4-FFF2-40B4-BE49-F238E27FC236}">
                <a16:creationId xmlns:a16="http://schemas.microsoft.com/office/drawing/2014/main" id="{56D2C87A-3A38-4715-B127-866758D1A064}"/>
              </a:ext>
            </a:extLst>
          </p:cNvPr>
          <p:cNvSpPr>
            <a:spLocks noGrp="1" noChangeArrowheads="1"/>
          </p:cNvSpPr>
          <p:nvPr>
            <p:ph type="title"/>
          </p:nvPr>
        </p:nvSpPr>
        <p:spPr/>
        <p:txBody>
          <a:bodyPr/>
          <a:lstStyle/>
          <a:p>
            <a:pPr eaLnBrk="1" hangingPunct="1"/>
            <a:r>
              <a:rPr lang="de-CH" altLang="de-DE" sz="2400" dirty="0"/>
              <a:t>Kernaktivitäten und Wertsteigerungshebel im CMM</a:t>
            </a:r>
            <a:endParaRPr lang="de-DE" altLang="de-DE" sz="1600" dirty="0"/>
          </a:p>
        </p:txBody>
      </p:sp>
      <p:grpSp>
        <p:nvGrpSpPr>
          <p:cNvPr id="8195" name="Gruppieren 41">
            <a:extLst>
              <a:ext uri="{FF2B5EF4-FFF2-40B4-BE49-F238E27FC236}">
                <a16:creationId xmlns:a16="http://schemas.microsoft.com/office/drawing/2014/main" id="{CF9C1E0C-E186-469D-9FAA-77E5218E6417}"/>
              </a:ext>
            </a:extLst>
          </p:cNvPr>
          <p:cNvGrpSpPr>
            <a:grpSpLocks/>
          </p:cNvGrpSpPr>
          <p:nvPr/>
        </p:nvGrpSpPr>
        <p:grpSpPr bwMode="auto">
          <a:xfrm>
            <a:off x="248526" y="1385236"/>
            <a:ext cx="9291637" cy="4205287"/>
            <a:chOff x="265113" y="757238"/>
            <a:chExt cx="9291637" cy="4205287"/>
          </a:xfrm>
        </p:grpSpPr>
        <p:sp>
          <p:nvSpPr>
            <p:cNvPr id="8196" name="Rectangle 33">
              <a:extLst>
                <a:ext uri="{FF2B5EF4-FFF2-40B4-BE49-F238E27FC236}">
                  <a16:creationId xmlns:a16="http://schemas.microsoft.com/office/drawing/2014/main" id="{F0B627FD-FF9F-4AC9-97A0-D88FBA4BC4AD}"/>
                </a:ext>
              </a:extLst>
            </p:cNvPr>
            <p:cNvSpPr>
              <a:spLocks noChangeArrowheads="1"/>
            </p:cNvSpPr>
            <p:nvPr/>
          </p:nvSpPr>
          <p:spPr bwMode="auto">
            <a:xfrm>
              <a:off x="1065213" y="2838505"/>
              <a:ext cx="1196975" cy="533414"/>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197" name="Rectangle 34">
              <a:extLst>
                <a:ext uri="{FF2B5EF4-FFF2-40B4-BE49-F238E27FC236}">
                  <a16:creationId xmlns:a16="http://schemas.microsoft.com/office/drawing/2014/main" id="{F2AE85CD-281A-438B-95CC-FAD8A7E82CA1}"/>
                </a:ext>
              </a:extLst>
            </p:cNvPr>
            <p:cNvSpPr>
              <a:spLocks noChangeArrowheads="1"/>
            </p:cNvSpPr>
            <p:nvPr/>
          </p:nvSpPr>
          <p:spPr bwMode="auto">
            <a:xfrm>
              <a:off x="1065213" y="4121239"/>
              <a:ext cx="1196975" cy="533414"/>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198" name="Rectangle 31">
              <a:extLst>
                <a:ext uri="{FF2B5EF4-FFF2-40B4-BE49-F238E27FC236}">
                  <a16:creationId xmlns:a16="http://schemas.microsoft.com/office/drawing/2014/main" id="{DECB521E-2FDD-4A98-84CF-09D1D3B24E44}"/>
                </a:ext>
              </a:extLst>
            </p:cNvPr>
            <p:cNvSpPr>
              <a:spLocks noChangeArrowheads="1"/>
            </p:cNvSpPr>
            <p:nvPr/>
          </p:nvSpPr>
          <p:spPr bwMode="auto">
            <a:xfrm>
              <a:off x="1065213" y="1557359"/>
              <a:ext cx="1196975" cy="533414"/>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199" name="Rectangle 5">
              <a:extLst>
                <a:ext uri="{FF2B5EF4-FFF2-40B4-BE49-F238E27FC236}">
                  <a16:creationId xmlns:a16="http://schemas.microsoft.com/office/drawing/2014/main" id="{C0B4E7FE-4782-4CD3-8044-2FA14DB2591B}"/>
                </a:ext>
              </a:extLst>
            </p:cNvPr>
            <p:cNvSpPr>
              <a:spLocks noChangeArrowheads="1"/>
            </p:cNvSpPr>
            <p:nvPr/>
          </p:nvSpPr>
          <p:spPr bwMode="auto">
            <a:xfrm>
              <a:off x="268288" y="763588"/>
              <a:ext cx="9288462" cy="41989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00" name="Line 6">
              <a:extLst>
                <a:ext uri="{FF2B5EF4-FFF2-40B4-BE49-F238E27FC236}">
                  <a16:creationId xmlns:a16="http://schemas.microsoft.com/office/drawing/2014/main" id="{213D3507-C69E-4E52-AEF0-15ED2512775B}"/>
                </a:ext>
              </a:extLst>
            </p:cNvPr>
            <p:cNvSpPr>
              <a:spLocks noChangeShapeType="1"/>
            </p:cNvSpPr>
            <p:nvPr/>
          </p:nvSpPr>
          <p:spPr bwMode="auto">
            <a:xfrm>
              <a:off x="268288" y="1125548"/>
              <a:ext cx="928846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01" name="Line 7">
              <a:extLst>
                <a:ext uri="{FF2B5EF4-FFF2-40B4-BE49-F238E27FC236}">
                  <a16:creationId xmlns:a16="http://schemas.microsoft.com/office/drawing/2014/main" id="{DF7AA508-EEFE-4267-9EA8-C058B931F485}"/>
                </a:ext>
              </a:extLst>
            </p:cNvPr>
            <p:cNvSpPr>
              <a:spLocks noChangeShapeType="1"/>
            </p:cNvSpPr>
            <p:nvPr/>
          </p:nvSpPr>
          <p:spPr bwMode="auto">
            <a:xfrm>
              <a:off x="268288" y="2417807"/>
              <a:ext cx="928846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02" name="Line 8">
              <a:extLst>
                <a:ext uri="{FF2B5EF4-FFF2-40B4-BE49-F238E27FC236}">
                  <a16:creationId xmlns:a16="http://schemas.microsoft.com/office/drawing/2014/main" id="{FD1F3306-9043-4DF8-B4E5-EC84F3B8DE22}"/>
                </a:ext>
              </a:extLst>
            </p:cNvPr>
            <p:cNvSpPr>
              <a:spLocks noChangeShapeType="1"/>
            </p:cNvSpPr>
            <p:nvPr/>
          </p:nvSpPr>
          <p:spPr bwMode="auto">
            <a:xfrm>
              <a:off x="268288" y="3711653"/>
              <a:ext cx="928846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8203" name="Gruppieren 40">
              <a:extLst>
                <a:ext uri="{FF2B5EF4-FFF2-40B4-BE49-F238E27FC236}">
                  <a16:creationId xmlns:a16="http://schemas.microsoft.com/office/drawing/2014/main" id="{B2573373-4E34-426B-BE43-37179669BFAF}"/>
                </a:ext>
              </a:extLst>
            </p:cNvPr>
            <p:cNvGrpSpPr>
              <a:grpSpLocks/>
            </p:cNvGrpSpPr>
            <p:nvPr/>
          </p:nvGrpSpPr>
          <p:grpSpPr bwMode="auto">
            <a:xfrm>
              <a:off x="2360613" y="757238"/>
              <a:ext cx="2632075" cy="4205287"/>
              <a:chOff x="2360613" y="757238"/>
              <a:chExt cx="2632075" cy="5551634"/>
            </a:xfrm>
          </p:grpSpPr>
          <p:sp>
            <p:nvSpPr>
              <p:cNvPr id="8224" name="Line 11">
                <a:extLst>
                  <a:ext uri="{FF2B5EF4-FFF2-40B4-BE49-F238E27FC236}">
                    <a16:creationId xmlns:a16="http://schemas.microsoft.com/office/drawing/2014/main" id="{056D706D-5B5F-416E-BDD3-2ED4A0BB02C4}"/>
                  </a:ext>
                </a:extLst>
              </p:cNvPr>
              <p:cNvSpPr>
                <a:spLocks noChangeShapeType="1"/>
              </p:cNvSpPr>
              <p:nvPr/>
            </p:nvSpPr>
            <p:spPr bwMode="auto">
              <a:xfrm>
                <a:off x="2360613" y="757238"/>
                <a:ext cx="0" cy="555163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5" name="Line 12">
                <a:extLst>
                  <a:ext uri="{FF2B5EF4-FFF2-40B4-BE49-F238E27FC236}">
                    <a16:creationId xmlns:a16="http://schemas.microsoft.com/office/drawing/2014/main" id="{48246D93-0086-46E1-8DC1-C1B38190CA5A}"/>
                  </a:ext>
                </a:extLst>
              </p:cNvPr>
              <p:cNvSpPr>
                <a:spLocks noChangeShapeType="1"/>
              </p:cNvSpPr>
              <p:nvPr/>
            </p:nvSpPr>
            <p:spPr bwMode="auto">
              <a:xfrm>
                <a:off x="4981575" y="765175"/>
                <a:ext cx="11113" cy="553575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8204" name="Text Box 13">
              <a:extLst>
                <a:ext uri="{FF2B5EF4-FFF2-40B4-BE49-F238E27FC236}">
                  <a16:creationId xmlns:a16="http://schemas.microsoft.com/office/drawing/2014/main" id="{37340B4E-129E-406E-9C9C-A7DFB19C9BD6}"/>
                </a:ext>
              </a:extLst>
            </p:cNvPr>
            <p:cNvSpPr txBox="1">
              <a:spLocks noChangeArrowheads="1"/>
            </p:cNvSpPr>
            <p:nvPr/>
          </p:nvSpPr>
          <p:spPr bwMode="auto">
            <a:xfrm>
              <a:off x="265113" y="1184286"/>
              <a:ext cx="1314450" cy="36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246237"/>
                  </a:solidFill>
                  <a:effectLst/>
                  <a:uLnTx/>
                  <a:uFillTx/>
                  <a:latin typeface="Arial" panose="020B0604020202020204" pitchFamily="34" charset="0"/>
                  <a:ea typeface="+mn-ea"/>
                  <a:cs typeface="+mn-cs"/>
                </a:rPr>
                <a:t>„Framing“</a:t>
              </a:r>
              <a:endParaRPr kumimoji="0" lang="de-DE" altLang="de-DE" sz="18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8205" name="Text Box 14">
              <a:extLst>
                <a:ext uri="{FF2B5EF4-FFF2-40B4-BE49-F238E27FC236}">
                  <a16:creationId xmlns:a16="http://schemas.microsoft.com/office/drawing/2014/main" id="{6A227E4D-AE72-42B3-B703-3F7EF496AD96}"/>
                </a:ext>
              </a:extLst>
            </p:cNvPr>
            <p:cNvSpPr txBox="1">
              <a:spLocks noChangeArrowheads="1"/>
            </p:cNvSpPr>
            <p:nvPr/>
          </p:nvSpPr>
          <p:spPr bwMode="auto">
            <a:xfrm>
              <a:off x="265113" y="2451145"/>
              <a:ext cx="1720850" cy="36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246237"/>
                  </a:solidFill>
                  <a:effectLst/>
                  <a:uLnTx/>
                  <a:uFillTx/>
                  <a:latin typeface="Arial" panose="020B0604020202020204" pitchFamily="34" charset="0"/>
                  <a:ea typeface="+mn-ea"/>
                  <a:cs typeface="+mn-cs"/>
                </a:rPr>
                <a:t>„Strategizing“</a:t>
              </a:r>
              <a:endParaRPr kumimoji="0" lang="de-DE" altLang="de-DE" sz="18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8206" name="Text Box 15">
              <a:extLst>
                <a:ext uri="{FF2B5EF4-FFF2-40B4-BE49-F238E27FC236}">
                  <a16:creationId xmlns:a16="http://schemas.microsoft.com/office/drawing/2014/main" id="{AD427706-31CE-4418-8AC2-92C8287678EA}"/>
                </a:ext>
              </a:extLst>
            </p:cNvPr>
            <p:cNvSpPr txBox="1">
              <a:spLocks noChangeArrowheads="1"/>
            </p:cNvSpPr>
            <p:nvPr/>
          </p:nvSpPr>
          <p:spPr bwMode="auto">
            <a:xfrm>
              <a:off x="265113" y="3719591"/>
              <a:ext cx="1620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a:t>
              </a:r>
              <a:r>
                <a:rPr kumimoji="0" lang="de-CH" altLang="de-DE" sz="1800" b="1" i="0" u="none" strike="noStrike" kern="1200" cap="none" spc="0" normalizeH="0" baseline="0" noProof="0" dirty="0" err="1">
                  <a:ln>
                    <a:noFill/>
                  </a:ln>
                  <a:solidFill>
                    <a:srgbClr val="246237"/>
                  </a:solidFill>
                  <a:effectLst/>
                  <a:uLnTx/>
                  <a:uFillTx/>
                  <a:latin typeface="Arial" panose="020B0604020202020204" pitchFamily="34" charset="0"/>
                  <a:ea typeface="+mn-ea"/>
                  <a:cs typeface="+mn-cs"/>
                </a:rPr>
                <a:t>Organizing</a:t>
              </a:r>
              <a:r>
                <a:rPr kumimoji="0" lang="de-CH" altLang="de-DE" sz="18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a:t>
              </a:r>
              <a:endParaRPr kumimoji="0" lang="de-DE" altLang="de-DE" sz="18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8207" name="Text Box 17">
              <a:extLst>
                <a:ext uri="{FF2B5EF4-FFF2-40B4-BE49-F238E27FC236}">
                  <a16:creationId xmlns:a16="http://schemas.microsoft.com/office/drawing/2014/main" id="{4086B8C1-1CB7-406B-A2B5-303F32B1AAB4}"/>
                </a:ext>
              </a:extLst>
            </p:cNvPr>
            <p:cNvSpPr txBox="1">
              <a:spLocks noChangeArrowheads="1"/>
            </p:cNvSpPr>
            <p:nvPr/>
          </p:nvSpPr>
          <p:spPr bwMode="auto">
            <a:xfrm>
              <a:off x="1060450" y="1574822"/>
              <a:ext cx="1122363" cy="51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rPr>
                <a:t>Normativer</a:t>
              </a:r>
              <a:br>
                <a:rPr kumimoji="0" lang="de-CH"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rPr>
              </a:br>
              <a:r>
                <a:rPr kumimoji="0" lang="de-CH"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rPr>
                <a:t>Rahmen</a:t>
              </a:r>
              <a:endParaRPr kumimoji="0" lang="de-DE"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08" name="Text Box 18">
              <a:extLst>
                <a:ext uri="{FF2B5EF4-FFF2-40B4-BE49-F238E27FC236}">
                  <a16:creationId xmlns:a16="http://schemas.microsoft.com/office/drawing/2014/main" id="{D416EA42-788E-4DAB-BC44-E21692A8AB77}"/>
                </a:ext>
              </a:extLst>
            </p:cNvPr>
            <p:cNvSpPr txBox="1">
              <a:spLocks noChangeArrowheads="1"/>
            </p:cNvSpPr>
            <p:nvPr/>
          </p:nvSpPr>
          <p:spPr bwMode="auto">
            <a:xfrm>
              <a:off x="1060450" y="2835330"/>
              <a:ext cx="1031875" cy="51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rPr>
                <a:t>Corporate</a:t>
              </a:r>
              <a:br>
                <a:rPr kumimoji="0" lang="de-CH"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rPr>
              </a:br>
              <a:r>
                <a:rPr kumimoji="0" lang="de-CH"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rPr>
                <a:t>Strategy</a:t>
              </a:r>
              <a:endParaRPr kumimoji="0" lang="de-DE" altLang="de-DE" sz="1400" b="1" i="0" u="none" strike="noStrike" kern="1200" cap="none" spc="0" normalizeH="0" baseline="0" noProof="0">
                <a:ln>
                  <a:noFill/>
                </a:ln>
                <a:solidFill>
                  <a:srgbClr val="4D4D4D"/>
                </a:solidFill>
                <a:effectLst/>
                <a:uLnTx/>
                <a:uFillTx/>
                <a:latin typeface="Arial" panose="020B0604020202020204" pitchFamily="34" charset="0"/>
                <a:ea typeface="+mn-ea"/>
                <a:cs typeface="+mn-cs"/>
              </a:endParaRPr>
            </a:p>
          </p:txBody>
        </p:sp>
        <p:sp>
          <p:nvSpPr>
            <p:cNvPr id="8209" name="Text Box 19">
              <a:extLst>
                <a:ext uri="{FF2B5EF4-FFF2-40B4-BE49-F238E27FC236}">
                  <a16:creationId xmlns:a16="http://schemas.microsoft.com/office/drawing/2014/main" id="{4AB11234-6EEA-4A03-A564-79A64BC7D282}"/>
                </a:ext>
              </a:extLst>
            </p:cNvPr>
            <p:cNvSpPr txBox="1">
              <a:spLocks noChangeArrowheads="1"/>
            </p:cNvSpPr>
            <p:nvPr/>
          </p:nvSpPr>
          <p:spPr bwMode="auto">
            <a:xfrm>
              <a:off x="1060450" y="4126002"/>
              <a:ext cx="12779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dirty="0">
                  <a:ln>
                    <a:noFill/>
                  </a:ln>
                  <a:solidFill>
                    <a:srgbClr val="4D4D4D"/>
                  </a:solidFill>
                  <a:effectLst/>
                  <a:uLnTx/>
                  <a:uFillTx/>
                  <a:latin typeface="Arial" panose="020B0604020202020204" pitchFamily="34" charset="0"/>
                  <a:ea typeface="+mn-ea"/>
                  <a:cs typeface="+mn-cs"/>
                </a:rPr>
                <a:t>Corporate</a:t>
              </a:r>
              <a:br>
                <a:rPr kumimoji="0" lang="de-CH" altLang="de-DE" sz="1400" b="1" i="0" u="none" strike="noStrike" kern="1200" cap="none" spc="0" normalizeH="0" baseline="0" noProof="0" dirty="0">
                  <a:ln>
                    <a:noFill/>
                  </a:ln>
                  <a:solidFill>
                    <a:srgbClr val="4D4D4D"/>
                  </a:solidFill>
                  <a:effectLst/>
                  <a:uLnTx/>
                  <a:uFillTx/>
                  <a:latin typeface="Arial" panose="020B0604020202020204" pitchFamily="34" charset="0"/>
                  <a:ea typeface="+mn-ea"/>
                  <a:cs typeface="+mn-cs"/>
                </a:rPr>
              </a:br>
              <a:r>
                <a:rPr kumimoji="0" lang="de-CH" altLang="de-DE" sz="1400" b="1" i="0" u="none" strike="noStrike" kern="1200" cap="none" spc="0" normalizeH="0" baseline="0" noProof="0" dirty="0" err="1">
                  <a:ln>
                    <a:noFill/>
                  </a:ln>
                  <a:solidFill>
                    <a:srgbClr val="4D4D4D"/>
                  </a:solidFill>
                  <a:effectLst/>
                  <a:uLnTx/>
                  <a:uFillTx/>
                  <a:latin typeface="Arial" panose="020B0604020202020204" pitchFamily="34" charset="0"/>
                  <a:ea typeface="+mn-ea"/>
                  <a:cs typeface="+mn-cs"/>
                </a:rPr>
                <a:t>Organization</a:t>
              </a:r>
              <a:endParaRPr kumimoji="0" lang="de-DE" altLang="de-DE" sz="1400" b="1" i="0" u="none" strike="noStrike" kern="1200" cap="none" spc="0" normalizeH="0" baseline="0" noProof="0" dirty="0">
                <a:ln>
                  <a:noFill/>
                </a:ln>
                <a:solidFill>
                  <a:srgbClr val="4D4D4D"/>
                </a:solidFill>
                <a:effectLst/>
                <a:uLnTx/>
                <a:uFillTx/>
                <a:latin typeface="Arial" panose="020B0604020202020204" pitchFamily="34" charset="0"/>
                <a:ea typeface="+mn-ea"/>
                <a:cs typeface="+mn-cs"/>
              </a:endParaRPr>
            </a:p>
          </p:txBody>
        </p:sp>
        <p:sp>
          <p:nvSpPr>
            <p:cNvPr id="8210" name="AutoShape 21">
              <a:extLst>
                <a:ext uri="{FF2B5EF4-FFF2-40B4-BE49-F238E27FC236}">
                  <a16:creationId xmlns:a16="http://schemas.microsoft.com/office/drawing/2014/main" id="{69331CCC-D18F-41EF-8431-67A4AE0954D1}"/>
                </a:ext>
              </a:extLst>
            </p:cNvPr>
            <p:cNvSpPr>
              <a:spLocks noChangeArrowheads="1"/>
            </p:cNvSpPr>
            <p:nvPr/>
          </p:nvSpPr>
          <p:spPr bwMode="auto">
            <a:xfrm>
              <a:off x="415925" y="1557359"/>
              <a:ext cx="288925" cy="935062"/>
            </a:xfrm>
            <a:prstGeom prst="downArrow">
              <a:avLst>
                <a:gd name="adj1" fmla="val 50000"/>
                <a:gd name="adj2" fmla="val 80909"/>
              </a:avLst>
            </a:prstGeom>
            <a:solidFill>
              <a:schemeClr val="accent1"/>
            </a:solidFill>
            <a:ln w="12700">
              <a:solidFill>
                <a:schemeClr val="accent2"/>
              </a:solidFill>
              <a:miter lim="800000"/>
              <a:headEnd/>
              <a:tailEnd/>
            </a:ln>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1" name="AutoShape 22">
              <a:extLst>
                <a:ext uri="{FF2B5EF4-FFF2-40B4-BE49-F238E27FC236}">
                  <a16:creationId xmlns:a16="http://schemas.microsoft.com/office/drawing/2014/main" id="{5CB0F456-AEC7-407E-A8FE-8292DDD838E9}"/>
                </a:ext>
              </a:extLst>
            </p:cNvPr>
            <p:cNvSpPr>
              <a:spLocks noChangeArrowheads="1"/>
            </p:cNvSpPr>
            <p:nvPr/>
          </p:nvSpPr>
          <p:spPr bwMode="auto">
            <a:xfrm>
              <a:off x="415925" y="2838505"/>
              <a:ext cx="288925" cy="935063"/>
            </a:xfrm>
            <a:prstGeom prst="downArrow">
              <a:avLst>
                <a:gd name="adj1" fmla="val 50000"/>
                <a:gd name="adj2" fmla="val 80909"/>
              </a:avLst>
            </a:prstGeom>
            <a:solidFill>
              <a:schemeClr val="accent1"/>
            </a:solidFill>
            <a:ln w="12700">
              <a:solidFill>
                <a:schemeClr val="accent2"/>
              </a:solidFill>
              <a:miter lim="800000"/>
              <a:headEnd/>
              <a:tailEnd/>
            </a:ln>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2" name="AutoShape 24">
              <a:extLst>
                <a:ext uri="{FF2B5EF4-FFF2-40B4-BE49-F238E27FC236}">
                  <a16:creationId xmlns:a16="http://schemas.microsoft.com/office/drawing/2014/main" id="{D2F89CE9-7C79-4725-8E91-8C3E1A304C6E}"/>
                </a:ext>
              </a:extLst>
            </p:cNvPr>
            <p:cNvSpPr>
              <a:spLocks noChangeArrowheads="1"/>
            </p:cNvSpPr>
            <p:nvPr/>
          </p:nvSpPr>
          <p:spPr bwMode="auto">
            <a:xfrm rot="10800000" flipH="1">
              <a:off x="741363" y="1557359"/>
              <a:ext cx="263525" cy="22701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3" name="AutoShape 25">
              <a:extLst>
                <a:ext uri="{FF2B5EF4-FFF2-40B4-BE49-F238E27FC236}">
                  <a16:creationId xmlns:a16="http://schemas.microsoft.com/office/drawing/2014/main" id="{0EE36EB7-6333-4A11-BDD7-F69512F74726}"/>
                </a:ext>
              </a:extLst>
            </p:cNvPr>
            <p:cNvSpPr>
              <a:spLocks noChangeArrowheads="1"/>
            </p:cNvSpPr>
            <p:nvPr/>
          </p:nvSpPr>
          <p:spPr bwMode="auto">
            <a:xfrm rot="10800000" flipH="1">
              <a:off x="741363" y="2838505"/>
              <a:ext cx="263525" cy="22701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4" name="AutoShape 26">
              <a:extLst>
                <a:ext uri="{FF2B5EF4-FFF2-40B4-BE49-F238E27FC236}">
                  <a16:creationId xmlns:a16="http://schemas.microsoft.com/office/drawing/2014/main" id="{D954E6DB-7D93-4A05-91BD-D37D5E12F0BB}"/>
                </a:ext>
              </a:extLst>
            </p:cNvPr>
            <p:cNvSpPr>
              <a:spLocks noChangeArrowheads="1"/>
            </p:cNvSpPr>
            <p:nvPr/>
          </p:nvSpPr>
          <p:spPr bwMode="auto">
            <a:xfrm rot="10800000" flipH="1">
              <a:off x="741363" y="4121239"/>
              <a:ext cx="263525" cy="22701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5" name="Text Box 28">
              <a:extLst>
                <a:ext uri="{FF2B5EF4-FFF2-40B4-BE49-F238E27FC236}">
                  <a16:creationId xmlns:a16="http://schemas.microsoft.com/office/drawing/2014/main" id="{57E58100-21BC-44B9-98FB-7A4927E9ACB7}"/>
                </a:ext>
              </a:extLst>
            </p:cNvPr>
            <p:cNvSpPr txBox="1">
              <a:spLocks noChangeArrowheads="1"/>
            </p:cNvSpPr>
            <p:nvPr/>
          </p:nvSpPr>
          <p:spPr bwMode="auto">
            <a:xfrm>
              <a:off x="265113" y="762000"/>
              <a:ext cx="1527175" cy="336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Kernaktivitäten</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6" name="Text Box 29">
              <a:extLst>
                <a:ext uri="{FF2B5EF4-FFF2-40B4-BE49-F238E27FC236}">
                  <a16:creationId xmlns:a16="http://schemas.microsoft.com/office/drawing/2014/main" id="{5B942C1F-3F4A-45BD-9898-BBEFB2544324}"/>
                </a:ext>
              </a:extLst>
            </p:cNvPr>
            <p:cNvSpPr txBox="1">
              <a:spLocks noChangeArrowheads="1"/>
            </p:cNvSpPr>
            <p:nvPr/>
          </p:nvSpPr>
          <p:spPr bwMode="auto">
            <a:xfrm>
              <a:off x="2409825" y="762000"/>
              <a:ext cx="2174875" cy="33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Wertsteigerungshebel</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7" name="Text Box 30">
              <a:extLst>
                <a:ext uri="{FF2B5EF4-FFF2-40B4-BE49-F238E27FC236}">
                  <a16:creationId xmlns:a16="http://schemas.microsoft.com/office/drawing/2014/main" id="{530E0363-B158-4C7A-BC47-870E7CF558DB}"/>
                </a:ext>
              </a:extLst>
            </p:cNvPr>
            <p:cNvSpPr txBox="1">
              <a:spLocks noChangeArrowheads="1"/>
            </p:cNvSpPr>
            <p:nvPr/>
          </p:nvSpPr>
          <p:spPr bwMode="auto">
            <a:xfrm>
              <a:off x="5024438" y="762000"/>
              <a:ext cx="2997200" cy="336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Jahreszyklus durchzuführen</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8" name="Text Box 36">
              <a:extLst>
                <a:ext uri="{FF2B5EF4-FFF2-40B4-BE49-F238E27FC236}">
                  <a16:creationId xmlns:a16="http://schemas.microsoft.com/office/drawing/2014/main" id="{73911826-61E3-4531-88D5-1DE4031FB5AE}"/>
                </a:ext>
              </a:extLst>
            </p:cNvPr>
            <p:cNvSpPr txBox="1">
              <a:spLocks noChangeArrowheads="1"/>
            </p:cNvSpPr>
            <p:nvPr/>
          </p:nvSpPr>
          <p:spPr bwMode="auto">
            <a:xfrm>
              <a:off x="2381250" y="1236676"/>
              <a:ext cx="1258888" cy="107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 Mission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 Werte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 Vision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 Ziele</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9" name="Text Box 37">
              <a:extLst>
                <a:ext uri="{FF2B5EF4-FFF2-40B4-BE49-F238E27FC236}">
                  <a16:creationId xmlns:a16="http://schemas.microsoft.com/office/drawing/2014/main" id="{4C0DC3D1-2942-4E00-874F-A078E547B567}"/>
                </a:ext>
              </a:extLst>
            </p:cNvPr>
            <p:cNvSpPr txBox="1">
              <a:spLocks noChangeArrowheads="1"/>
            </p:cNvSpPr>
            <p:nvPr/>
          </p:nvSpPr>
          <p:spPr bwMode="auto">
            <a:xfrm>
              <a:off x="2381250" y="2651175"/>
              <a:ext cx="1838325" cy="83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(5) Konzept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(6) Konfiguration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(7) Koordination</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0" name="Text Box 38">
              <a:extLst>
                <a:ext uri="{FF2B5EF4-FFF2-40B4-BE49-F238E27FC236}">
                  <a16:creationId xmlns:a16="http://schemas.microsoft.com/office/drawing/2014/main" id="{9E266D9F-80FF-42E2-AD3C-70C4D0BCAFCD}"/>
                </a:ext>
              </a:extLst>
            </p:cNvPr>
            <p:cNvSpPr txBox="1">
              <a:spLocks noChangeArrowheads="1"/>
            </p:cNvSpPr>
            <p:nvPr/>
          </p:nvSpPr>
          <p:spPr bwMode="auto">
            <a:xfrm>
              <a:off x="2381250" y="3945022"/>
              <a:ext cx="2682875" cy="83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(8) Interaktionsstil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(9) Organisationstruktur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(10) Managementsysteme</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1" name="Text Box 41">
              <a:extLst>
                <a:ext uri="{FF2B5EF4-FFF2-40B4-BE49-F238E27FC236}">
                  <a16:creationId xmlns:a16="http://schemas.microsoft.com/office/drawing/2014/main" id="{6A4E7DB1-9860-4D34-9F3D-48615347DE01}"/>
                </a:ext>
              </a:extLst>
            </p:cNvPr>
            <p:cNvSpPr txBox="1">
              <a:spLocks noChangeArrowheads="1"/>
            </p:cNvSpPr>
            <p:nvPr/>
          </p:nvSpPr>
          <p:spPr bwMode="auto">
            <a:xfrm>
              <a:off x="5024438" y="1143010"/>
              <a:ext cx="4465637"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180975" indent="-1809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Überprüfung der weiteren Gültigkeit und Konsistenz des normativen Rahmens</a:t>
              </a:r>
            </a:p>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Ableitung der finanziellen und strategischen Jahresziele des MGUs</a:t>
              </a:r>
            </a:p>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Zielvereinbarungen mit den strategischen Organisationseinheiten (SGEs, Zentralabteilungen) </a:t>
              </a:r>
              <a:endParaRPr kumimoji="0" lang="de-DE"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222" name="Text Box 42">
              <a:extLst>
                <a:ext uri="{FF2B5EF4-FFF2-40B4-BE49-F238E27FC236}">
                  <a16:creationId xmlns:a16="http://schemas.microsoft.com/office/drawing/2014/main" id="{09FC3130-561C-48F1-BDF8-CFBFDB93F8B8}"/>
                </a:ext>
              </a:extLst>
            </p:cNvPr>
            <p:cNvSpPr txBox="1">
              <a:spLocks noChangeArrowheads="1"/>
            </p:cNvSpPr>
            <p:nvPr/>
          </p:nvSpPr>
          <p:spPr bwMode="auto">
            <a:xfrm>
              <a:off x="5013325" y="2416219"/>
              <a:ext cx="4511675" cy="131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180975" indent="-1809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Weiterentwicklung des strategischen Konzepts inklusive einer kritischen Hinterfragung seiner zukünftigen Gültigkeit</a:t>
              </a:r>
            </a:p>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Analyse des Portfolios der Geschäfte und seiner Entwicklung</a:t>
              </a:r>
            </a:p>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Überprüfung der Koordinationsstrategien zu den jeweiligen Synergietypen</a:t>
              </a:r>
            </a:p>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Identifizierung der bereichsübergreifenden Initiativen</a:t>
              </a:r>
              <a:endParaRPr kumimoji="0" lang="de-DE"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223" name="Text Box 43">
              <a:extLst>
                <a:ext uri="{FF2B5EF4-FFF2-40B4-BE49-F238E27FC236}">
                  <a16:creationId xmlns:a16="http://schemas.microsoft.com/office/drawing/2014/main" id="{31C1A2A6-9A61-4E39-863F-060D7839C50C}"/>
                </a:ext>
              </a:extLst>
            </p:cNvPr>
            <p:cNvSpPr txBox="1">
              <a:spLocks noChangeArrowheads="1"/>
            </p:cNvSpPr>
            <p:nvPr/>
          </p:nvSpPr>
          <p:spPr bwMode="auto">
            <a:xfrm>
              <a:off x="5013325" y="3710066"/>
              <a:ext cx="4465638" cy="123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180975" indent="-1809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Überprüfung der Passung von Stil, Strukturen und Systemen zur Corporate Strategy und Durchführung eventueller Anpassungsmaßnahmen</a:t>
              </a:r>
            </a:p>
            <a:p>
              <a:pPr marL="180975" marR="0" lvl="0" indent="-180975" algn="l" defTabSz="914400" rtl="0" eaLnBrk="1" fontAlgn="base" latinLnBrk="0" hangingPunct="1">
                <a:lnSpc>
                  <a:spcPct val="100000"/>
                </a:lnSpc>
                <a:spcBef>
                  <a:spcPct val="20000"/>
                </a:spcBef>
                <a:spcAft>
                  <a:spcPct val="0"/>
                </a:spcAft>
                <a:buClr>
                  <a:srgbClr val="246237"/>
                </a:buClr>
                <a:buSzPct val="120000"/>
                <a:buFont typeface="Wingdings" panose="05000000000000000000" pitchFamily="2" charset="2"/>
                <a:buChar char="§"/>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Durchführung des Corporate Strategieprozesses (als Mana-</a:t>
              </a:r>
              <a:r>
                <a:rPr kumimoji="0" lang="de-CH" alt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gementsystem</a:t>
              </a: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innerhalb dessen die Wertsteigerungshebel zu adressieren sind. </a:t>
              </a:r>
            </a:p>
          </p:txBody>
        </p:sp>
      </p:grpSp>
      <p:sp>
        <p:nvSpPr>
          <p:cNvPr id="34" name="Textfeld 33">
            <a:extLst>
              <a:ext uri="{FF2B5EF4-FFF2-40B4-BE49-F238E27FC236}">
                <a16:creationId xmlns:a16="http://schemas.microsoft.com/office/drawing/2014/main" id="{1EDDDEB3-13DA-48AE-9B15-5F5B4AE2AC02}"/>
              </a:ext>
            </a:extLst>
          </p:cNvPr>
          <p:cNvSpPr txBox="1"/>
          <p:nvPr/>
        </p:nvSpPr>
        <p:spPr>
          <a:xfrm>
            <a:off x="8967298" y="6153724"/>
            <a:ext cx="665567" cy="246221"/>
          </a:xfrm>
          <a:prstGeom prst="rect">
            <a:avLst/>
          </a:prstGeom>
          <a:noFill/>
        </p:spPr>
        <p:txBody>
          <a:bodyPr wrap="none" rtlCol="0">
            <a:spAutoFit/>
          </a:bodyPr>
          <a:lstStyle/>
          <a:p>
            <a:r>
              <a:rPr lang="de-CH" sz="1000" dirty="0"/>
              <a:t>Abb.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2A9E896-5045-40A3-91A7-CB96F664E1D5}"/>
              </a:ext>
            </a:extLst>
          </p:cNvPr>
          <p:cNvSpPr>
            <a:spLocks noGrp="1" noChangeArrowheads="1"/>
          </p:cNvSpPr>
          <p:nvPr>
            <p:ph type="title"/>
          </p:nvPr>
        </p:nvSpPr>
        <p:spPr>
          <a:noFill/>
        </p:spPr>
        <p:txBody>
          <a:bodyPr lIns="90488" tIns="44450" rIns="90488" bIns="44450"/>
          <a:lstStyle/>
          <a:p>
            <a:r>
              <a:rPr lang="de-DE" altLang="de-DE" dirty="0"/>
              <a:t>Entwicklungsstufen eines Corporate Managements</a:t>
            </a:r>
          </a:p>
        </p:txBody>
      </p:sp>
      <p:sp>
        <p:nvSpPr>
          <p:cNvPr id="10244" name="Rectangle 3">
            <a:extLst>
              <a:ext uri="{FF2B5EF4-FFF2-40B4-BE49-F238E27FC236}">
                <a16:creationId xmlns:a16="http://schemas.microsoft.com/office/drawing/2014/main" id="{54C0B873-FCAB-4BCA-81D4-AAAB7432366F}"/>
              </a:ext>
            </a:extLst>
          </p:cNvPr>
          <p:cNvSpPr>
            <a:spLocks noChangeArrowheads="1"/>
          </p:cNvSpPr>
          <p:nvPr/>
        </p:nvSpPr>
        <p:spPr bwMode="auto">
          <a:xfrm>
            <a:off x="677293" y="2396976"/>
            <a:ext cx="6007058" cy="3492476"/>
          </a:xfrm>
          <a:prstGeom prst="rect">
            <a:avLst/>
          </a:prstGeom>
          <a:solidFill>
            <a:schemeClr val="accent1"/>
          </a:solidFill>
          <a:ln w="12700">
            <a:solidFill>
              <a:srgbClr val="00279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5" name="Line 5">
            <a:extLst>
              <a:ext uri="{FF2B5EF4-FFF2-40B4-BE49-F238E27FC236}">
                <a16:creationId xmlns:a16="http://schemas.microsoft.com/office/drawing/2014/main" id="{0A5263B9-F80F-4E8D-A6F1-4EE36660B834}"/>
              </a:ext>
            </a:extLst>
          </p:cNvPr>
          <p:cNvSpPr>
            <a:spLocks noChangeShapeType="1"/>
          </p:cNvSpPr>
          <p:nvPr/>
        </p:nvSpPr>
        <p:spPr bwMode="auto">
          <a:xfrm>
            <a:off x="2143759" y="1495282"/>
            <a:ext cx="0" cy="4394170"/>
          </a:xfrm>
          <a:prstGeom prst="line">
            <a:avLst/>
          </a:prstGeom>
          <a:noFill/>
          <a:ln w="12700" cap="rnd">
            <a:solidFill>
              <a:srgbClr val="00279F"/>
            </a:solidFill>
            <a:prstDash val="sysDot"/>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6" name="Line 6">
            <a:extLst>
              <a:ext uri="{FF2B5EF4-FFF2-40B4-BE49-F238E27FC236}">
                <a16:creationId xmlns:a16="http://schemas.microsoft.com/office/drawing/2014/main" id="{C80E41F5-49F8-4CCD-9954-FD219C34FA23}"/>
              </a:ext>
            </a:extLst>
          </p:cNvPr>
          <p:cNvSpPr>
            <a:spLocks noChangeShapeType="1"/>
          </p:cNvSpPr>
          <p:nvPr/>
        </p:nvSpPr>
        <p:spPr bwMode="auto">
          <a:xfrm>
            <a:off x="5151502" y="1495282"/>
            <a:ext cx="6479" cy="4384645"/>
          </a:xfrm>
          <a:prstGeom prst="line">
            <a:avLst/>
          </a:prstGeom>
          <a:noFill/>
          <a:ln w="12700" cap="rnd">
            <a:solidFill>
              <a:srgbClr val="00279F"/>
            </a:solidFill>
            <a:prstDash val="sysDot"/>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7" name="Line 7">
            <a:extLst>
              <a:ext uri="{FF2B5EF4-FFF2-40B4-BE49-F238E27FC236}">
                <a16:creationId xmlns:a16="http://schemas.microsoft.com/office/drawing/2014/main" id="{D03F5F03-2440-4378-A99C-307B2A1BD27C}"/>
              </a:ext>
            </a:extLst>
          </p:cNvPr>
          <p:cNvSpPr>
            <a:spLocks noChangeShapeType="1"/>
          </p:cNvSpPr>
          <p:nvPr/>
        </p:nvSpPr>
        <p:spPr bwMode="auto">
          <a:xfrm>
            <a:off x="3647631" y="1495282"/>
            <a:ext cx="0" cy="4394170"/>
          </a:xfrm>
          <a:prstGeom prst="line">
            <a:avLst/>
          </a:prstGeom>
          <a:noFill/>
          <a:ln w="12700" cap="rnd">
            <a:solidFill>
              <a:srgbClr val="00279F"/>
            </a:solidFill>
            <a:prstDash val="sysDot"/>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8" name="AutoShape 13">
            <a:extLst>
              <a:ext uri="{FF2B5EF4-FFF2-40B4-BE49-F238E27FC236}">
                <a16:creationId xmlns:a16="http://schemas.microsoft.com/office/drawing/2014/main" id="{76B4F6E8-4983-4A9C-BF33-26F7B5F44D0A}"/>
              </a:ext>
            </a:extLst>
          </p:cNvPr>
          <p:cNvSpPr>
            <a:spLocks noChangeArrowheads="1"/>
          </p:cNvSpPr>
          <p:nvPr/>
        </p:nvSpPr>
        <p:spPr bwMode="auto">
          <a:xfrm>
            <a:off x="537594" y="5190956"/>
            <a:ext cx="6692854" cy="406397"/>
          </a:xfrm>
          <a:prstGeom prst="rightArrow">
            <a:avLst>
              <a:gd name="adj1" fmla="val 75000"/>
              <a:gd name="adj2" fmla="val 103006"/>
            </a:avLst>
          </a:prstGeom>
          <a:gradFill rotWithShape="0">
            <a:gsLst>
              <a:gs pos="0">
                <a:srgbClr val="ECEC8E"/>
              </a:gs>
              <a:gs pos="100000">
                <a:srgbClr val="FFFF99"/>
              </a:gs>
            </a:gsLst>
            <a:lin ang="0" scaled="1"/>
          </a:gra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9" name="AutoShape 14">
            <a:extLst>
              <a:ext uri="{FF2B5EF4-FFF2-40B4-BE49-F238E27FC236}">
                <a16:creationId xmlns:a16="http://schemas.microsoft.com/office/drawing/2014/main" id="{0705DB71-676E-4CB3-825C-F8F71ED8EFC2}"/>
              </a:ext>
            </a:extLst>
          </p:cNvPr>
          <p:cNvSpPr>
            <a:spLocks noChangeArrowheads="1"/>
          </p:cNvSpPr>
          <p:nvPr/>
        </p:nvSpPr>
        <p:spPr bwMode="auto">
          <a:xfrm>
            <a:off x="537594" y="4581361"/>
            <a:ext cx="6692854" cy="406397"/>
          </a:xfrm>
          <a:prstGeom prst="rightArrow">
            <a:avLst>
              <a:gd name="adj1" fmla="val 75000"/>
              <a:gd name="adj2" fmla="val 103006"/>
            </a:avLst>
          </a:prstGeom>
          <a:gradFill rotWithShape="0">
            <a:gsLst>
              <a:gs pos="0">
                <a:srgbClr val="ECEC8E"/>
              </a:gs>
              <a:gs pos="100000">
                <a:srgbClr val="FFFF99"/>
              </a:gs>
            </a:gsLst>
            <a:lin ang="0" scaled="1"/>
          </a:gra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0" name="AutoShape 15">
            <a:extLst>
              <a:ext uri="{FF2B5EF4-FFF2-40B4-BE49-F238E27FC236}">
                <a16:creationId xmlns:a16="http://schemas.microsoft.com/office/drawing/2014/main" id="{FEBF88A9-8452-499E-957F-3258C195AC10}"/>
              </a:ext>
            </a:extLst>
          </p:cNvPr>
          <p:cNvSpPr>
            <a:spLocks noChangeArrowheads="1"/>
          </p:cNvSpPr>
          <p:nvPr/>
        </p:nvSpPr>
        <p:spPr bwMode="auto">
          <a:xfrm>
            <a:off x="537594" y="3971765"/>
            <a:ext cx="6692854" cy="406397"/>
          </a:xfrm>
          <a:prstGeom prst="rightArrow">
            <a:avLst>
              <a:gd name="adj1" fmla="val 75000"/>
              <a:gd name="adj2" fmla="val 103006"/>
            </a:avLst>
          </a:prstGeom>
          <a:gradFill rotWithShape="0">
            <a:gsLst>
              <a:gs pos="0">
                <a:srgbClr val="ECEC8E"/>
              </a:gs>
              <a:gs pos="100000">
                <a:srgbClr val="FFFF99"/>
              </a:gs>
            </a:gsLst>
            <a:lin ang="0" scaled="1"/>
          </a:gra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1" name="AutoShape 16">
            <a:extLst>
              <a:ext uri="{FF2B5EF4-FFF2-40B4-BE49-F238E27FC236}">
                <a16:creationId xmlns:a16="http://schemas.microsoft.com/office/drawing/2014/main" id="{A19D1FE7-FF60-44A5-9FC2-6D87AE530928}"/>
              </a:ext>
            </a:extLst>
          </p:cNvPr>
          <p:cNvSpPr>
            <a:spLocks noChangeArrowheads="1"/>
          </p:cNvSpPr>
          <p:nvPr/>
        </p:nvSpPr>
        <p:spPr bwMode="auto">
          <a:xfrm>
            <a:off x="537594" y="3349469"/>
            <a:ext cx="6692854" cy="406397"/>
          </a:xfrm>
          <a:prstGeom prst="rightArrow">
            <a:avLst>
              <a:gd name="adj1" fmla="val 75000"/>
              <a:gd name="adj2" fmla="val 103006"/>
            </a:avLst>
          </a:prstGeom>
          <a:gradFill rotWithShape="0">
            <a:gsLst>
              <a:gs pos="0">
                <a:srgbClr val="ECEC8E"/>
              </a:gs>
              <a:gs pos="100000">
                <a:srgbClr val="FFFF99"/>
              </a:gs>
            </a:gsLst>
            <a:lin ang="0" scaled="1"/>
          </a:gra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2" name="AutoShape 17">
            <a:extLst>
              <a:ext uri="{FF2B5EF4-FFF2-40B4-BE49-F238E27FC236}">
                <a16:creationId xmlns:a16="http://schemas.microsoft.com/office/drawing/2014/main" id="{D71C671F-4928-4E34-8C4F-24FB18FB6379}"/>
              </a:ext>
            </a:extLst>
          </p:cNvPr>
          <p:cNvSpPr>
            <a:spLocks noChangeArrowheads="1"/>
          </p:cNvSpPr>
          <p:nvPr/>
        </p:nvSpPr>
        <p:spPr bwMode="auto">
          <a:xfrm>
            <a:off x="537594" y="2752573"/>
            <a:ext cx="6692854" cy="406397"/>
          </a:xfrm>
          <a:prstGeom prst="rightArrow">
            <a:avLst>
              <a:gd name="adj1" fmla="val 75000"/>
              <a:gd name="adj2" fmla="val 103006"/>
            </a:avLst>
          </a:prstGeom>
          <a:gradFill rotWithShape="0">
            <a:gsLst>
              <a:gs pos="0">
                <a:srgbClr val="ECEC8E"/>
              </a:gs>
              <a:gs pos="100000">
                <a:srgbClr val="FFFF99"/>
              </a:gs>
            </a:gsLst>
            <a:lin ang="0" scaled="1"/>
          </a:gra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3" name="Rectangle 23">
            <a:extLst>
              <a:ext uri="{FF2B5EF4-FFF2-40B4-BE49-F238E27FC236}">
                <a16:creationId xmlns:a16="http://schemas.microsoft.com/office/drawing/2014/main" id="{67BB2737-C03D-495B-8FE5-35F64AB3F15D}"/>
              </a:ext>
            </a:extLst>
          </p:cNvPr>
          <p:cNvSpPr>
            <a:spLocks noChangeArrowheads="1"/>
          </p:cNvSpPr>
          <p:nvPr/>
        </p:nvSpPr>
        <p:spPr bwMode="auto">
          <a:xfrm>
            <a:off x="640722" y="2434156"/>
            <a:ext cx="6026108"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lvl1pPr indent="185738" defTabSz="762000" eaLnBrk="0" hangingPunct="0">
              <a:defRPr>
                <a:solidFill>
                  <a:schemeClr val="tx1"/>
                </a:solidFill>
                <a:latin typeface="Arial" panose="020B0604020202020204" pitchFamily="34" charset="0"/>
              </a:defRPr>
            </a:lvl1pPr>
            <a:lvl2pPr marL="742950" indent="-285750" defTabSz="762000" eaLnBrk="0" hangingPunct="0">
              <a:defRPr>
                <a:solidFill>
                  <a:schemeClr val="tx1"/>
                </a:solidFill>
                <a:latin typeface="Arial" panose="020B0604020202020204" pitchFamily="34" charset="0"/>
              </a:defRPr>
            </a:lvl2pPr>
            <a:lvl3pPr marL="1143000" indent="-228600" defTabSz="762000" eaLnBrk="0" hangingPunct="0">
              <a:defRPr>
                <a:solidFill>
                  <a:schemeClr val="tx1"/>
                </a:solidFill>
                <a:latin typeface="Arial" panose="020B0604020202020204" pitchFamily="34" charset="0"/>
              </a:defRPr>
            </a:lvl3pPr>
            <a:lvl4pPr marL="1600200" indent="-228600" defTabSz="762000" eaLnBrk="0" hangingPunct="0">
              <a:defRPr>
                <a:solidFill>
                  <a:schemeClr val="tx1"/>
                </a:solidFill>
                <a:latin typeface="Arial" panose="020B0604020202020204" pitchFamily="34" charset="0"/>
              </a:defRPr>
            </a:lvl4pPr>
            <a:lvl5pPr marL="2057400" indent="-228600" defTabSz="762000" eaLnBrk="0" hangingPunct="0">
              <a:defRPr>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defRPr>
            </a:lvl9pPr>
          </a:lstStyle>
          <a:p>
            <a:pPr marL="0" marR="0" lvl="0" indent="185738" algn="l" defTabSz="762000" rtl="0" eaLnBrk="0" fontAlgn="base" latinLnBrk="0" hangingPunct="0">
              <a:lnSpc>
                <a:spcPct val="150000"/>
              </a:lnSpc>
              <a:spcBef>
                <a:spcPts val="160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nein</a:t>
            </a:r>
          </a:p>
          <a:p>
            <a:pPr marL="0" marR="0" lvl="0" indent="185738" algn="l" defTabSz="762000" rtl="0" eaLnBrk="0" fontAlgn="base" latinLnBrk="0" hangingPunct="0">
              <a:lnSpc>
                <a:spcPct val="150000"/>
              </a:lnSpc>
              <a:spcBef>
                <a:spcPts val="160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ja		nein</a:t>
            </a:r>
          </a:p>
          <a:p>
            <a:pPr marL="0" marR="0" lvl="0" indent="185738" algn="l" defTabSz="762000" rtl="0" eaLnBrk="0" fontAlgn="base" latinLnBrk="0" hangingPunct="0">
              <a:lnSpc>
                <a:spcPct val="150000"/>
              </a:lnSpc>
              <a:spcBef>
                <a:spcPts val="160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ja		ja		nein</a:t>
            </a:r>
          </a:p>
          <a:p>
            <a:pPr marL="0" marR="0" lvl="0" indent="185738" algn="l" defTabSz="762000" rtl="0" eaLnBrk="0" fontAlgn="base" latinLnBrk="0" hangingPunct="0">
              <a:lnSpc>
                <a:spcPct val="150000"/>
              </a:lnSpc>
              <a:spcBef>
                <a:spcPts val="160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ja		ja		ja		     nein</a:t>
            </a:r>
          </a:p>
          <a:p>
            <a:pPr marL="0" marR="0" lvl="0" indent="185738" algn="l" defTabSz="762000" rtl="0" eaLnBrk="0" fontAlgn="base" latinLnBrk="0" hangingPunct="0">
              <a:lnSpc>
                <a:spcPct val="150000"/>
              </a:lnSpc>
              <a:spcBef>
                <a:spcPts val="160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ja		ja		ja		     ja</a:t>
            </a:r>
          </a:p>
        </p:txBody>
      </p:sp>
      <p:sp>
        <p:nvSpPr>
          <p:cNvPr id="10255" name="Rectangle 11">
            <a:extLst>
              <a:ext uri="{FF2B5EF4-FFF2-40B4-BE49-F238E27FC236}">
                <a16:creationId xmlns:a16="http://schemas.microsoft.com/office/drawing/2014/main" id="{B07C430E-1A3E-4CF0-B9F2-BE10977046CF}"/>
              </a:ext>
            </a:extLst>
          </p:cNvPr>
          <p:cNvSpPr>
            <a:spLocks noChangeArrowheads="1"/>
          </p:cNvSpPr>
          <p:nvPr/>
        </p:nvSpPr>
        <p:spPr bwMode="auto">
          <a:xfrm>
            <a:off x="7284456" y="2181061"/>
            <a:ext cx="2115964" cy="290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1" i="1" u="none" strike="noStrike" kern="1200" cap="none" spc="0" normalizeH="0" baseline="0" noProof="0">
                <a:ln>
                  <a:noFill/>
                </a:ln>
                <a:solidFill>
                  <a:srgbClr val="000000"/>
                </a:solidFill>
                <a:effectLst/>
                <a:uLnTx/>
                <a:uFillTx/>
                <a:latin typeface="Arial" panose="020B0604020202020204" pitchFamily="34" charset="0"/>
                <a:ea typeface="+mn-ea"/>
                <a:cs typeface="+mn-cs"/>
              </a:rPr>
              <a:t>Entwicklungsstufe:</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6" name="Rectangle 105">
            <a:extLst>
              <a:ext uri="{FF2B5EF4-FFF2-40B4-BE49-F238E27FC236}">
                <a16:creationId xmlns:a16="http://schemas.microsoft.com/office/drawing/2014/main" id="{B3525CE6-373D-4DA1-9CFC-4B905F8943C5}"/>
              </a:ext>
            </a:extLst>
          </p:cNvPr>
          <p:cNvSpPr>
            <a:spLocks noChangeArrowheads="1"/>
          </p:cNvSpPr>
          <p:nvPr/>
        </p:nvSpPr>
        <p:spPr bwMode="auto">
          <a:xfrm>
            <a:off x="7284456" y="5248958"/>
            <a:ext cx="159017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(5) Bester </a:t>
            </a:r>
            <a:br>
              <a:rPr kumimoji="0" lang="de-DE"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     Eigentümer</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7" name="Rectangle 106">
            <a:extLst>
              <a:ext uri="{FF2B5EF4-FFF2-40B4-BE49-F238E27FC236}">
                <a16:creationId xmlns:a16="http://schemas.microsoft.com/office/drawing/2014/main" id="{9E1126B4-4371-48E7-AE79-8AE997BE9A09}"/>
              </a:ext>
            </a:extLst>
          </p:cNvPr>
          <p:cNvSpPr>
            <a:spLocks noChangeArrowheads="1"/>
          </p:cNvSpPr>
          <p:nvPr/>
        </p:nvSpPr>
        <p:spPr bwMode="auto">
          <a:xfrm>
            <a:off x="7284456" y="4639363"/>
            <a:ext cx="18296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 Wertsteigerer</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8" name="Rectangle 107">
            <a:extLst>
              <a:ext uri="{FF2B5EF4-FFF2-40B4-BE49-F238E27FC236}">
                <a16:creationId xmlns:a16="http://schemas.microsoft.com/office/drawing/2014/main" id="{B3080DB8-532D-43C1-8112-CD45C0DEA219}"/>
              </a:ext>
            </a:extLst>
          </p:cNvPr>
          <p:cNvSpPr>
            <a:spLocks noChangeArrowheads="1"/>
          </p:cNvSpPr>
          <p:nvPr/>
        </p:nvSpPr>
        <p:spPr bwMode="auto">
          <a:xfrm>
            <a:off x="7284456" y="4029767"/>
            <a:ext cx="1970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 </a:t>
            </a:r>
            <a:r>
              <a:rPr kumimoji="0" lang="de-DE" altLang="de-DE" sz="1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Wertvernichter</a:t>
            </a:r>
            <a:endParaRPr kumimoji="0" lang="de-DE"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59" name="Rectangle 108">
            <a:extLst>
              <a:ext uri="{FF2B5EF4-FFF2-40B4-BE49-F238E27FC236}">
                <a16:creationId xmlns:a16="http://schemas.microsoft.com/office/drawing/2014/main" id="{C19BA3D5-758F-468C-9DD9-A5A8EC6459A6}"/>
              </a:ext>
            </a:extLst>
          </p:cNvPr>
          <p:cNvSpPr>
            <a:spLocks noChangeArrowheads="1"/>
          </p:cNvSpPr>
          <p:nvPr/>
        </p:nvSpPr>
        <p:spPr bwMode="auto">
          <a:xfrm>
            <a:off x="7284456" y="3407471"/>
            <a:ext cx="14747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 Minimalist</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0" name="Rectangle 109">
            <a:extLst>
              <a:ext uri="{FF2B5EF4-FFF2-40B4-BE49-F238E27FC236}">
                <a16:creationId xmlns:a16="http://schemas.microsoft.com/office/drawing/2014/main" id="{9DE12F3A-43C5-4F14-B336-979220AEC745}"/>
              </a:ext>
            </a:extLst>
          </p:cNvPr>
          <p:cNvSpPr>
            <a:spLocks noChangeArrowheads="1"/>
          </p:cNvSpPr>
          <p:nvPr/>
        </p:nvSpPr>
        <p:spPr bwMode="auto">
          <a:xfrm>
            <a:off x="7284456" y="2810575"/>
            <a:ext cx="12695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 Ignorant</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1" name="Rectangle 12">
            <a:extLst>
              <a:ext uri="{FF2B5EF4-FFF2-40B4-BE49-F238E27FC236}">
                <a16:creationId xmlns:a16="http://schemas.microsoft.com/office/drawing/2014/main" id="{9394427E-9750-4C88-80A4-3EDD2654C7FF}"/>
              </a:ext>
            </a:extLst>
          </p:cNvPr>
          <p:cNvSpPr>
            <a:spLocks noChangeArrowheads="1"/>
          </p:cNvSpPr>
          <p:nvPr/>
        </p:nvSpPr>
        <p:spPr bwMode="auto">
          <a:xfrm>
            <a:off x="783598" y="1180929"/>
            <a:ext cx="78867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5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Explizit?</a:t>
            </a:r>
            <a:endParaRPr kumimoji="0" lang="de-DE" altLang="de-DE" sz="15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62" name="Rectangle 13">
            <a:extLst>
              <a:ext uri="{FF2B5EF4-FFF2-40B4-BE49-F238E27FC236}">
                <a16:creationId xmlns:a16="http://schemas.microsoft.com/office/drawing/2014/main" id="{72BC7E88-0135-414F-912A-C1596BD3C8BC}"/>
              </a:ext>
            </a:extLst>
          </p:cNvPr>
          <p:cNvSpPr>
            <a:spLocks noChangeArrowheads="1"/>
          </p:cNvSpPr>
          <p:nvPr/>
        </p:nvSpPr>
        <p:spPr bwMode="auto">
          <a:xfrm>
            <a:off x="783598" y="1466681"/>
            <a:ext cx="14287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Gibt es eine klare Trennung zwischen der Corporate – und Business-Ebene?</a:t>
            </a:r>
          </a:p>
        </p:txBody>
      </p:sp>
      <p:sp>
        <p:nvSpPr>
          <p:cNvPr id="10263" name="Rectangle 22">
            <a:extLst>
              <a:ext uri="{FF2B5EF4-FFF2-40B4-BE49-F238E27FC236}">
                <a16:creationId xmlns:a16="http://schemas.microsoft.com/office/drawing/2014/main" id="{842B89AA-9BD0-40A9-96EA-82DA6F8B1148}"/>
              </a:ext>
            </a:extLst>
          </p:cNvPr>
          <p:cNvSpPr>
            <a:spLocks noChangeArrowheads="1"/>
          </p:cNvSpPr>
          <p:nvPr/>
        </p:nvSpPr>
        <p:spPr bwMode="auto">
          <a:xfrm>
            <a:off x="2232590" y="1180929"/>
            <a:ext cx="87684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5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Proaktiv?</a:t>
            </a:r>
            <a:endParaRPr kumimoji="0" lang="de-DE" altLang="de-DE" sz="15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64" name="Rectangle 23">
            <a:extLst>
              <a:ext uri="{FF2B5EF4-FFF2-40B4-BE49-F238E27FC236}">
                <a16:creationId xmlns:a16="http://schemas.microsoft.com/office/drawing/2014/main" id="{A1BD3146-AA9F-4DA0-8227-85DA85627DC0}"/>
              </a:ext>
            </a:extLst>
          </p:cNvPr>
          <p:cNvSpPr>
            <a:spLocks noChangeArrowheads="1"/>
          </p:cNvSpPr>
          <p:nvPr/>
        </p:nvSpPr>
        <p:spPr bwMode="auto">
          <a:xfrm>
            <a:off x="2232589" y="1466681"/>
            <a:ext cx="135364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Bringt das Corporate </a:t>
            </a:r>
            <a:br>
              <a:rPr kumimoji="0" lang="de-DE" altLang="de-DE"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br>
            <a:r>
              <a:rPr kumimoji="0" lang="de-DE" altLang="de-DE"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Management einen Führungsanspruch zur Geltung? </a:t>
            </a:r>
          </a:p>
        </p:txBody>
      </p:sp>
      <p:sp>
        <p:nvSpPr>
          <p:cNvPr id="10265" name="Rectangle 31">
            <a:extLst>
              <a:ext uri="{FF2B5EF4-FFF2-40B4-BE49-F238E27FC236}">
                <a16:creationId xmlns:a16="http://schemas.microsoft.com/office/drawing/2014/main" id="{FCF3E0D9-6A87-490B-ABE4-B10AED334F95}"/>
              </a:ext>
            </a:extLst>
          </p:cNvPr>
          <p:cNvSpPr>
            <a:spLocks noChangeArrowheads="1"/>
          </p:cNvSpPr>
          <p:nvPr/>
        </p:nvSpPr>
        <p:spPr bwMode="auto">
          <a:xfrm>
            <a:off x="3712556" y="1180929"/>
            <a:ext cx="140718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5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Wertsteigernd?</a:t>
            </a:r>
            <a:endParaRPr kumimoji="0" lang="de-DE" altLang="de-DE" sz="15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6" name="Rectangle 32">
            <a:extLst>
              <a:ext uri="{FF2B5EF4-FFF2-40B4-BE49-F238E27FC236}">
                <a16:creationId xmlns:a16="http://schemas.microsoft.com/office/drawing/2014/main" id="{6A56648D-0527-42C1-B88E-D1FC7F4EACB9}"/>
              </a:ext>
            </a:extLst>
          </p:cNvPr>
          <p:cNvSpPr>
            <a:spLocks noChangeArrowheads="1"/>
          </p:cNvSpPr>
          <p:nvPr/>
        </p:nvSpPr>
        <p:spPr bwMode="auto">
          <a:xfrm>
            <a:off x="3712556" y="1466681"/>
            <a:ext cx="142876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Kann ein Mehrwert realisiert werden? </a:t>
            </a:r>
          </a:p>
        </p:txBody>
      </p:sp>
      <p:sp>
        <p:nvSpPr>
          <p:cNvPr id="10267" name="Rectangle 36">
            <a:extLst>
              <a:ext uri="{FF2B5EF4-FFF2-40B4-BE49-F238E27FC236}">
                <a16:creationId xmlns:a16="http://schemas.microsoft.com/office/drawing/2014/main" id="{A488CA21-E05D-470F-9C9D-D78208925105}"/>
              </a:ext>
            </a:extLst>
          </p:cNvPr>
          <p:cNvSpPr>
            <a:spLocks noChangeArrowheads="1"/>
          </p:cNvSpPr>
          <p:nvPr/>
        </p:nvSpPr>
        <p:spPr bwMode="auto">
          <a:xfrm>
            <a:off x="5212754" y="1180929"/>
            <a:ext cx="10980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500" b="1" i="0" u="none" strike="noStrike" kern="1200" cap="none" spc="0" normalizeH="0" baseline="0" noProof="0">
                <a:ln>
                  <a:noFill/>
                </a:ln>
                <a:solidFill>
                  <a:srgbClr val="000000"/>
                </a:solidFill>
                <a:effectLst/>
                <a:uLnTx/>
                <a:uFillTx/>
                <a:latin typeface="Arial" panose="020B0604020202020204" pitchFamily="34" charset="0"/>
                <a:ea typeface="+mn-ea"/>
                <a:cs typeface="+mn-cs"/>
              </a:rPr>
              <a:t>Einzigartig?</a:t>
            </a:r>
            <a:endParaRPr kumimoji="0" lang="de-DE" altLang="de-DE" sz="15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8" name="Rectangle 37">
            <a:extLst>
              <a:ext uri="{FF2B5EF4-FFF2-40B4-BE49-F238E27FC236}">
                <a16:creationId xmlns:a16="http://schemas.microsoft.com/office/drawing/2014/main" id="{164FB0BD-F8DD-4200-9F15-2F99C2C7291E}"/>
              </a:ext>
            </a:extLst>
          </p:cNvPr>
          <p:cNvSpPr>
            <a:spLocks noChangeArrowheads="1"/>
          </p:cNvSpPr>
          <p:nvPr/>
        </p:nvSpPr>
        <p:spPr bwMode="auto">
          <a:xfrm>
            <a:off x="5212754" y="1466681"/>
            <a:ext cx="150019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Kann ein Corporate- Wettbewerbsvorteil als Alleinstellungsmerkmal  realisiert werden?</a:t>
            </a:r>
          </a:p>
        </p:txBody>
      </p:sp>
      <p:sp>
        <p:nvSpPr>
          <p:cNvPr id="29" name="Textfeld 28">
            <a:extLst>
              <a:ext uri="{FF2B5EF4-FFF2-40B4-BE49-F238E27FC236}">
                <a16:creationId xmlns:a16="http://schemas.microsoft.com/office/drawing/2014/main" id="{AB174118-7EE0-4329-AAD6-B254BA66471E}"/>
              </a:ext>
            </a:extLst>
          </p:cNvPr>
          <p:cNvSpPr txBox="1"/>
          <p:nvPr/>
        </p:nvSpPr>
        <p:spPr>
          <a:xfrm>
            <a:off x="8967298" y="6153724"/>
            <a:ext cx="665567" cy="246221"/>
          </a:xfrm>
          <a:prstGeom prst="rect">
            <a:avLst/>
          </a:prstGeom>
          <a:noFill/>
        </p:spPr>
        <p:txBody>
          <a:bodyPr wrap="none" rtlCol="0">
            <a:spAutoFit/>
          </a:bodyPr>
          <a:lstStyle/>
          <a:p>
            <a:r>
              <a:rPr lang="de-CH" sz="1000" dirty="0"/>
              <a:t>Abb. 2-5</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feld 3">
            <a:extLst>
              <a:ext uri="{FF2B5EF4-FFF2-40B4-BE49-F238E27FC236}">
                <a16:creationId xmlns:a16="http://schemas.microsoft.com/office/drawing/2014/main" id="{2A966B47-DDF9-4D51-8AA0-61A4258B7802}"/>
              </a:ext>
            </a:extLst>
          </p:cNvPr>
          <p:cNvSpPr txBox="1">
            <a:spLocks noChangeArrowheads="1"/>
          </p:cNvSpPr>
          <p:nvPr/>
        </p:nvSpPr>
        <p:spPr bwMode="auto">
          <a:xfrm>
            <a:off x="3965090" y="5544147"/>
            <a:ext cx="1436687" cy="338138"/>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eklektizistisch</a:t>
            </a:r>
          </a:p>
        </p:txBody>
      </p:sp>
      <p:sp>
        <p:nvSpPr>
          <p:cNvPr id="55" name="Textfeld 4">
            <a:extLst>
              <a:ext uri="{FF2B5EF4-FFF2-40B4-BE49-F238E27FC236}">
                <a16:creationId xmlns:a16="http://schemas.microsoft.com/office/drawing/2014/main" id="{FC40A89F-3709-4DEF-A086-E03FA6EB9A0B}"/>
              </a:ext>
            </a:extLst>
          </p:cNvPr>
          <p:cNvSpPr txBox="1">
            <a:spLocks noChangeArrowheads="1"/>
          </p:cNvSpPr>
          <p:nvPr/>
        </p:nvSpPr>
        <p:spPr bwMode="auto">
          <a:xfrm>
            <a:off x="6646377" y="5420322"/>
            <a:ext cx="1711325" cy="585788"/>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sozial-</a:t>
            </a:r>
          </a:p>
          <a:p>
            <a:pPr algn="ctr" rtl="0" fontAlgn="base">
              <a:spcBef>
                <a:spcPct val="0"/>
              </a:spcBef>
              <a:spcAft>
                <a:spcPct val="0"/>
              </a:spcAft>
            </a:pPr>
            <a:r>
              <a:rPr lang="de-CH" sz="1600" kern="1200">
                <a:solidFill>
                  <a:srgbClr val="000000"/>
                </a:solidFill>
                <a:latin typeface="Arial" charset="0"/>
                <a:ea typeface="+mn-ea"/>
                <a:cs typeface="+mn-cs"/>
              </a:rPr>
              <a:t>unternehmerisch</a:t>
            </a:r>
          </a:p>
        </p:txBody>
      </p:sp>
      <p:sp>
        <p:nvSpPr>
          <p:cNvPr id="56" name="Textfeld 5">
            <a:extLst>
              <a:ext uri="{FF2B5EF4-FFF2-40B4-BE49-F238E27FC236}">
                <a16:creationId xmlns:a16="http://schemas.microsoft.com/office/drawing/2014/main" id="{E23C31C6-BE0F-4E92-AA7F-138141212A04}"/>
              </a:ext>
            </a:extLst>
          </p:cNvPr>
          <p:cNvSpPr txBox="1">
            <a:spLocks noChangeArrowheads="1"/>
          </p:cNvSpPr>
          <p:nvPr/>
        </p:nvSpPr>
        <p:spPr bwMode="auto">
          <a:xfrm>
            <a:off x="4095265" y="4470997"/>
            <a:ext cx="1177925" cy="584200"/>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risiko-</a:t>
            </a:r>
          </a:p>
          <a:p>
            <a:pPr algn="ctr" rtl="0" fontAlgn="base">
              <a:spcBef>
                <a:spcPct val="0"/>
              </a:spcBef>
              <a:spcAft>
                <a:spcPct val="0"/>
              </a:spcAft>
            </a:pPr>
            <a:r>
              <a:rPr lang="de-CH" sz="1600" kern="1200">
                <a:solidFill>
                  <a:srgbClr val="000000"/>
                </a:solidFill>
                <a:latin typeface="Arial" charset="0"/>
                <a:ea typeface="+mn-ea"/>
                <a:cs typeface="+mn-cs"/>
              </a:rPr>
              <a:t>strategisch</a:t>
            </a:r>
          </a:p>
        </p:txBody>
      </p:sp>
      <p:sp>
        <p:nvSpPr>
          <p:cNvPr id="57" name="Textfeld 7">
            <a:extLst>
              <a:ext uri="{FF2B5EF4-FFF2-40B4-BE49-F238E27FC236}">
                <a16:creationId xmlns:a16="http://schemas.microsoft.com/office/drawing/2014/main" id="{C1E7398D-5B4D-4F08-96D1-257311093E09}"/>
              </a:ext>
            </a:extLst>
          </p:cNvPr>
          <p:cNvSpPr txBox="1">
            <a:spLocks noChangeArrowheads="1"/>
          </p:cNvSpPr>
          <p:nvPr/>
        </p:nvSpPr>
        <p:spPr bwMode="auto">
          <a:xfrm>
            <a:off x="3953977" y="3643910"/>
            <a:ext cx="1458913" cy="338137"/>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1600" kern="1200">
                <a:solidFill>
                  <a:srgbClr val="000000"/>
                </a:solidFill>
                <a:latin typeface="Arial" charset="0"/>
                <a:ea typeface="+mn-ea"/>
                <a:cs typeface="+mn-cs"/>
              </a:rPr>
              <a:t>minimalistisch</a:t>
            </a:r>
          </a:p>
        </p:txBody>
      </p:sp>
      <p:sp>
        <p:nvSpPr>
          <p:cNvPr id="58" name="Textfeld 6">
            <a:extLst>
              <a:ext uri="{FF2B5EF4-FFF2-40B4-BE49-F238E27FC236}">
                <a16:creationId xmlns:a16="http://schemas.microsoft.com/office/drawing/2014/main" id="{CD24F354-9B19-41CE-AAF6-AA83A106D717}"/>
              </a:ext>
            </a:extLst>
          </p:cNvPr>
          <p:cNvSpPr txBox="1">
            <a:spLocks noChangeArrowheads="1"/>
          </p:cNvSpPr>
          <p:nvPr/>
        </p:nvSpPr>
        <p:spPr bwMode="auto">
          <a:xfrm>
            <a:off x="6800365" y="4470997"/>
            <a:ext cx="1403350" cy="584200"/>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wettbewerbs-</a:t>
            </a:r>
            <a:br>
              <a:rPr lang="de-CH" sz="1600" kern="1200">
                <a:solidFill>
                  <a:srgbClr val="000000"/>
                </a:solidFill>
                <a:latin typeface="Arial" charset="0"/>
                <a:ea typeface="+mn-ea"/>
                <a:cs typeface="+mn-cs"/>
              </a:rPr>
            </a:br>
            <a:r>
              <a:rPr lang="de-CH" sz="1600" kern="1200">
                <a:solidFill>
                  <a:srgbClr val="000000"/>
                </a:solidFill>
                <a:latin typeface="Arial" charset="0"/>
                <a:ea typeface="+mn-ea"/>
                <a:cs typeface="+mn-cs"/>
              </a:rPr>
              <a:t>strategisch</a:t>
            </a:r>
          </a:p>
        </p:txBody>
      </p:sp>
      <p:sp>
        <p:nvSpPr>
          <p:cNvPr id="59" name="Textfeld 8">
            <a:extLst>
              <a:ext uri="{FF2B5EF4-FFF2-40B4-BE49-F238E27FC236}">
                <a16:creationId xmlns:a16="http://schemas.microsoft.com/office/drawing/2014/main" id="{879A278D-CC85-426E-A2F1-C35ACFF5BE9B}"/>
              </a:ext>
            </a:extLst>
          </p:cNvPr>
          <p:cNvSpPr txBox="1">
            <a:spLocks noChangeArrowheads="1"/>
          </p:cNvSpPr>
          <p:nvPr/>
        </p:nvSpPr>
        <p:spPr bwMode="auto">
          <a:xfrm>
            <a:off x="7022615" y="3643910"/>
            <a:ext cx="958850" cy="338137"/>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Win-Win</a:t>
            </a:r>
          </a:p>
        </p:txBody>
      </p:sp>
      <p:sp>
        <p:nvSpPr>
          <p:cNvPr id="60" name="Rechteck 12">
            <a:extLst>
              <a:ext uri="{FF2B5EF4-FFF2-40B4-BE49-F238E27FC236}">
                <a16:creationId xmlns:a16="http://schemas.microsoft.com/office/drawing/2014/main" id="{9FC8B9B6-E1AB-4CE1-8A97-EE6FB6F44EFC}"/>
              </a:ext>
            </a:extLst>
          </p:cNvPr>
          <p:cNvSpPr>
            <a:spLocks noChangeArrowheads="1"/>
          </p:cNvSpPr>
          <p:nvPr/>
        </p:nvSpPr>
        <p:spPr bwMode="auto">
          <a:xfrm>
            <a:off x="560512" y="949922"/>
            <a:ext cx="8314715" cy="5254625"/>
          </a:xfrm>
          <a:prstGeom prst="rect">
            <a:avLst/>
          </a:prstGeom>
          <a:noFill/>
          <a:ln w="12700" algn="ctr">
            <a:solidFill>
              <a:schemeClr val="tx1"/>
            </a:solidFill>
            <a:round/>
            <a:headEnd/>
            <a:tailEnd/>
          </a:ln>
        </p:spPr>
        <p:txBody>
          <a:bodyPr/>
          <a:lstStyle/>
          <a:p>
            <a:pPr algn="l" rtl="0" fontAlgn="base">
              <a:spcBef>
                <a:spcPct val="0"/>
              </a:spcBef>
              <a:spcAft>
                <a:spcPct val="0"/>
              </a:spcAft>
            </a:pPr>
            <a:endParaRPr lang="de-CH" sz="2000" kern="1200">
              <a:solidFill>
                <a:srgbClr val="000000"/>
              </a:solidFill>
              <a:latin typeface="Arial" charset="0"/>
              <a:ea typeface="+mn-ea"/>
              <a:cs typeface="+mn-cs"/>
            </a:endParaRPr>
          </a:p>
        </p:txBody>
      </p:sp>
      <p:cxnSp>
        <p:nvCxnSpPr>
          <p:cNvPr id="61" name="Gerade Verbindung 15">
            <a:extLst>
              <a:ext uri="{FF2B5EF4-FFF2-40B4-BE49-F238E27FC236}">
                <a16:creationId xmlns:a16="http://schemas.microsoft.com/office/drawing/2014/main" id="{48A1B71B-2FD4-462C-BD7F-F61EA2678410}"/>
              </a:ext>
            </a:extLst>
          </p:cNvPr>
          <p:cNvCxnSpPr>
            <a:cxnSpLocks noChangeShapeType="1"/>
          </p:cNvCxnSpPr>
          <p:nvPr/>
        </p:nvCxnSpPr>
        <p:spPr bwMode="auto">
          <a:xfrm>
            <a:off x="3079265" y="4288435"/>
            <a:ext cx="5795962" cy="12700"/>
          </a:xfrm>
          <a:prstGeom prst="line">
            <a:avLst/>
          </a:prstGeom>
          <a:noFill/>
          <a:ln w="12700" algn="ctr">
            <a:solidFill>
              <a:schemeClr val="tx1"/>
            </a:solidFill>
            <a:prstDash val="sysDot"/>
            <a:round/>
            <a:headEnd/>
            <a:tailEnd/>
          </a:ln>
        </p:spPr>
      </p:cxnSp>
      <p:sp>
        <p:nvSpPr>
          <p:cNvPr id="62" name="Textfeld 18">
            <a:extLst>
              <a:ext uri="{FF2B5EF4-FFF2-40B4-BE49-F238E27FC236}">
                <a16:creationId xmlns:a16="http://schemas.microsoft.com/office/drawing/2014/main" id="{4C9D5A52-90EF-405F-BF6A-9C5EDF67288F}"/>
              </a:ext>
            </a:extLst>
          </p:cNvPr>
          <p:cNvSpPr txBox="1">
            <a:spLocks noChangeArrowheads="1"/>
          </p:cNvSpPr>
          <p:nvPr/>
        </p:nvSpPr>
        <p:spPr bwMode="auto">
          <a:xfrm>
            <a:off x="4071452" y="1002310"/>
            <a:ext cx="1225550" cy="400050"/>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2000" b="1" kern="1200">
                <a:solidFill>
                  <a:srgbClr val="000000"/>
                </a:solidFill>
                <a:latin typeface="Arial" charset="0"/>
                <a:ea typeface="+mn-ea"/>
                <a:cs typeface="+mn-cs"/>
              </a:rPr>
              <a:t>defensiv</a:t>
            </a:r>
          </a:p>
        </p:txBody>
      </p:sp>
      <p:sp>
        <p:nvSpPr>
          <p:cNvPr id="63" name="Textfeld 19">
            <a:extLst>
              <a:ext uri="{FF2B5EF4-FFF2-40B4-BE49-F238E27FC236}">
                <a16:creationId xmlns:a16="http://schemas.microsoft.com/office/drawing/2014/main" id="{DB166E4F-7909-4DCE-BB08-26574A071813}"/>
              </a:ext>
            </a:extLst>
          </p:cNvPr>
          <p:cNvSpPr txBox="1">
            <a:spLocks noChangeArrowheads="1"/>
          </p:cNvSpPr>
          <p:nvPr/>
        </p:nvSpPr>
        <p:spPr bwMode="auto">
          <a:xfrm>
            <a:off x="6917840" y="992785"/>
            <a:ext cx="1168400" cy="400050"/>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2000" b="1" kern="1200">
                <a:solidFill>
                  <a:srgbClr val="000000"/>
                </a:solidFill>
                <a:latin typeface="Arial" charset="0"/>
                <a:ea typeface="+mn-ea"/>
                <a:cs typeface="+mn-cs"/>
              </a:rPr>
              <a:t>offensiv</a:t>
            </a:r>
          </a:p>
        </p:txBody>
      </p:sp>
      <p:cxnSp>
        <p:nvCxnSpPr>
          <p:cNvPr id="64" name="Gerade Verbindung 22">
            <a:extLst>
              <a:ext uri="{FF2B5EF4-FFF2-40B4-BE49-F238E27FC236}">
                <a16:creationId xmlns:a16="http://schemas.microsoft.com/office/drawing/2014/main" id="{ADF83240-3D46-470D-9776-49789E7FD669}"/>
              </a:ext>
            </a:extLst>
          </p:cNvPr>
          <p:cNvCxnSpPr>
            <a:cxnSpLocks noChangeShapeType="1"/>
          </p:cNvCxnSpPr>
          <p:nvPr/>
        </p:nvCxnSpPr>
        <p:spPr bwMode="auto">
          <a:xfrm rot="16200000" flipH="1">
            <a:off x="3521384" y="3566915"/>
            <a:ext cx="5264150" cy="11113"/>
          </a:xfrm>
          <a:prstGeom prst="line">
            <a:avLst/>
          </a:prstGeom>
          <a:noFill/>
          <a:ln w="12700" algn="ctr">
            <a:solidFill>
              <a:schemeClr val="tx1"/>
            </a:solidFill>
            <a:prstDash val="sysDot"/>
            <a:round/>
            <a:headEnd/>
            <a:tailEnd/>
          </a:ln>
        </p:spPr>
      </p:cxnSp>
      <p:sp>
        <p:nvSpPr>
          <p:cNvPr id="65" name="Textfeld 11">
            <a:extLst>
              <a:ext uri="{FF2B5EF4-FFF2-40B4-BE49-F238E27FC236}">
                <a16:creationId xmlns:a16="http://schemas.microsoft.com/office/drawing/2014/main" id="{96705CD3-9486-48A4-ACFA-98861CA8318B}"/>
              </a:ext>
            </a:extLst>
          </p:cNvPr>
          <p:cNvSpPr txBox="1">
            <a:spLocks noChangeArrowheads="1"/>
          </p:cNvSpPr>
          <p:nvPr/>
        </p:nvSpPr>
        <p:spPr bwMode="auto">
          <a:xfrm>
            <a:off x="1526690" y="4115397"/>
            <a:ext cx="1570037" cy="369888"/>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kern="1200">
                <a:solidFill>
                  <a:srgbClr val="000000"/>
                </a:solidFill>
                <a:latin typeface="Arial" charset="0"/>
                <a:ea typeface="+mn-ea"/>
                <a:cs typeface="+mn-cs"/>
              </a:rPr>
              <a:t>utilitaristische</a:t>
            </a:r>
          </a:p>
        </p:txBody>
      </p:sp>
      <p:sp>
        <p:nvSpPr>
          <p:cNvPr id="66" name="Rechteckiger Pfeil 15">
            <a:extLst>
              <a:ext uri="{FF2B5EF4-FFF2-40B4-BE49-F238E27FC236}">
                <a16:creationId xmlns:a16="http://schemas.microsoft.com/office/drawing/2014/main" id="{1B103EE2-A2EC-4A8F-AB54-B4C3EDDADD16}"/>
              </a:ext>
            </a:extLst>
          </p:cNvPr>
          <p:cNvSpPr/>
          <p:nvPr/>
        </p:nvSpPr>
        <p:spPr bwMode="auto">
          <a:xfrm>
            <a:off x="1660040" y="3723285"/>
            <a:ext cx="741362" cy="388937"/>
          </a:xfrm>
          <a:prstGeom prst="bentArrow">
            <a:avLst/>
          </a:prstGeom>
          <a:solidFill>
            <a:schemeClr val="accent1"/>
          </a:solidFill>
          <a:ln w="6350" cap="flat" cmpd="sng" algn="ctr">
            <a:solidFill>
              <a:schemeClr val="tx1"/>
            </a:solidFill>
            <a:prstDash val="solid"/>
            <a:round/>
            <a:headEnd type="none" w="med" len="med"/>
            <a:tailEnd type="none" w="med" len="med"/>
          </a:ln>
          <a:effectLst/>
        </p:spPr>
        <p:txBody>
          <a:bodyPr/>
          <a:lstStyle/>
          <a:p>
            <a:pPr algn="l" rtl="0" fontAlgn="base">
              <a:spcBef>
                <a:spcPct val="0"/>
              </a:spcBef>
              <a:spcAft>
                <a:spcPct val="0"/>
              </a:spcAft>
              <a:defRPr/>
            </a:pPr>
            <a:endParaRPr lang="de-CH" sz="2000" kern="1200">
              <a:solidFill>
                <a:srgbClr val="000000"/>
              </a:solidFill>
              <a:latin typeface="Arial" charset="0"/>
              <a:ea typeface="+mn-ea"/>
              <a:cs typeface="+mn-cs"/>
            </a:endParaRPr>
          </a:p>
        </p:txBody>
      </p:sp>
      <p:sp>
        <p:nvSpPr>
          <p:cNvPr id="67" name="Rechteckiger Pfeil 16">
            <a:extLst>
              <a:ext uri="{FF2B5EF4-FFF2-40B4-BE49-F238E27FC236}">
                <a16:creationId xmlns:a16="http://schemas.microsoft.com/office/drawing/2014/main" id="{30DE33D2-7E3C-4595-8B65-BC61F005A90E}"/>
              </a:ext>
            </a:extLst>
          </p:cNvPr>
          <p:cNvSpPr/>
          <p:nvPr/>
        </p:nvSpPr>
        <p:spPr bwMode="auto">
          <a:xfrm flipV="1">
            <a:off x="1660040" y="4483697"/>
            <a:ext cx="504825" cy="366713"/>
          </a:xfrm>
          <a:prstGeom prst="bentArrow">
            <a:avLst/>
          </a:prstGeom>
          <a:solidFill>
            <a:schemeClr val="accent1"/>
          </a:solidFill>
          <a:ln w="6350" cap="flat" cmpd="sng" algn="ctr">
            <a:solidFill>
              <a:schemeClr val="tx1"/>
            </a:solidFill>
            <a:prstDash val="solid"/>
            <a:round/>
            <a:headEnd type="none" w="med" len="med"/>
            <a:tailEnd type="none" w="med" len="med"/>
          </a:ln>
          <a:effectLst/>
        </p:spPr>
        <p:txBody>
          <a:bodyPr/>
          <a:lstStyle/>
          <a:p>
            <a:pPr algn="l" rtl="0" fontAlgn="base">
              <a:spcBef>
                <a:spcPct val="0"/>
              </a:spcBef>
              <a:spcAft>
                <a:spcPct val="0"/>
              </a:spcAft>
              <a:defRPr/>
            </a:pPr>
            <a:endParaRPr lang="de-CH" sz="2000" kern="1200">
              <a:solidFill>
                <a:srgbClr val="000000"/>
              </a:solidFill>
              <a:latin typeface="Arial" charset="0"/>
              <a:ea typeface="+mn-ea"/>
              <a:cs typeface="+mn-cs"/>
            </a:endParaRPr>
          </a:p>
        </p:txBody>
      </p:sp>
      <p:sp>
        <p:nvSpPr>
          <p:cNvPr id="68" name="Textfeld 33">
            <a:extLst>
              <a:ext uri="{FF2B5EF4-FFF2-40B4-BE49-F238E27FC236}">
                <a16:creationId xmlns:a16="http://schemas.microsoft.com/office/drawing/2014/main" id="{43BD1561-E3BE-44B2-8614-C1D009C7E0EA}"/>
              </a:ext>
            </a:extLst>
          </p:cNvPr>
          <p:cNvSpPr txBox="1">
            <a:spLocks noChangeArrowheads="1"/>
          </p:cNvSpPr>
          <p:nvPr/>
        </p:nvSpPr>
        <p:spPr bwMode="auto">
          <a:xfrm>
            <a:off x="3439627" y="3345460"/>
            <a:ext cx="539750" cy="341312"/>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3a</a:t>
            </a:r>
          </a:p>
        </p:txBody>
      </p:sp>
      <p:sp>
        <p:nvSpPr>
          <p:cNvPr id="69" name="Textfeld 34">
            <a:extLst>
              <a:ext uri="{FF2B5EF4-FFF2-40B4-BE49-F238E27FC236}">
                <a16:creationId xmlns:a16="http://schemas.microsoft.com/office/drawing/2014/main" id="{E15E76AD-E1DB-49F1-B1D6-CEA2ACE1AD4E}"/>
              </a:ext>
            </a:extLst>
          </p:cNvPr>
          <p:cNvSpPr txBox="1">
            <a:spLocks noChangeArrowheads="1"/>
          </p:cNvSpPr>
          <p:nvPr/>
        </p:nvSpPr>
        <p:spPr bwMode="auto">
          <a:xfrm>
            <a:off x="6146315" y="3345460"/>
            <a:ext cx="541337" cy="341312"/>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3b</a:t>
            </a:r>
          </a:p>
        </p:txBody>
      </p:sp>
      <p:sp>
        <p:nvSpPr>
          <p:cNvPr id="70" name="Textfeld 37">
            <a:extLst>
              <a:ext uri="{FF2B5EF4-FFF2-40B4-BE49-F238E27FC236}">
                <a16:creationId xmlns:a16="http://schemas.microsoft.com/office/drawing/2014/main" id="{17A497C1-EF75-41E4-8CEC-D31064654383}"/>
              </a:ext>
            </a:extLst>
          </p:cNvPr>
          <p:cNvSpPr txBox="1">
            <a:spLocks noChangeArrowheads="1"/>
          </p:cNvSpPr>
          <p:nvPr/>
        </p:nvSpPr>
        <p:spPr bwMode="auto">
          <a:xfrm>
            <a:off x="3439627" y="4304310"/>
            <a:ext cx="539750" cy="341312"/>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4a</a:t>
            </a:r>
          </a:p>
        </p:txBody>
      </p:sp>
      <p:sp>
        <p:nvSpPr>
          <p:cNvPr id="71" name="Textfeld 38">
            <a:extLst>
              <a:ext uri="{FF2B5EF4-FFF2-40B4-BE49-F238E27FC236}">
                <a16:creationId xmlns:a16="http://schemas.microsoft.com/office/drawing/2014/main" id="{177CCE0F-11F5-40FF-94DC-7B891CA1B1F9}"/>
              </a:ext>
            </a:extLst>
          </p:cNvPr>
          <p:cNvSpPr txBox="1">
            <a:spLocks noChangeArrowheads="1"/>
          </p:cNvSpPr>
          <p:nvPr/>
        </p:nvSpPr>
        <p:spPr bwMode="auto">
          <a:xfrm>
            <a:off x="6146315" y="4304310"/>
            <a:ext cx="541337" cy="341312"/>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4b</a:t>
            </a:r>
          </a:p>
        </p:txBody>
      </p:sp>
      <p:sp>
        <p:nvSpPr>
          <p:cNvPr id="72" name="Textfeld 40">
            <a:extLst>
              <a:ext uri="{FF2B5EF4-FFF2-40B4-BE49-F238E27FC236}">
                <a16:creationId xmlns:a16="http://schemas.microsoft.com/office/drawing/2014/main" id="{34D5C0BC-6508-45DC-82F8-D864F49C7EB7}"/>
              </a:ext>
            </a:extLst>
          </p:cNvPr>
          <p:cNvSpPr txBox="1">
            <a:spLocks noChangeArrowheads="1"/>
          </p:cNvSpPr>
          <p:nvPr/>
        </p:nvSpPr>
        <p:spPr bwMode="auto">
          <a:xfrm>
            <a:off x="3439627" y="5263160"/>
            <a:ext cx="539750" cy="341312"/>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5a</a:t>
            </a:r>
          </a:p>
        </p:txBody>
      </p:sp>
      <p:sp>
        <p:nvSpPr>
          <p:cNvPr id="73" name="Textfeld 41">
            <a:extLst>
              <a:ext uri="{FF2B5EF4-FFF2-40B4-BE49-F238E27FC236}">
                <a16:creationId xmlns:a16="http://schemas.microsoft.com/office/drawing/2014/main" id="{C3B1D4A7-0981-4A33-B468-35BFED2B9672}"/>
              </a:ext>
            </a:extLst>
          </p:cNvPr>
          <p:cNvSpPr txBox="1">
            <a:spLocks noChangeArrowheads="1"/>
          </p:cNvSpPr>
          <p:nvPr/>
        </p:nvSpPr>
        <p:spPr bwMode="auto">
          <a:xfrm>
            <a:off x="6146315" y="5263160"/>
            <a:ext cx="541337" cy="341312"/>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5b</a:t>
            </a:r>
          </a:p>
        </p:txBody>
      </p:sp>
      <p:cxnSp>
        <p:nvCxnSpPr>
          <p:cNvPr id="74" name="Gerade Verbindung 15">
            <a:extLst>
              <a:ext uri="{FF2B5EF4-FFF2-40B4-BE49-F238E27FC236}">
                <a16:creationId xmlns:a16="http://schemas.microsoft.com/office/drawing/2014/main" id="{A870B36B-B280-4600-8B79-FE7DAA762E22}"/>
              </a:ext>
            </a:extLst>
          </p:cNvPr>
          <p:cNvCxnSpPr>
            <a:cxnSpLocks noChangeShapeType="1"/>
          </p:cNvCxnSpPr>
          <p:nvPr/>
        </p:nvCxnSpPr>
        <p:spPr bwMode="auto">
          <a:xfrm>
            <a:off x="566252" y="2394547"/>
            <a:ext cx="8308975" cy="3175"/>
          </a:xfrm>
          <a:prstGeom prst="line">
            <a:avLst/>
          </a:prstGeom>
          <a:noFill/>
          <a:ln w="12700" algn="ctr">
            <a:solidFill>
              <a:schemeClr val="tx1"/>
            </a:solidFill>
            <a:round/>
            <a:headEnd/>
            <a:tailEnd/>
          </a:ln>
        </p:spPr>
      </p:cxnSp>
      <p:sp>
        <p:nvSpPr>
          <p:cNvPr id="75" name="Textfeld 42">
            <a:extLst>
              <a:ext uri="{FF2B5EF4-FFF2-40B4-BE49-F238E27FC236}">
                <a16:creationId xmlns:a16="http://schemas.microsoft.com/office/drawing/2014/main" id="{10AFB097-B20F-4FA2-914D-CFAFA1A7535C}"/>
              </a:ext>
            </a:extLst>
          </p:cNvPr>
          <p:cNvSpPr txBox="1">
            <a:spLocks noChangeArrowheads="1"/>
          </p:cNvSpPr>
          <p:nvPr/>
        </p:nvSpPr>
        <p:spPr bwMode="auto">
          <a:xfrm>
            <a:off x="648802" y="1707160"/>
            <a:ext cx="1722438" cy="400050"/>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2000" b="1" kern="1200">
                <a:solidFill>
                  <a:srgbClr val="000000"/>
                </a:solidFill>
                <a:latin typeface="Arial" charset="0"/>
                <a:ea typeface="+mn-ea"/>
                <a:cs typeface="+mn-cs"/>
              </a:rPr>
              <a:t>legalistische</a:t>
            </a:r>
          </a:p>
        </p:txBody>
      </p:sp>
      <p:sp>
        <p:nvSpPr>
          <p:cNvPr id="76" name="Textfeld 43">
            <a:extLst>
              <a:ext uri="{FF2B5EF4-FFF2-40B4-BE49-F238E27FC236}">
                <a16:creationId xmlns:a16="http://schemas.microsoft.com/office/drawing/2014/main" id="{F8686A80-08E9-4433-8D78-46114CC23DC9}"/>
              </a:ext>
            </a:extLst>
          </p:cNvPr>
          <p:cNvSpPr txBox="1">
            <a:spLocks noChangeArrowheads="1"/>
          </p:cNvSpPr>
          <p:nvPr/>
        </p:nvSpPr>
        <p:spPr bwMode="auto">
          <a:xfrm>
            <a:off x="648802" y="2662835"/>
            <a:ext cx="1838325" cy="401637"/>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2000" b="1" kern="1200">
                <a:solidFill>
                  <a:srgbClr val="000000"/>
                </a:solidFill>
                <a:latin typeface="Arial" charset="0"/>
                <a:ea typeface="+mn-ea"/>
                <a:cs typeface="+mn-cs"/>
              </a:rPr>
              <a:t>ökonomische</a:t>
            </a:r>
          </a:p>
        </p:txBody>
      </p:sp>
      <p:sp>
        <p:nvSpPr>
          <p:cNvPr id="77" name="Textfeld 44">
            <a:extLst>
              <a:ext uri="{FF2B5EF4-FFF2-40B4-BE49-F238E27FC236}">
                <a16:creationId xmlns:a16="http://schemas.microsoft.com/office/drawing/2014/main" id="{C2A0AE14-1C65-4A89-8984-BD0DC932D8CB}"/>
              </a:ext>
            </a:extLst>
          </p:cNvPr>
          <p:cNvSpPr txBox="1">
            <a:spLocks noChangeArrowheads="1"/>
          </p:cNvSpPr>
          <p:nvPr/>
        </p:nvSpPr>
        <p:spPr bwMode="auto">
          <a:xfrm>
            <a:off x="2366477" y="3643910"/>
            <a:ext cx="1028700" cy="338137"/>
          </a:xfrm>
          <a:prstGeom prst="rect">
            <a:avLst/>
          </a:prstGeom>
          <a:noFill/>
          <a:ln w="9525">
            <a:noFill/>
            <a:miter lim="800000"/>
            <a:headEnd/>
            <a:tailEnd/>
          </a:ln>
        </p:spPr>
        <p:txBody>
          <a:bodyPr wrap="none">
            <a:spAutoFit/>
          </a:bodyPr>
          <a:lstStyle/>
          <a:p>
            <a:pPr algn="r" rtl="0" fontAlgn="base">
              <a:spcBef>
                <a:spcPct val="0"/>
              </a:spcBef>
              <a:spcAft>
                <a:spcPct val="0"/>
              </a:spcAft>
            </a:pPr>
            <a:r>
              <a:rPr lang="de-CH" sz="1600" kern="1200">
                <a:solidFill>
                  <a:srgbClr val="000000"/>
                </a:solidFill>
                <a:latin typeface="Arial" charset="0"/>
                <a:ea typeface="+mn-ea"/>
                <a:cs typeface="+mn-cs"/>
              </a:rPr>
              <a:t>operative</a:t>
            </a:r>
          </a:p>
        </p:txBody>
      </p:sp>
      <p:sp>
        <p:nvSpPr>
          <p:cNvPr id="78" name="Textfeld 45">
            <a:extLst>
              <a:ext uri="{FF2B5EF4-FFF2-40B4-BE49-F238E27FC236}">
                <a16:creationId xmlns:a16="http://schemas.microsoft.com/office/drawing/2014/main" id="{63B6DEB9-13EC-4E07-A127-0072D7C568F9}"/>
              </a:ext>
            </a:extLst>
          </p:cNvPr>
          <p:cNvSpPr txBox="1">
            <a:spLocks noChangeArrowheads="1"/>
          </p:cNvSpPr>
          <p:nvPr/>
        </p:nvSpPr>
        <p:spPr bwMode="auto">
          <a:xfrm>
            <a:off x="2104540" y="4593235"/>
            <a:ext cx="1290637" cy="339725"/>
          </a:xfrm>
          <a:prstGeom prst="rect">
            <a:avLst/>
          </a:prstGeom>
          <a:noFill/>
          <a:ln w="9525">
            <a:noFill/>
            <a:miter lim="800000"/>
            <a:headEnd/>
            <a:tailEnd/>
          </a:ln>
        </p:spPr>
        <p:txBody>
          <a:bodyPr wrap="none">
            <a:spAutoFit/>
          </a:bodyPr>
          <a:lstStyle/>
          <a:p>
            <a:pPr algn="r" rtl="0" fontAlgn="base">
              <a:spcBef>
                <a:spcPct val="0"/>
              </a:spcBef>
              <a:spcAft>
                <a:spcPct val="0"/>
              </a:spcAft>
            </a:pPr>
            <a:r>
              <a:rPr lang="de-CH" sz="1600" kern="1200">
                <a:solidFill>
                  <a:srgbClr val="000000"/>
                </a:solidFill>
                <a:latin typeface="Arial" charset="0"/>
                <a:ea typeface="+mn-ea"/>
                <a:cs typeface="+mn-cs"/>
              </a:rPr>
              <a:t>strategische</a:t>
            </a:r>
          </a:p>
        </p:txBody>
      </p:sp>
      <p:sp>
        <p:nvSpPr>
          <p:cNvPr id="79" name="Textfeld 46">
            <a:extLst>
              <a:ext uri="{FF2B5EF4-FFF2-40B4-BE49-F238E27FC236}">
                <a16:creationId xmlns:a16="http://schemas.microsoft.com/office/drawing/2014/main" id="{9F6863CF-AC25-4581-8E9D-5E03B47F9936}"/>
              </a:ext>
            </a:extLst>
          </p:cNvPr>
          <p:cNvSpPr txBox="1">
            <a:spLocks noChangeArrowheads="1"/>
          </p:cNvSpPr>
          <p:nvPr/>
        </p:nvSpPr>
        <p:spPr bwMode="auto">
          <a:xfrm>
            <a:off x="1526690" y="5544147"/>
            <a:ext cx="1674812" cy="338138"/>
          </a:xfrm>
          <a:prstGeom prst="rect">
            <a:avLst/>
          </a:prstGeom>
          <a:noFill/>
          <a:ln w="9525">
            <a:noFill/>
            <a:miter lim="800000"/>
            <a:headEnd/>
            <a:tailEnd/>
          </a:ln>
        </p:spPr>
        <p:txBody>
          <a:bodyPr wrap="none">
            <a:spAutoFit/>
          </a:bodyPr>
          <a:lstStyle/>
          <a:p>
            <a:pPr algn="r" rtl="0" fontAlgn="base">
              <a:spcBef>
                <a:spcPct val="0"/>
              </a:spcBef>
              <a:spcAft>
                <a:spcPct val="0"/>
              </a:spcAft>
            </a:pPr>
            <a:r>
              <a:rPr lang="de-CH" sz="1600" kern="1200">
                <a:solidFill>
                  <a:srgbClr val="000000"/>
                </a:solidFill>
                <a:latin typeface="Arial" charset="0"/>
                <a:ea typeface="+mn-ea"/>
                <a:cs typeface="+mn-cs"/>
              </a:rPr>
              <a:t>philanthropische</a:t>
            </a:r>
          </a:p>
        </p:txBody>
      </p:sp>
      <p:sp>
        <p:nvSpPr>
          <p:cNvPr id="80" name="Textfeld 11">
            <a:extLst>
              <a:ext uri="{FF2B5EF4-FFF2-40B4-BE49-F238E27FC236}">
                <a16:creationId xmlns:a16="http://schemas.microsoft.com/office/drawing/2014/main" id="{1CF93512-720E-4C5D-8C95-861096E3976E}"/>
              </a:ext>
            </a:extLst>
          </p:cNvPr>
          <p:cNvSpPr txBox="1">
            <a:spLocks noChangeArrowheads="1"/>
          </p:cNvSpPr>
          <p:nvPr/>
        </p:nvSpPr>
        <p:spPr bwMode="auto">
          <a:xfrm>
            <a:off x="648802" y="5010747"/>
            <a:ext cx="1038225" cy="400050"/>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2000" b="1" kern="1200">
                <a:solidFill>
                  <a:srgbClr val="000000"/>
                </a:solidFill>
                <a:latin typeface="Arial" charset="0"/>
                <a:ea typeface="+mn-ea"/>
                <a:cs typeface="+mn-cs"/>
              </a:rPr>
              <a:t>soziale</a:t>
            </a:r>
          </a:p>
        </p:txBody>
      </p:sp>
      <p:sp>
        <p:nvSpPr>
          <p:cNvPr id="81" name="Rechteckiger Pfeil 30">
            <a:extLst>
              <a:ext uri="{FF2B5EF4-FFF2-40B4-BE49-F238E27FC236}">
                <a16:creationId xmlns:a16="http://schemas.microsoft.com/office/drawing/2014/main" id="{5EAA24F2-FFB8-4842-828E-5FEC9DCB98E6}"/>
              </a:ext>
            </a:extLst>
          </p:cNvPr>
          <p:cNvSpPr/>
          <p:nvPr/>
        </p:nvSpPr>
        <p:spPr bwMode="auto">
          <a:xfrm>
            <a:off x="1206015" y="4212235"/>
            <a:ext cx="350837" cy="819150"/>
          </a:xfrm>
          <a:prstGeom prst="bentArrow">
            <a:avLst/>
          </a:prstGeom>
          <a:solidFill>
            <a:schemeClr val="accent1"/>
          </a:solidFill>
          <a:ln w="6350" cap="flat" cmpd="sng" algn="ctr">
            <a:solidFill>
              <a:schemeClr val="tx1"/>
            </a:solidFill>
            <a:prstDash val="solid"/>
            <a:round/>
            <a:headEnd type="none" w="med" len="med"/>
            <a:tailEnd type="none" w="med" len="med"/>
          </a:ln>
          <a:effectLst/>
        </p:spPr>
        <p:txBody>
          <a:bodyPr/>
          <a:lstStyle/>
          <a:p>
            <a:pPr algn="l" rtl="0" fontAlgn="base">
              <a:spcBef>
                <a:spcPct val="0"/>
              </a:spcBef>
              <a:spcAft>
                <a:spcPct val="0"/>
              </a:spcAft>
              <a:defRPr/>
            </a:pPr>
            <a:endParaRPr lang="de-CH" sz="2000" kern="1200">
              <a:solidFill>
                <a:srgbClr val="000000"/>
              </a:solidFill>
              <a:latin typeface="Arial" charset="0"/>
              <a:ea typeface="+mn-ea"/>
              <a:cs typeface="+mn-cs"/>
            </a:endParaRPr>
          </a:p>
        </p:txBody>
      </p:sp>
      <p:sp>
        <p:nvSpPr>
          <p:cNvPr id="82" name="Rechteckiger Pfeil 31">
            <a:extLst>
              <a:ext uri="{FF2B5EF4-FFF2-40B4-BE49-F238E27FC236}">
                <a16:creationId xmlns:a16="http://schemas.microsoft.com/office/drawing/2014/main" id="{DF8F1170-3262-4329-9D34-1329262E3EE8}"/>
              </a:ext>
            </a:extLst>
          </p:cNvPr>
          <p:cNvSpPr/>
          <p:nvPr/>
        </p:nvSpPr>
        <p:spPr bwMode="auto">
          <a:xfrm flipV="1">
            <a:off x="1206015" y="5412385"/>
            <a:ext cx="347662" cy="395287"/>
          </a:xfrm>
          <a:prstGeom prst="bentArrow">
            <a:avLst/>
          </a:prstGeom>
          <a:solidFill>
            <a:schemeClr val="accent1"/>
          </a:solidFill>
          <a:ln w="6350" cap="flat" cmpd="sng" algn="ctr">
            <a:solidFill>
              <a:schemeClr val="tx1"/>
            </a:solidFill>
            <a:prstDash val="solid"/>
            <a:round/>
            <a:headEnd type="none" w="med" len="med"/>
            <a:tailEnd type="none" w="med" len="med"/>
          </a:ln>
          <a:effectLst/>
        </p:spPr>
        <p:txBody>
          <a:bodyPr/>
          <a:lstStyle/>
          <a:p>
            <a:pPr algn="l" rtl="0" fontAlgn="base">
              <a:spcBef>
                <a:spcPct val="0"/>
              </a:spcBef>
              <a:spcAft>
                <a:spcPct val="0"/>
              </a:spcAft>
              <a:defRPr/>
            </a:pPr>
            <a:endParaRPr lang="de-CH" sz="2000" kern="1200">
              <a:solidFill>
                <a:srgbClr val="000000"/>
              </a:solidFill>
              <a:latin typeface="Arial" charset="0"/>
              <a:ea typeface="+mn-ea"/>
              <a:cs typeface="+mn-cs"/>
            </a:endParaRPr>
          </a:p>
        </p:txBody>
      </p:sp>
      <p:sp>
        <p:nvSpPr>
          <p:cNvPr id="83" name="Textfeld 33">
            <a:extLst>
              <a:ext uri="{FF2B5EF4-FFF2-40B4-BE49-F238E27FC236}">
                <a16:creationId xmlns:a16="http://schemas.microsoft.com/office/drawing/2014/main" id="{0BBE6557-0D33-46A5-8FB2-0BB902E63465}"/>
              </a:ext>
            </a:extLst>
          </p:cNvPr>
          <p:cNvSpPr txBox="1">
            <a:spLocks noChangeArrowheads="1"/>
          </p:cNvSpPr>
          <p:nvPr/>
        </p:nvSpPr>
        <p:spPr bwMode="auto">
          <a:xfrm>
            <a:off x="3447565" y="1445222"/>
            <a:ext cx="539750" cy="339725"/>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1a</a:t>
            </a:r>
          </a:p>
        </p:txBody>
      </p:sp>
      <p:sp>
        <p:nvSpPr>
          <p:cNvPr id="84" name="Textfeld 34">
            <a:extLst>
              <a:ext uri="{FF2B5EF4-FFF2-40B4-BE49-F238E27FC236}">
                <a16:creationId xmlns:a16="http://schemas.microsoft.com/office/drawing/2014/main" id="{0AD5D992-FBBE-4416-8259-791D2E4EF547}"/>
              </a:ext>
            </a:extLst>
          </p:cNvPr>
          <p:cNvSpPr txBox="1">
            <a:spLocks noChangeArrowheads="1"/>
          </p:cNvSpPr>
          <p:nvPr/>
        </p:nvSpPr>
        <p:spPr bwMode="auto">
          <a:xfrm>
            <a:off x="6155840" y="1445222"/>
            <a:ext cx="539750" cy="339725"/>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1b</a:t>
            </a:r>
          </a:p>
        </p:txBody>
      </p:sp>
      <p:sp>
        <p:nvSpPr>
          <p:cNvPr id="85" name="Textfeld 33">
            <a:extLst>
              <a:ext uri="{FF2B5EF4-FFF2-40B4-BE49-F238E27FC236}">
                <a16:creationId xmlns:a16="http://schemas.microsoft.com/office/drawing/2014/main" id="{EBBA4D6E-9819-4CF4-B3C0-57C87A1C490C}"/>
              </a:ext>
            </a:extLst>
          </p:cNvPr>
          <p:cNvSpPr txBox="1">
            <a:spLocks noChangeArrowheads="1"/>
          </p:cNvSpPr>
          <p:nvPr/>
        </p:nvSpPr>
        <p:spPr bwMode="auto">
          <a:xfrm>
            <a:off x="3445977" y="2397722"/>
            <a:ext cx="541338" cy="341313"/>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2a</a:t>
            </a:r>
          </a:p>
        </p:txBody>
      </p:sp>
      <p:sp>
        <p:nvSpPr>
          <p:cNvPr id="86" name="Textfeld 34">
            <a:extLst>
              <a:ext uri="{FF2B5EF4-FFF2-40B4-BE49-F238E27FC236}">
                <a16:creationId xmlns:a16="http://schemas.microsoft.com/office/drawing/2014/main" id="{1168E6D3-7C78-4D2B-B889-C65143F8006F}"/>
              </a:ext>
            </a:extLst>
          </p:cNvPr>
          <p:cNvSpPr txBox="1">
            <a:spLocks noChangeArrowheads="1"/>
          </p:cNvSpPr>
          <p:nvPr/>
        </p:nvSpPr>
        <p:spPr bwMode="auto">
          <a:xfrm>
            <a:off x="6154252" y="2397722"/>
            <a:ext cx="539750" cy="341313"/>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900" kern="1200">
                <a:solidFill>
                  <a:srgbClr val="000000"/>
                </a:solidFill>
                <a:latin typeface="Arial" charset="0"/>
                <a:ea typeface="+mn-ea"/>
                <a:cs typeface="+mn-cs"/>
              </a:rPr>
              <a:t>2b</a:t>
            </a:r>
          </a:p>
        </p:txBody>
      </p:sp>
      <p:cxnSp>
        <p:nvCxnSpPr>
          <p:cNvPr id="87" name="Gerade Verbindung 22">
            <a:extLst>
              <a:ext uri="{FF2B5EF4-FFF2-40B4-BE49-F238E27FC236}">
                <a16:creationId xmlns:a16="http://schemas.microsoft.com/office/drawing/2014/main" id="{367C4013-29FD-4E38-99DF-8E71AD81E6D9}"/>
              </a:ext>
            </a:extLst>
          </p:cNvPr>
          <p:cNvCxnSpPr>
            <a:cxnSpLocks noChangeShapeType="1"/>
          </p:cNvCxnSpPr>
          <p:nvPr/>
        </p:nvCxnSpPr>
        <p:spPr bwMode="auto">
          <a:xfrm rot="16200000" flipH="1">
            <a:off x="806760" y="3576442"/>
            <a:ext cx="5259388" cy="6350"/>
          </a:xfrm>
          <a:prstGeom prst="line">
            <a:avLst/>
          </a:prstGeom>
          <a:noFill/>
          <a:ln w="9525" algn="ctr">
            <a:solidFill>
              <a:schemeClr val="tx1"/>
            </a:solidFill>
            <a:round/>
            <a:headEnd/>
            <a:tailEnd/>
          </a:ln>
        </p:spPr>
      </p:cxnSp>
      <p:cxnSp>
        <p:nvCxnSpPr>
          <p:cNvPr id="89" name="Gerade Verbindung 16">
            <a:extLst>
              <a:ext uri="{FF2B5EF4-FFF2-40B4-BE49-F238E27FC236}">
                <a16:creationId xmlns:a16="http://schemas.microsoft.com/office/drawing/2014/main" id="{ACCF4302-F670-4100-B4B2-7CEFDAF106C3}"/>
              </a:ext>
            </a:extLst>
          </p:cNvPr>
          <p:cNvCxnSpPr>
            <a:cxnSpLocks noChangeShapeType="1"/>
          </p:cNvCxnSpPr>
          <p:nvPr/>
        </p:nvCxnSpPr>
        <p:spPr bwMode="auto">
          <a:xfrm>
            <a:off x="1710840" y="5240935"/>
            <a:ext cx="7162812" cy="28689"/>
          </a:xfrm>
          <a:prstGeom prst="line">
            <a:avLst/>
          </a:prstGeom>
          <a:noFill/>
          <a:ln w="12700" algn="ctr">
            <a:solidFill>
              <a:schemeClr val="tx1"/>
            </a:solidFill>
            <a:prstDash val="sysDot"/>
            <a:round/>
            <a:headEnd/>
            <a:tailEnd/>
          </a:ln>
        </p:spPr>
      </p:cxnSp>
      <p:cxnSp>
        <p:nvCxnSpPr>
          <p:cNvPr id="90" name="Gerade Verbindung 14">
            <a:extLst>
              <a:ext uri="{FF2B5EF4-FFF2-40B4-BE49-F238E27FC236}">
                <a16:creationId xmlns:a16="http://schemas.microsoft.com/office/drawing/2014/main" id="{C613F70C-53C7-4721-80D6-4FF4517138F4}"/>
              </a:ext>
            </a:extLst>
          </p:cNvPr>
          <p:cNvCxnSpPr>
            <a:cxnSpLocks noChangeShapeType="1"/>
          </p:cNvCxnSpPr>
          <p:nvPr/>
        </p:nvCxnSpPr>
        <p:spPr bwMode="auto">
          <a:xfrm>
            <a:off x="566252" y="3347047"/>
            <a:ext cx="8314715" cy="27940"/>
          </a:xfrm>
          <a:prstGeom prst="line">
            <a:avLst/>
          </a:prstGeom>
          <a:noFill/>
          <a:ln w="12700" algn="ctr">
            <a:solidFill>
              <a:schemeClr val="tx1"/>
            </a:solidFill>
            <a:round/>
            <a:headEnd/>
            <a:tailEnd/>
          </a:ln>
        </p:spPr>
      </p:cxnSp>
      <p:cxnSp>
        <p:nvCxnSpPr>
          <p:cNvPr id="92" name="Gerade Verbindung 14">
            <a:extLst>
              <a:ext uri="{FF2B5EF4-FFF2-40B4-BE49-F238E27FC236}">
                <a16:creationId xmlns:a16="http://schemas.microsoft.com/office/drawing/2014/main" id="{5B41302E-EC44-4FEC-BBB4-785E84056EE4}"/>
              </a:ext>
            </a:extLst>
          </p:cNvPr>
          <p:cNvCxnSpPr>
            <a:cxnSpLocks noChangeShapeType="1"/>
          </p:cNvCxnSpPr>
          <p:nvPr/>
        </p:nvCxnSpPr>
        <p:spPr bwMode="auto">
          <a:xfrm flipV="1">
            <a:off x="566252" y="1436459"/>
            <a:ext cx="8300085" cy="7176"/>
          </a:xfrm>
          <a:prstGeom prst="line">
            <a:avLst/>
          </a:prstGeom>
          <a:noFill/>
          <a:ln w="12700" algn="ctr">
            <a:solidFill>
              <a:schemeClr val="tx1"/>
            </a:solidFill>
            <a:round/>
            <a:headEnd/>
            <a:tailEnd/>
          </a:ln>
        </p:spPr>
      </p:cxnSp>
      <p:sp>
        <p:nvSpPr>
          <p:cNvPr id="97" name="Textfeld 70">
            <a:extLst>
              <a:ext uri="{FF2B5EF4-FFF2-40B4-BE49-F238E27FC236}">
                <a16:creationId xmlns:a16="http://schemas.microsoft.com/office/drawing/2014/main" id="{B9B9B852-657A-452F-9404-8952756BA112}"/>
              </a:ext>
            </a:extLst>
          </p:cNvPr>
          <p:cNvSpPr txBox="1">
            <a:spLocks noChangeArrowheads="1"/>
          </p:cNvSpPr>
          <p:nvPr/>
        </p:nvSpPr>
        <p:spPr bwMode="auto">
          <a:xfrm>
            <a:off x="578952" y="1127722"/>
            <a:ext cx="2022475" cy="338138"/>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1600" kern="1200">
                <a:solidFill>
                  <a:srgbClr val="000000"/>
                </a:solidFill>
                <a:latin typeface="Arial" charset="0"/>
                <a:ea typeface="+mn-ea"/>
                <a:cs typeface="+mn-cs"/>
              </a:rPr>
              <a:t>Verantwortungsform</a:t>
            </a:r>
          </a:p>
        </p:txBody>
      </p:sp>
      <p:sp>
        <p:nvSpPr>
          <p:cNvPr id="98" name="Textfeld 6">
            <a:extLst>
              <a:ext uri="{FF2B5EF4-FFF2-40B4-BE49-F238E27FC236}">
                <a16:creationId xmlns:a16="http://schemas.microsoft.com/office/drawing/2014/main" id="{325078B4-59F3-4621-AF7A-32E30F11E529}"/>
              </a:ext>
            </a:extLst>
          </p:cNvPr>
          <p:cNvSpPr txBox="1">
            <a:spLocks noChangeArrowheads="1"/>
          </p:cNvSpPr>
          <p:nvPr/>
        </p:nvSpPr>
        <p:spPr bwMode="auto">
          <a:xfrm>
            <a:off x="6628915" y="1615085"/>
            <a:ext cx="1746250" cy="584200"/>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Engagement als</a:t>
            </a:r>
          </a:p>
          <a:p>
            <a:pPr algn="ctr" rtl="0" fontAlgn="base">
              <a:spcBef>
                <a:spcPct val="0"/>
              </a:spcBef>
              <a:spcAft>
                <a:spcPct val="0"/>
              </a:spcAft>
            </a:pPr>
            <a:r>
              <a:rPr lang="de-CH" sz="1600" kern="1200">
                <a:solidFill>
                  <a:srgbClr val="000000"/>
                </a:solidFill>
                <a:latin typeface="Arial" charset="0"/>
                <a:ea typeface="+mn-ea"/>
                <a:cs typeface="+mn-cs"/>
              </a:rPr>
              <a:t>politischer Akteur</a:t>
            </a:r>
          </a:p>
        </p:txBody>
      </p:sp>
      <p:sp>
        <p:nvSpPr>
          <p:cNvPr id="99" name="Textfeld 7">
            <a:extLst>
              <a:ext uri="{FF2B5EF4-FFF2-40B4-BE49-F238E27FC236}">
                <a16:creationId xmlns:a16="http://schemas.microsoft.com/office/drawing/2014/main" id="{27F41EAD-E4A1-4A78-82FD-E576334F224F}"/>
              </a:ext>
            </a:extLst>
          </p:cNvPr>
          <p:cNvSpPr txBox="1">
            <a:spLocks noChangeArrowheads="1"/>
          </p:cNvSpPr>
          <p:nvPr/>
        </p:nvSpPr>
        <p:spPr bwMode="auto">
          <a:xfrm>
            <a:off x="3544532" y="2571772"/>
            <a:ext cx="2521844" cy="584775"/>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dirty="0">
                <a:solidFill>
                  <a:srgbClr val="000000"/>
                </a:solidFill>
                <a:latin typeface="Arial" charset="0"/>
                <a:ea typeface="+mn-ea"/>
                <a:cs typeface="+mn-cs"/>
              </a:rPr>
              <a:t>Nur Kurzfrist-</a:t>
            </a:r>
            <a:br>
              <a:rPr lang="de-CH" sz="1600" kern="1200" dirty="0">
                <a:solidFill>
                  <a:srgbClr val="000000"/>
                </a:solidFill>
                <a:latin typeface="Arial" charset="0"/>
                <a:ea typeface="+mn-ea"/>
                <a:cs typeface="+mn-cs"/>
              </a:rPr>
            </a:br>
            <a:r>
              <a:rPr lang="de-CH" sz="1600" kern="1200" dirty="0">
                <a:solidFill>
                  <a:srgbClr val="000000"/>
                </a:solidFill>
                <a:latin typeface="Arial" charset="0"/>
                <a:ea typeface="+mn-ea"/>
                <a:cs typeface="+mn-cs"/>
              </a:rPr>
              <a:t>oder Langfristorientierung</a:t>
            </a:r>
          </a:p>
        </p:txBody>
      </p:sp>
      <p:sp>
        <p:nvSpPr>
          <p:cNvPr id="100" name="Textfeld 8">
            <a:extLst>
              <a:ext uri="{FF2B5EF4-FFF2-40B4-BE49-F238E27FC236}">
                <a16:creationId xmlns:a16="http://schemas.microsoft.com/office/drawing/2014/main" id="{E864C344-963D-4A71-B040-17976CDB5984}"/>
              </a:ext>
            </a:extLst>
          </p:cNvPr>
          <p:cNvSpPr txBox="1">
            <a:spLocks noChangeArrowheads="1"/>
          </p:cNvSpPr>
          <p:nvPr/>
        </p:nvSpPr>
        <p:spPr bwMode="auto">
          <a:xfrm>
            <a:off x="6274902" y="2570760"/>
            <a:ext cx="2454275" cy="585787"/>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Balance von Kurz-</a:t>
            </a:r>
            <a:br>
              <a:rPr lang="de-CH" sz="1600" kern="1200">
                <a:solidFill>
                  <a:srgbClr val="000000"/>
                </a:solidFill>
                <a:latin typeface="Arial" charset="0"/>
                <a:ea typeface="+mn-ea"/>
                <a:cs typeface="+mn-cs"/>
              </a:rPr>
            </a:br>
            <a:r>
              <a:rPr lang="de-CH" sz="1600" kern="1200">
                <a:solidFill>
                  <a:srgbClr val="000000"/>
                </a:solidFill>
                <a:latin typeface="Arial" charset="0"/>
                <a:ea typeface="+mn-ea"/>
                <a:cs typeface="+mn-cs"/>
              </a:rPr>
              <a:t>und Langfristorientierung</a:t>
            </a:r>
          </a:p>
        </p:txBody>
      </p:sp>
      <p:sp>
        <p:nvSpPr>
          <p:cNvPr id="101" name="Textfeld 7">
            <a:extLst>
              <a:ext uri="{FF2B5EF4-FFF2-40B4-BE49-F238E27FC236}">
                <a16:creationId xmlns:a16="http://schemas.microsoft.com/office/drawing/2014/main" id="{2D325306-9C5D-4EAD-8D96-D52CED819263}"/>
              </a:ext>
            </a:extLst>
          </p:cNvPr>
          <p:cNvSpPr txBox="1">
            <a:spLocks noChangeArrowheads="1"/>
          </p:cNvSpPr>
          <p:nvPr/>
        </p:nvSpPr>
        <p:spPr bwMode="auto">
          <a:xfrm>
            <a:off x="3953977" y="1737322"/>
            <a:ext cx="1458913" cy="338138"/>
          </a:xfrm>
          <a:prstGeom prst="rect">
            <a:avLst/>
          </a:prstGeom>
          <a:noFill/>
          <a:ln w="9525">
            <a:noFill/>
            <a:miter lim="800000"/>
            <a:headEnd/>
            <a:tailEnd/>
          </a:ln>
        </p:spPr>
        <p:txBody>
          <a:bodyPr wrap="none">
            <a:spAutoFit/>
          </a:bodyPr>
          <a:lstStyle/>
          <a:p>
            <a:pPr algn="ctr" rtl="0" fontAlgn="base">
              <a:spcBef>
                <a:spcPct val="0"/>
              </a:spcBef>
              <a:spcAft>
                <a:spcPct val="0"/>
              </a:spcAft>
            </a:pPr>
            <a:r>
              <a:rPr lang="de-CH" sz="1600" kern="1200">
                <a:solidFill>
                  <a:srgbClr val="000000"/>
                </a:solidFill>
                <a:latin typeface="Arial" charset="0"/>
                <a:ea typeface="+mn-ea"/>
                <a:cs typeface="+mn-cs"/>
              </a:rPr>
              <a:t>minimalistisch</a:t>
            </a:r>
          </a:p>
        </p:txBody>
      </p:sp>
      <p:sp>
        <p:nvSpPr>
          <p:cNvPr id="102" name="Textfeld 80">
            <a:extLst>
              <a:ext uri="{FF2B5EF4-FFF2-40B4-BE49-F238E27FC236}">
                <a16:creationId xmlns:a16="http://schemas.microsoft.com/office/drawing/2014/main" id="{69AFD3F4-C36B-4D34-B571-D9FD77924F2E}"/>
              </a:ext>
            </a:extLst>
          </p:cNvPr>
          <p:cNvSpPr txBox="1">
            <a:spLocks noChangeArrowheads="1"/>
          </p:cNvSpPr>
          <p:nvPr/>
        </p:nvSpPr>
        <p:spPr bwMode="auto">
          <a:xfrm>
            <a:off x="2533165" y="921347"/>
            <a:ext cx="890587" cy="338138"/>
          </a:xfrm>
          <a:prstGeom prst="rect">
            <a:avLst/>
          </a:prstGeom>
          <a:noFill/>
          <a:ln w="9525">
            <a:noFill/>
            <a:miter lim="800000"/>
            <a:headEnd/>
            <a:tailEnd/>
          </a:ln>
        </p:spPr>
        <p:txBody>
          <a:bodyPr wrap="none">
            <a:spAutoFit/>
          </a:bodyPr>
          <a:lstStyle/>
          <a:p>
            <a:pPr algn="l" rtl="0" fontAlgn="base">
              <a:spcBef>
                <a:spcPct val="0"/>
              </a:spcBef>
              <a:spcAft>
                <a:spcPct val="0"/>
              </a:spcAft>
            </a:pPr>
            <a:r>
              <a:rPr lang="de-CH" sz="1600" kern="1200">
                <a:solidFill>
                  <a:srgbClr val="000000"/>
                </a:solidFill>
                <a:latin typeface="Arial" charset="0"/>
                <a:ea typeface="+mn-ea"/>
                <a:cs typeface="+mn-cs"/>
              </a:rPr>
              <a:t>Haltung</a:t>
            </a:r>
          </a:p>
        </p:txBody>
      </p:sp>
      <p:cxnSp>
        <p:nvCxnSpPr>
          <p:cNvPr id="103" name="Gerade Verbindung 82">
            <a:extLst>
              <a:ext uri="{FF2B5EF4-FFF2-40B4-BE49-F238E27FC236}">
                <a16:creationId xmlns:a16="http://schemas.microsoft.com/office/drawing/2014/main" id="{6915FDFE-BFA2-455E-89B7-5EE34CBDE3DD}"/>
              </a:ext>
            </a:extLst>
          </p:cNvPr>
          <p:cNvCxnSpPr>
            <a:cxnSpLocks noChangeShapeType="1"/>
          </p:cNvCxnSpPr>
          <p:nvPr/>
        </p:nvCxnSpPr>
        <p:spPr bwMode="auto">
          <a:xfrm>
            <a:off x="2230554" y="968104"/>
            <a:ext cx="582011" cy="486643"/>
          </a:xfrm>
          <a:prstGeom prst="line">
            <a:avLst/>
          </a:prstGeom>
          <a:noFill/>
          <a:ln w="12700" algn="ctr">
            <a:solidFill>
              <a:schemeClr val="tx1"/>
            </a:solidFill>
            <a:prstDash val="sysDot"/>
            <a:round/>
            <a:headEnd/>
            <a:tailEnd/>
          </a:ln>
        </p:spPr>
      </p:cxnSp>
      <p:pic>
        <p:nvPicPr>
          <p:cNvPr id="105" name="Picture 4" descr="http://media.cnbc.com/i/CNBC/Sections/CNBC_TV/CNBC_US/Shows/_Documentaries_Specials/Biography/Slideshows/Gates/Gates_Slide03.jpg">
            <a:extLst>
              <a:ext uri="{FF2B5EF4-FFF2-40B4-BE49-F238E27FC236}">
                <a16:creationId xmlns:a16="http://schemas.microsoft.com/office/drawing/2014/main" id="{15F1E1BE-2739-4D61-AE11-FF65C583A1F0}"/>
              </a:ext>
            </a:extLst>
          </p:cNvPr>
          <p:cNvPicPr>
            <a:picLocks noChangeAspect="1" noChangeArrowheads="1"/>
          </p:cNvPicPr>
          <p:nvPr/>
        </p:nvPicPr>
        <p:blipFill rotWithShape="1">
          <a:blip r:embed="rId2" cstate="print"/>
          <a:srcRect t="13602"/>
          <a:stretch/>
        </p:blipFill>
        <p:spPr bwMode="auto">
          <a:xfrm>
            <a:off x="6818476" y="6002984"/>
            <a:ext cx="1438283" cy="828435"/>
          </a:xfrm>
          <a:prstGeom prst="rect">
            <a:avLst/>
          </a:prstGeom>
          <a:noFill/>
        </p:spPr>
      </p:pic>
      <p:pic>
        <p:nvPicPr>
          <p:cNvPr id="106" name="Picture 6" descr="http://www.gfbv.ch/pics/farbig_d%20Migros-Kulturprozent.gif">
            <a:extLst>
              <a:ext uri="{FF2B5EF4-FFF2-40B4-BE49-F238E27FC236}">
                <a16:creationId xmlns:a16="http://schemas.microsoft.com/office/drawing/2014/main" id="{53D3AC69-B7F6-4F45-B225-FB72EB4BA92C}"/>
              </a:ext>
            </a:extLst>
          </p:cNvPr>
          <p:cNvPicPr>
            <a:picLocks noChangeAspect="1" noChangeArrowheads="1"/>
          </p:cNvPicPr>
          <p:nvPr/>
        </p:nvPicPr>
        <p:blipFill>
          <a:blip r:embed="rId3"/>
          <a:srcRect/>
          <a:stretch>
            <a:fillRect/>
          </a:stretch>
        </p:blipFill>
        <p:spPr bwMode="auto">
          <a:xfrm>
            <a:off x="4509909" y="6035211"/>
            <a:ext cx="1157774" cy="433624"/>
          </a:xfrm>
          <a:prstGeom prst="rect">
            <a:avLst/>
          </a:prstGeom>
          <a:noFill/>
        </p:spPr>
      </p:pic>
      <p:pic>
        <p:nvPicPr>
          <p:cNvPr id="107" name="Picture 8" descr="http://t0.gstatic.com/images?q=tbn:ANd9GcTFis_MV3Gk8OuDlRFlqW1nUHir_thr_tpbIvbHzh65Ragls6XvRTJ0npM">
            <a:hlinkClick r:id="rId4"/>
            <a:extLst>
              <a:ext uri="{FF2B5EF4-FFF2-40B4-BE49-F238E27FC236}">
                <a16:creationId xmlns:a16="http://schemas.microsoft.com/office/drawing/2014/main" id="{C54DAE18-8BBC-401F-818A-2666509F6E3C}"/>
              </a:ext>
            </a:extLst>
          </p:cNvPr>
          <p:cNvPicPr>
            <a:picLocks noChangeAspect="1" noChangeArrowheads="1"/>
          </p:cNvPicPr>
          <p:nvPr/>
        </p:nvPicPr>
        <p:blipFill>
          <a:blip r:embed="rId5"/>
          <a:srcRect/>
          <a:stretch>
            <a:fillRect/>
          </a:stretch>
        </p:blipFill>
        <p:spPr bwMode="auto">
          <a:xfrm>
            <a:off x="8214772" y="4662042"/>
            <a:ext cx="806230" cy="541498"/>
          </a:xfrm>
          <a:prstGeom prst="rect">
            <a:avLst/>
          </a:prstGeom>
          <a:noFill/>
        </p:spPr>
      </p:pic>
      <p:pic>
        <p:nvPicPr>
          <p:cNvPr id="108" name="Picture 10" descr="http://csr-strategie.de/wp-content/uploads/2011/02/unglobalcompact.jpg">
            <a:extLst>
              <a:ext uri="{FF2B5EF4-FFF2-40B4-BE49-F238E27FC236}">
                <a16:creationId xmlns:a16="http://schemas.microsoft.com/office/drawing/2014/main" id="{0B49446D-96EC-437F-9F85-ECA3D5939368}"/>
              </a:ext>
            </a:extLst>
          </p:cNvPr>
          <p:cNvPicPr>
            <a:picLocks noChangeAspect="1" noChangeArrowheads="1"/>
          </p:cNvPicPr>
          <p:nvPr/>
        </p:nvPicPr>
        <p:blipFill>
          <a:blip r:embed="rId6"/>
          <a:srcRect/>
          <a:stretch>
            <a:fillRect/>
          </a:stretch>
        </p:blipFill>
        <p:spPr bwMode="auto">
          <a:xfrm>
            <a:off x="8350350" y="1503416"/>
            <a:ext cx="706753" cy="666748"/>
          </a:xfrm>
          <a:prstGeom prst="rect">
            <a:avLst/>
          </a:prstGeom>
          <a:noFill/>
        </p:spPr>
      </p:pic>
      <p:pic>
        <p:nvPicPr>
          <p:cNvPr id="109" name="Picture 12" descr="McDonalds Litter">
            <a:extLst>
              <a:ext uri="{FF2B5EF4-FFF2-40B4-BE49-F238E27FC236}">
                <a16:creationId xmlns:a16="http://schemas.microsoft.com/office/drawing/2014/main" id="{B10667F4-FC83-4CD8-82AE-88DF6504BBF0}"/>
              </a:ext>
            </a:extLst>
          </p:cNvPr>
          <p:cNvPicPr>
            <a:picLocks noChangeAspect="1" noChangeArrowheads="1"/>
          </p:cNvPicPr>
          <p:nvPr/>
        </p:nvPicPr>
        <p:blipFill>
          <a:blip r:embed="rId7" cstate="print"/>
          <a:srcRect/>
          <a:stretch>
            <a:fillRect/>
          </a:stretch>
        </p:blipFill>
        <p:spPr bwMode="auto">
          <a:xfrm>
            <a:off x="5390665" y="3583585"/>
            <a:ext cx="857229" cy="642922"/>
          </a:xfrm>
          <a:prstGeom prst="rect">
            <a:avLst/>
          </a:prstGeom>
          <a:noFill/>
        </p:spPr>
      </p:pic>
      <p:sp>
        <p:nvSpPr>
          <p:cNvPr id="123" name="Rectangle 2">
            <a:extLst>
              <a:ext uri="{FF2B5EF4-FFF2-40B4-BE49-F238E27FC236}">
                <a16:creationId xmlns:a16="http://schemas.microsoft.com/office/drawing/2014/main" id="{DF639E7E-42F3-44F4-B9B4-D6D980F985B0}"/>
              </a:ext>
            </a:extLst>
          </p:cNvPr>
          <p:cNvSpPr txBox="1">
            <a:spLocks noChangeArrowheads="1"/>
          </p:cNvSpPr>
          <p:nvPr/>
        </p:nvSpPr>
        <p:spPr>
          <a:xfrm>
            <a:off x="193675" y="190500"/>
            <a:ext cx="9361488" cy="646113"/>
          </a:xfrm>
          <a:prstGeom prst="rect">
            <a:avLst/>
          </a:prstGeom>
          <a:noFill/>
        </p:spPr>
        <p:txBody>
          <a:bodyPr lIns="90488" tIns="44450" rIns="90488" bIns="44450"/>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DE" altLang="de-DE" kern="0" dirty="0"/>
              <a:t>Ansätze der Übernahme von Verantwortung</a:t>
            </a:r>
          </a:p>
        </p:txBody>
      </p:sp>
      <p:sp>
        <p:nvSpPr>
          <p:cNvPr id="124" name="Textfeld 123">
            <a:extLst>
              <a:ext uri="{FF2B5EF4-FFF2-40B4-BE49-F238E27FC236}">
                <a16:creationId xmlns:a16="http://schemas.microsoft.com/office/drawing/2014/main" id="{6292FF3D-561F-4FA7-A622-C556ED5EF581}"/>
              </a:ext>
            </a:extLst>
          </p:cNvPr>
          <p:cNvSpPr txBox="1"/>
          <p:nvPr/>
        </p:nvSpPr>
        <p:spPr>
          <a:xfrm>
            <a:off x="8967298" y="6153724"/>
            <a:ext cx="665567" cy="246221"/>
          </a:xfrm>
          <a:prstGeom prst="rect">
            <a:avLst/>
          </a:prstGeom>
          <a:noFill/>
        </p:spPr>
        <p:txBody>
          <a:bodyPr wrap="none" rtlCol="0">
            <a:spAutoFit/>
          </a:bodyPr>
          <a:lstStyle/>
          <a:p>
            <a:r>
              <a:rPr lang="de-CH" sz="1000" dirty="0"/>
              <a:t>Abb.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C77D444-CB7E-4D84-9DDF-E9B2DCA8F256}"/>
              </a:ext>
            </a:extLst>
          </p:cNvPr>
          <p:cNvSpPr/>
          <p:nvPr/>
        </p:nvSpPr>
        <p:spPr bwMode="auto">
          <a:xfrm>
            <a:off x="848544" y="2276872"/>
            <a:ext cx="7272808" cy="429752"/>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a:ln>
                <a:noFill/>
              </a:ln>
              <a:solidFill>
                <a:schemeClr val="tx1"/>
              </a:solidFill>
              <a:effectLst/>
              <a:latin typeface="Arial" charset="0"/>
            </a:endParaRPr>
          </a:p>
        </p:txBody>
      </p:sp>
      <p:sp>
        <p:nvSpPr>
          <p:cNvPr id="2" name="Titel 1">
            <a:extLst>
              <a:ext uri="{FF2B5EF4-FFF2-40B4-BE49-F238E27FC236}">
                <a16:creationId xmlns:a16="http://schemas.microsoft.com/office/drawing/2014/main" id="{C7A01F77-4E68-4EF7-BB35-7EF4EFA7674D}"/>
              </a:ext>
            </a:extLst>
          </p:cNvPr>
          <p:cNvSpPr>
            <a:spLocks noGrp="1"/>
          </p:cNvSpPr>
          <p:nvPr>
            <p:ph type="title"/>
          </p:nvPr>
        </p:nvSpPr>
        <p:spPr>
          <a:xfrm>
            <a:off x="193675" y="190500"/>
            <a:ext cx="9361488" cy="646113"/>
          </a:xfrm>
        </p:spPr>
        <p:txBody>
          <a:bodyPr/>
          <a:lstStyle/>
          <a:p>
            <a:r>
              <a:rPr lang="de-CH" dirty="0"/>
              <a:t>Inhaltsverzeichnis</a:t>
            </a:r>
          </a:p>
        </p:txBody>
      </p:sp>
      <p:grpSp>
        <p:nvGrpSpPr>
          <p:cNvPr id="5" name="Gruppieren 4">
            <a:extLst>
              <a:ext uri="{FF2B5EF4-FFF2-40B4-BE49-F238E27FC236}">
                <a16:creationId xmlns:a16="http://schemas.microsoft.com/office/drawing/2014/main" id="{BB988598-3CF9-42C3-9FFA-F76409DBD37D}"/>
              </a:ext>
            </a:extLst>
          </p:cNvPr>
          <p:cNvGrpSpPr/>
          <p:nvPr/>
        </p:nvGrpSpPr>
        <p:grpSpPr>
          <a:xfrm>
            <a:off x="848544" y="908720"/>
            <a:ext cx="7094801" cy="5478423"/>
            <a:chOff x="560512" y="934607"/>
            <a:chExt cx="7094801" cy="5478423"/>
          </a:xfrm>
        </p:grpSpPr>
        <p:sp>
          <p:nvSpPr>
            <p:cNvPr id="3" name="Textfeld 2">
              <a:extLst>
                <a:ext uri="{FF2B5EF4-FFF2-40B4-BE49-F238E27FC236}">
                  <a16:creationId xmlns:a16="http://schemas.microsoft.com/office/drawing/2014/main" id="{D0C6CC06-859E-4339-A95D-C695A6192EAF}"/>
                </a:ext>
              </a:extLst>
            </p:cNvPr>
            <p:cNvSpPr txBox="1"/>
            <p:nvPr/>
          </p:nvSpPr>
          <p:spPr>
            <a:xfrm>
              <a:off x="560512" y="934607"/>
              <a:ext cx="6468437" cy="547842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A: Strategiearbeit auf der Corporate-Ebene</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im diversifizierten Unternehmen</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Das Corporate-Management-Modell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und Verantwortung</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B: Normativer Rahmen</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4"/>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Mission und Werte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4"/>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Vision und Ziele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C: Corporate Strategy</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Konzept und Geschäftsmodell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Konfiguration und Portfoliomanagement</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Koordination und Synergiemanagement</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D: Corporate </a:t>
              </a:r>
              <a:r>
                <a:rPr kumimoji="0" lang="de-CH" sz="2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Organization</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Interaktionsstil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Organisationsstrukturen</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Managementsysteme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4" name="Textfeld 3">
              <a:extLst>
                <a:ext uri="{FF2B5EF4-FFF2-40B4-BE49-F238E27FC236}">
                  <a16:creationId xmlns:a16="http://schemas.microsoft.com/office/drawing/2014/main" id="{BF4A0BB9-D634-4572-B0B9-C586418E87F9}"/>
                </a:ext>
              </a:extLst>
            </p:cNvPr>
            <p:cNvSpPr txBox="1"/>
            <p:nvPr/>
          </p:nvSpPr>
          <p:spPr>
            <a:xfrm>
              <a:off x="7185248" y="934607"/>
              <a:ext cx="470065" cy="5478423"/>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a:t>
              </a: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13</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14</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18</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20</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25</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27</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29</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53</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60</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62</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64</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73</a:t>
              </a: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4185794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CE28B1-0A53-4320-ABD3-A5AD5695D19B}"/>
              </a:ext>
            </a:extLst>
          </p:cNvPr>
          <p:cNvSpPr>
            <a:spLocks noGrp="1"/>
          </p:cNvSpPr>
          <p:nvPr>
            <p:ph type="title"/>
          </p:nvPr>
        </p:nvSpPr>
        <p:spPr/>
        <p:txBody>
          <a:bodyPr/>
          <a:lstStyle/>
          <a:p>
            <a:r>
              <a:rPr lang="de-CH" kern="1200" dirty="0">
                <a:latin typeface="Arial" panose="020B0604020202020204" pitchFamily="34" charset="0"/>
              </a:rPr>
              <a:t>Die Wertsteigerungshebel des normativen Rahmens</a:t>
            </a:r>
            <a:endParaRPr lang="de-CH" dirty="0"/>
          </a:p>
        </p:txBody>
      </p:sp>
      <p:grpSp>
        <p:nvGrpSpPr>
          <p:cNvPr id="3" name="Gruppieren 2">
            <a:extLst>
              <a:ext uri="{FF2B5EF4-FFF2-40B4-BE49-F238E27FC236}">
                <a16:creationId xmlns:a16="http://schemas.microsoft.com/office/drawing/2014/main" id="{85028E59-B134-4773-86A3-60779F5DA223}"/>
              </a:ext>
            </a:extLst>
          </p:cNvPr>
          <p:cNvGrpSpPr/>
          <p:nvPr/>
        </p:nvGrpSpPr>
        <p:grpSpPr>
          <a:xfrm>
            <a:off x="547688" y="954088"/>
            <a:ext cx="8653462" cy="5607982"/>
            <a:chOff x="547688" y="954088"/>
            <a:chExt cx="8653462" cy="5607982"/>
          </a:xfrm>
        </p:grpSpPr>
        <p:sp>
          <p:nvSpPr>
            <p:cNvPr id="4" name="Rectangle 4">
              <a:extLst>
                <a:ext uri="{FF2B5EF4-FFF2-40B4-BE49-F238E27FC236}">
                  <a16:creationId xmlns:a16="http://schemas.microsoft.com/office/drawing/2014/main" id="{9FD589EE-CE4A-485E-8018-C5F4039C982F}"/>
                </a:ext>
              </a:extLst>
            </p:cNvPr>
            <p:cNvSpPr>
              <a:spLocks noChangeArrowheads="1"/>
            </p:cNvSpPr>
            <p:nvPr/>
          </p:nvSpPr>
          <p:spPr bwMode="auto">
            <a:xfrm>
              <a:off x="547688" y="954088"/>
              <a:ext cx="8653462" cy="4751387"/>
            </a:xfrm>
            <a:prstGeom prst="rect">
              <a:avLst/>
            </a:prstGeom>
            <a:solidFill>
              <a:schemeClr val="accent1">
                <a:alpha val="50000"/>
              </a:schemeClr>
            </a:solidFill>
            <a:ln w="12700">
              <a:noFill/>
              <a:miter lim="800000"/>
              <a:headEnd/>
              <a:tailEnd/>
            </a:ln>
            <a:effectLst/>
            <a:scene3d>
              <a:camera prst="orthographicFront"/>
              <a:lightRig rig="threePt" dir="t"/>
            </a:scene3d>
            <a:sp3d prstMaterial="softEdge"/>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 name="AutoShape 6">
              <a:extLst>
                <a:ext uri="{FF2B5EF4-FFF2-40B4-BE49-F238E27FC236}">
                  <a16:creationId xmlns:a16="http://schemas.microsoft.com/office/drawing/2014/main" id="{C8B2F706-A97E-4510-BB63-80F378E5D79A}"/>
                </a:ext>
              </a:extLst>
            </p:cNvPr>
            <p:cNvSpPr>
              <a:spLocks noChangeArrowheads="1"/>
            </p:cNvSpPr>
            <p:nvPr/>
          </p:nvSpPr>
          <p:spPr bwMode="auto">
            <a:xfrm rot="5400000">
              <a:off x="2440781" y="1808957"/>
              <a:ext cx="4867275" cy="3535362"/>
            </a:xfrm>
            <a:prstGeom prst="homePlate">
              <a:avLst>
                <a:gd name="adj" fmla="val 36809"/>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 name="Text Box 7">
              <a:extLst>
                <a:ext uri="{FF2B5EF4-FFF2-40B4-BE49-F238E27FC236}">
                  <a16:creationId xmlns:a16="http://schemas.microsoft.com/office/drawing/2014/main" id="{6C11F0B3-C95D-41F2-8348-7BB89ADC46D3}"/>
                </a:ext>
              </a:extLst>
            </p:cNvPr>
            <p:cNvSpPr txBox="1">
              <a:spLocks noChangeArrowheads="1"/>
            </p:cNvSpPr>
            <p:nvPr/>
          </p:nvSpPr>
          <p:spPr bwMode="auto">
            <a:xfrm>
              <a:off x="3910013" y="5330825"/>
              <a:ext cx="192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rPr>
                <a:t>Kommunikation</a:t>
              </a:r>
              <a:endParaRPr kumimoji="0" lang="de-DE"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7" name="Oval 10">
              <a:extLst>
                <a:ext uri="{FF2B5EF4-FFF2-40B4-BE49-F238E27FC236}">
                  <a16:creationId xmlns:a16="http://schemas.microsoft.com/office/drawing/2014/main" id="{7F78472B-DB48-456C-8650-D6901BD8E57B}"/>
                </a:ext>
              </a:extLst>
            </p:cNvPr>
            <p:cNvSpPr>
              <a:spLocks noChangeArrowheads="1"/>
            </p:cNvSpPr>
            <p:nvPr/>
          </p:nvSpPr>
          <p:spPr bwMode="auto">
            <a:xfrm>
              <a:off x="1009650" y="1889125"/>
              <a:ext cx="7729538" cy="3313113"/>
            </a:xfrm>
            <a:prstGeom prst="ellipse">
              <a:avLst/>
            </a:prstGeom>
            <a:noFill/>
            <a:ln w="38100" cap="rnd">
              <a:solidFill>
                <a:schemeClr val="tx2">
                  <a:alpha val="74117"/>
                </a:schemeClr>
              </a:solidFill>
              <a:prstDash val="sysDot"/>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 name="Text Box 15">
              <a:extLst>
                <a:ext uri="{FF2B5EF4-FFF2-40B4-BE49-F238E27FC236}">
                  <a16:creationId xmlns:a16="http://schemas.microsoft.com/office/drawing/2014/main" id="{0762B6B5-20FD-4A8E-8B0A-93F4CB27CE50}"/>
                </a:ext>
              </a:extLst>
            </p:cNvPr>
            <p:cNvSpPr txBox="1">
              <a:spLocks noChangeArrowheads="1"/>
            </p:cNvSpPr>
            <p:nvPr/>
          </p:nvSpPr>
          <p:spPr bwMode="auto">
            <a:xfrm>
              <a:off x="3597466" y="1228758"/>
              <a:ext cx="2553904" cy="400110"/>
            </a:xfrm>
            <a:prstGeom prst="rect">
              <a:avLst/>
            </a:prstGeom>
            <a:noFill/>
            <a:ln w="9525">
              <a:noFill/>
              <a:miter lim="800000"/>
              <a:headEnd/>
              <a:tailEnd/>
            </a:ln>
            <a:scene3d>
              <a:camera prst="orthographicFront"/>
              <a:lightRig rig="threePt" dir="t"/>
            </a:scene3d>
            <a:sp3d>
              <a:bevelT prst="relaxedInse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Anspruchsgruppen</a:t>
              </a:r>
              <a:endParaRPr kumimoji="0" lang="de-DE"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9" name="Text Box 35">
              <a:extLst>
                <a:ext uri="{FF2B5EF4-FFF2-40B4-BE49-F238E27FC236}">
                  <a16:creationId xmlns:a16="http://schemas.microsoft.com/office/drawing/2014/main" id="{B446FD8B-2DA6-4ED1-936C-391FFDA3EC6C}"/>
                </a:ext>
              </a:extLst>
            </p:cNvPr>
            <p:cNvSpPr txBox="1">
              <a:spLocks noChangeArrowheads="1"/>
            </p:cNvSpPr>
            <p:nvPr/>
          </p:nvSpPr>
          <p:spPr bwMode="auto">
            <a:xfrm>
              <a:off x="666750" y="1025525"/>
              <a:ext cx="8611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Externer</a:t>
              </a:r>
              <a:b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10" name="Text Box 36">
              <a:extLst>
                <a:ext uri="{FF2B5EF4-FFF2-40B4-BE49-F238E27FC236}">
                  <a16:creationId xmlns:a16="http://schemas.microsoft.com/office/drawing/2014/main" id="{6B673D4F-AA69-4427-B1FF-58CD1B28BD15}"/>
                </a:ext>
              </a:extLst>
            </p:cNvPr>
            <p:cNvSpPr txBox="1">
              <a:spLocks noChangeArrowheads="1"/>
            </p:cNvSpPr>
            <p:nvPr/>
          </p:nvSpPr>
          <p:spPr bwMode="auto">
            <a:xfrm>
              <a:off x="8281870" y="1025525"/>
              <a:ext cx="8002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Interner</a:t>
              </a:r>
              <a:b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11" name="Rechteck 49">
              <a:extLst>
                <a:ext uri="{FF2B5EF4-FFF2-40B4-BE49-F238E27FC236}">
                  <a16:creationId xmlns:a16="http://schemas.microsoft.com/office/drawing/2014/main" id="{90639B06-64A0-4DBA-B465-40D9D4985A78}"/>
                </a:ext>
              </a:extLst>
            </p:cNvPr>
            <p:cNvSpPr>
              <a:spLocks noChangeArrowheads="1"/>
            </p:cNvSpPr>
            <p:nvPr/>
          </p:nvSpPr>
          <p:spPr bwMode="auto">
            <a:xfrm>
              <a:off x="4092575" y="1787525"/>
              <a:ext cx="1563688" cy="225425"/>
            </a:xfrm>
            <a:prstGeom prst="rect">
              <a:avLst/>
            </a:prstGeom>
            <a:solidFill>
              <a:schemeClr val="accent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 name="Textfeld 47">
              <a:extLst>
                <a:ext uri="{FF2B5EF4-FFF2-40B4-BE49-F238E27FC236}">
                  <a16:creationId xmlns:a16="http://schemas.microsoft.com/office/drawing/2014/main" id="{A4089683-7BBB-466F-93BD-37F8032411CA}"/>
                </a:ext>
              </a:extLst>
            </p:cNvPr>
            <p:cNvSpPr txBox="1">
              <a:spLocks noChangeArrowheads="1"/>
            </p:cNvSpPr>
            <p:nvPr/>
          </p:nvSpPr>
          <p:spPr bwMode="auto">
            <a:xfrm>
              <a:off x="3980892" y="1762125"/>
              <a:ext cx="1944216" cy="307777"/>
            </a:xfrm>
            <a:prstGeom prst="rect">
              <a:avLst/>
            </a:prstGeom>
            <a:gradFill>
              <a:gsLst>
                <a:gs pos="0">
                  <a:srgbClr val="FFFF00"/>
                </a:gs>
                <a:gs pos="50000">
                  <a:schemeClr val="accent1">
                    <a:shade val="67500"/>
                    <a:satMod val="115000"/>
                  </a:schemeClr>
                </a:gs>
                <a:gs pos="100000">
                  <a:schemeClr val="accent1">
                    <a:shade val="100000"/>
                    <a:satMod val="115000"/>
                  </a:schemeClr>
                </a:gs>
              </a:gsLst>
              <a:lin ang="5400000" scaled="0"/>
            </a:grad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sz="1400" b="1" i="0" u="none" strike="noStrike" kern="1200" cap="none" spc="0" normalizeH="0" baseline="0" noProof="0" dirty="0">
                  <a:ln>
                    <a:noFill/>
                  </a:ln>
                  <a:solidFill>
                    <a:srgbClr val="246237"/>
                  </a:solidFill>
                  <a:effectLst/>
                  <a:uLnTx/>
                  <a:uFillTx/>
                  <a:latin typeface="Arial"/>
                  <a:ea typeface="+mn-ea"/>
                  <a:cs typeface="+mn-cs"/>
                </a:rPr>
                <a:t>Normativer Rahmen</a:t>
              </a:r>
            </a:p>
          </p:txBody>
        </p:sp>
        <p:sp>
          <p:nvSpPr>
            <p:cNvPr id="13" name="Ellipse 36">
              <a:extLst>
                <a:ext uri="{FF2B5EF4-FFF2-40B4-BE49-F238E27FC236}">
                  <a16:creationId xmlns:a16="http://schemas.microsoft.com/office/drawing/2014/main" id="{E21EB0FC-045E-4E67-8D20-82DE5EB35853}"/>
                </a:ext>
              </a:extLst>
            </p:cNvPr>
            <p:cNvSpPr>
              <a:spLocks noChangeArrowheads="1"/>
            </p:cNvSpPr>
            <p:nvPr/>
          </p:nvSpPr>
          <p:spPr bwMode="auto">
            <a:xfrm>
              <a:off x="677863" y="4356100"/>
              <a:ext cx="1524000" cy="571500"/>
            </a:xfrm>
            <a:prstGeom prst="ellipse">
              <a:avLst/>
            </a:prstGeom>
            <a:gradFill>
              <a:gsLst>
                <a:gs pos="0">
                  <a:srgbClr val="FFFF00"/>
                </a:gs>
                <a:gs pos="50000">
                  <a:schemeClr val="accent1">
                    <a:shade val="67500"/>
                    <a:satMod val="115000"/>
                  </a:schemeClr>
                </a:gs>
                <a:gs pos="100000">
                  <a:schemeClr val="accent1">
                    <a:shade val="100000"/>
                    <a:satMod val="115000"/>
                  </a:schemeClr>
                </a:gs>
              </a:gsLst>
              <a:lin ang="5400000" scaled="0"/>
            </a:gradFill>
            <a:ln w="38100" algn="ctr">
              <a:noFill/>
              <a:prstDash val="sysDot"/>
              <a:round/>
              <a:headEnd/>
              <a:tailEnd/>
            </a:ln>
            <a:scene3d>
              <a:camera prst="orthographicFront"/>
              <a:lightRig rig="threePt" dir="t"/>
            </a:scene3d>
            <a:sp3d extrusionH="76200" contourW="12700">
              <a:bevelT/>
              <a:contourClr>
                <a:schemeClr val="bg1"/>
              </a:contourClr>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Text Box 12">
              <a:extLst>
                <a:ext uri="{FF2B5EF4-FFF2-40B4-BE49-F238E27FC236}">
                  <a16:creationId xmlns:a16="http://schemas.microsoft.com/office/drawing/2014/main" id="{55DC4E72-C5AB-40BD-8648-45494F39921A}"/>
                </a:ext>
              </a:extLst>
            </p:cNvPr>
            <p:cNvSpPr txBox="1">
              <a:spLocks noChangeArrowheads="1"/>
            </p:cNvSpPr>
            <p:nvPr/>
          </p:nvSpPr>
          <p:spPr bwMode="auto">
            <a:xfrm>
              <a:off x="965200" y="4443413"/>
              <a:ext cx="949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Vision</a:t>
              </a:r>
            </a:p>
          </p:txBody>
        </p:sp>
        <p:sp>
          <p:nvSpPr>
            <p:cNvPr id="15" name="Ellipse 37">
              <a:extLst>
                <a:ext uri="{FF2B5EF4-FFF2-40B4-BE49-F238E27FC236}">
                  <a16:creationId xmlns:a16="http://schemas.microsoft.com/office/drawing/2014/main" id="{274AFA86-378C-46F4-8C6A-0769C3813406}"/>
                </a:ext>
              </a:extLst>
            </p:cNvPr>
            <p:cNvSpPr>
              <a:spLocks noChangeArrowheads="1"/>
            </p:cNvSpPr>
            <p:nvPr/>
          </p:nvSpPr>
          <p:spPr bwMode="auto">
            <a:xfrm>
              <a:off x="677863" y="2163763"/>
              <a:ext cx="1524000" cy="571500"/>
            </a:xfrm>
            <a:prstGeom prst="ellipse">
              <a:avLst/>
            </a:prstGeom>
            <a:gradFill>
              <a:gsLst>
                <a:gs pos="0">
                  <a:srgbClr val="FFFF00"/>
                </a:gs>
                <a:gs pos="50000">
                  <a:schemeClr val="accent1">
                    <a:shade val="67500"/>
                    <a:satMod val="115000"/>
                  </a:schemeClr>
                </a:gs>
                <a:gs pos="100000">
                  <a:schemeClr val="accent1">
                    <a:shade val="100000"/>
                    <a:satMod val="115000"/>
                  </a:schemeClr>
                </a:gs>
              </a:gsLst>
              <a:lin ang="5400000" scaled="0"/>
            </a:gradFill>
            <a:ln w="12700" cmpd="sng" algn="ctr">
              <a:noFill/>
              <a:prstDash val="solid"/>
              <a:round/>
              <a:headEnd/>
              <a:tailEnd/>
            </a:ln>
            <a:effectLst/>
            <a:scene3d>
              <a:camera prst="orthographicFront"/>
              <a:lightRig rig="threePt" dir="t"/>
            </a:scene3d>
            <a:sp3d extrusionH="76200" contourW="12700">
              <a:bevelT/>
              <a:contourClr>
                <a:schemeClr val="bg1"/>
              </a:contourClr>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Text Box 11">
              <a:extLst>
                <a:ext uri="{FF2B5EF4-FFF2-40B4-BE49-F238E27FC236}">
                  <a16:creationId xmlns:a16="http://schemas.microsoft.com/office/drawing/2014/main" id="{9836090C-6C58-45F5-9210-DAFFB4F93302}"/>
                </a:ext>
              </a:extLst>
            </p:cNvPr>
            <p:cNvSpPr txBox="1">
              <a:spLocks noChangeArrowheads="1"/>
            </p:cNvSpPr>
            <p:nvPr/>
          </p:nvSpPr>
          <p:spPr bwMode="auto">
            <a:xfrm>
              <a:off x="869950" y="2251075"/>
              <a:ext cx="1139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Mission</a:t>
              </a:r>
            </a:p>
          </p:txBody>
        </p:sp>
        <p:sp>
          <p:nvSpPr>
            <p:cNvPr id="17" name="Ellipse 38">
              <a:extLst>
                <a:ext uri="{FF2B5EF4-FFF2-40B4-BE49-F238E27FC236}">
                  <a16:creationId xmlns:a16="http://schemas.microsoft.com/office/drawing/2014/main" id="{725183A1-685A-4500-A891-C77680330E89}"/>
                </a:ext>
              </a:extLst>
            </p:cNvPr>
            <p:cNvSpPr>
              <a:spLocks noChangeArrowheads="1"/>
            </p:cNvSpPr>
            <p:nvPr/>
          </p:nvSpPr>
          <p:spPr bwMode="auto">
            <a:xfrm>
              <a:off x="7546975" y="2163763"/>
              <a:ext cx="1524000" cy="571500"/>
            </a:xfrm>
            <a:prstGeom prst="ellipse">
              <a:avLst/>
            </a:prstGeom>
            <a:gradFill>
              <a:gsLst>
                <a:gs pos="0">
                  <a:srgbClr val="FFFF00"/>
                </a:gs>
                <a:gs pos="50000">
                  <a:schemeClr val="accent1">
                    <a:shade val="67500"/>
                    <a:satMod val="115000"/>
                  </a:schemeClr>
                </a:gs>
                <a:gs pos="100000">
                  <a:schemeClr val="accent1">
                    <a:shade val="100000"/>
                    <a:satMod val="115000"/>
                  </a:schemeClr>
                </a:gs>
              </a:gsLst>
              <a:lin ang="5400000" scaled="0"/>
            </a:gradFill>
            <a:ln w="38100" algn="ctr">
              <a:noFill/>
              <a:prstDash val="sysDot"/>
              <a:round/>
              <a:headEnd/>
              <a:tailEnd/>
            </a:ln>
            <a:scene3d>
              <a:camera prst="orthographicFront"/>
              <a:lightRig rig="threePt" dir="t"/>
            </a:scene3d>
            <a:sp3d extrusionH="76200" contourW="12700">
              <a:bevelT/>
              <a:contourClr>
                <a:schemeClr val="bg1"/>
              </a:contourClr>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 name="Text Box 13">
              <a:extLst>
                <a:ext uri="{FF2B5EF4-FFF2-40B4-BE49-F238E27FC236}">
                  <a16:creationId xmlns:a16="http://schemas.microsoft.com/office/drawing/2014/main" id="{791B4876-52D9-4637-A3D2-3BA0DAE35B49}"/>
                </a:ext>
              </a:extLst>
            </p:cNvPr>
            <p:cNvSpPr txBox="1">
              <a:spLocks noChangeArrowheads="1"/>
            </p:cNvSpPr>
            <p:nvPr/>
          </p:nvSpPr>
          <p:spPr bwMode="auto">
            <a:xfrm>
              <a:off x="7862888" y="2251075"/>
              <a:ext cx="892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Werte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19" name="Ellipse 39">
              <a:extLst>
                <a:ext uri="{FF2B5EF4-FFF2-40B4-BE49-F238E27FC236}">
                  <a16:creationId xmlns:a16="http://schemas.microsoft.com/office/drawing/2014/main" id="{2FA67EF3-6FEB-4DD3-B372-C04380B84861}"/>
                </a:ext>
              </a:extLst>
            </p:cNvPr>
            <p:cNvSpPr>
              <a:spLocks noChangeArrowheads="1"/>
            </p:cNvSpPr>
            <p:nvPr/>
          </p:nvSpPr>
          <p:spPr bwMode="auto">
            <a:xfrm>
              <a:off x="7546975" y="4356100"/>
              <a:ext cx="1524000" cy="571500"/>
            </a:xfrm>
            <a:prstGeom prst="ellipse">
              <a:avLst/>
            </a:prstGeom>
            <a:gradFill>
              <a:gsLst>
                <a:gs pos="0">
                  <a:srgbClr val="FFFF00"/>
                </a:gs>
                <a:gs pos="50000">
                  <a:schemeClr val="accent1">
                    <a:shade val="67500"/>
                    <a:satMod val="115000"/>
                  </a:schemeClr>
                </a:gs>
                <a:gs pos="100000">
                  <a:schemeClr val="accent1">
                    <a:shade val="100000"/>
                    <a:satMod val="115000"/>
                  </a:schemeClr>
                </a:gs>
              </a:gsLst>
              <a:lin ang="5400000" scaled="0"/>
            </a:gradFill>
            <a:ln w="38100" algn="ctr">
              <a:noFill/>
              <a:prstDash val="sysDot"/>
              <a:round/>
              <a:headEnd/>
              <a:tailEnd/>
            </a:ln>
            <a:scene3d>
              <a:camera prst="orthographicFront"/>
              <a:lightRig rig="threePt" dir="t"/>
            </a:scene3d>
            <a:sp3d extrusionH="76200" contourW="12700">
              <a:bevelT/>
              <a:contourClr>
                <a:schemeClr val="bg1"/>
              </a:contourClr>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 name="Text Box 14">
              <a:extLst>
                <a:ext uri="{FF2B5EF4-FFF2-40B4-BE49-F238E27FC236}">
                  <a16:creationId xmlns:a16="http://schemas.microsoft.com/office/drawing/2014/main" id="{0EE77DAC-0DD7-449F-9BFC-5CB72A44A870}"/>
                </a:ext>
              </a:extLst>
            </p:cNvPr>
            <p:cNvSpPr txBox="1">
              <a:spLocks noChangeArrowheads="1"/>
            </p:cNvSpPr>
            <p:nvPr/>
          </p:nvSpPr>
          <p:spPr bwMode="auto">
            <a:xfrm>
              <a:off x="7924800" y="4443413"/>
              <a:ext cx="768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Ziele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21" name="Pfeil nach links und rechts 58">
              <a:extLst>
                <a:ext uri="{FF2B5EF4-FFF2-40B4-BE49-F238E27FC236}">
                  <a16:creationId xmlns:a16="http://schemas.microsoft.com/office/drawing/2014/main" id="{A6A43AF7-6768-46A0-A9AC-9EA292E0A441}"/>
                </a:ext>
              </a:extLst>
            </p:cNvPr>
            <p:cNvSpPr>
              <a:spLocks noChangeArrowheads="1"/>
            </p:cNvSpPr>
            <p:nvPr/>
          </p:nvSpPr>
          <p:spPr bwMode="auto">
            <a:xfrm>
              <a:off x="3238500" y="2928938"/>
              <a:ext cx="3271838" cy="1214437"/>
            </a:xfrm>
            <a:prstGeom prst="leftRightArrow">
              <a:avLst>
                <a:gd name="adj1" fmla="val 50000"/>
                <a:gd name="adj2" fmla="val 50003"/>
              </a:avLst>
            </a:prstGeom>
            <a:gradFill rotWithShape="1">
              <a:gsLst>
                <a:gs pos="0">
                  <a:srgbClr val="DDEBCF"/>
                </a:gs>
                <a:gs pos="50000">
                  <a:srgbClr val="9CB86E"/>
                </a:gs>
                <a:gs pos="100000">
                  <a:srgbClr val="156B13"/>
                </a:gs>
              </a:gsLst>
              <a:path path="rect">
                <a:fillToRect l="50000" t="50000" r="50000" b="50000"/>
              </a:path>
            </a:gra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Ellipse 48">
              <a:extLst>
                <a:ext uri="{FF2B5EF4-FFF2-40B4-BE49-F238E27FC236}">
                  <a16:creationId xmlns:a16="http://schemas.microsoft.com/office/drawing/2014/main" id="{6F3EC4A4-8BFE-4227-A961-E13028927346}"/>
                </a:ext>
              </a:extLst>
            </p:cNvPr>
            <p:cNvSpPr>
              <a:spLocks noChangeArrowheads="1"/>
            </p:cNvSpPr>
            <p:nvPr/>
          </p:nvSpPr>
          <p:spPr bwMode="auto">
            <a:xfrm>
              <a:off x="1323975" y="3187700"/>
              <a:ext cx="2166938" cy="715963"/>
            </a:xfrm>
            <a:prstGeom prst="ellipse">
              <a:avLst/>
            </a:prstGeom>
            <a:solidFill>
              <a:schemeClr val="tx2"/>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 name="Text Box 33">
              <a:extLst>
                <a:ext uri="{FF2B5EF4-FFF2-40B4-BE49-F238E27FC236}">
                  <a16:creationId xmlns:a16="http://schemas.microsoft.com/office/drawing/2014/main" id="{FE987263-DBA4-453D-B3CD-A98064DC5566}"/>
                </a:ext>
              </a:extLst>
            </p:cNvPr>
            <p:cNvSpPr txBox="1">
              <a:spLocks noChangeArrowheads="1"/>
            </p:cNvSpPr>
            <p:nvPr/>
          </p:nvSpPr>
          <p:spPr bwMode="auto">
            <a:xfrm>
              <a:off x="1808163" y="3348038"/>
              <a:ext cx="1198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Konzept</a:t>
              </a:r>
            </a:p>
          </p:txBody>
        </p:sp>
        <p:sp>
          <p:nvSpPr>
            <p:cNvPr id="24" name="Ellipse 57">
              <a:extLst>
                <a:ext uri="{FF2B5EF4-FFF2-40B4-BE49-F238E27FC236}">
                  <a16:creationId xmlns:a16="http://schemas.microsoft.com/office/drawing/2014/main" id="{0A32B43D-EC77-4BC9-816F-ECF71313EF6C}"/>
                </a:ext>
              </a:extLst>
            </p:cNvPr>
            <p:cNvSpPr>
              <a:spLocks noChangeArrowheads="1"/>
            </p:cNvSpPr>
            <p:nvPr/>
          </p:nvSpPr>
          <p:spPr bwMode="auto">
            <a:xfrm>
              <a:off x="6257925" y="3187700"/>
              <a:ext cx="2166938" cy="715963"/>
            </a:xfrm>
            <a:prstGeom prst="ellipse">
              <a:avLst/>
            </a:prstGeom>
            <a:solidFill>
              <a:schemeClr val="tx2"/>
            </a:solidFill>
            <a:ln w="254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 name="Text Box 33">
              <a:extLst>
                <a:ext uri="{FF2B5EF4-FFF2-40B4-BE49-F238E27FC236}">
                  <a16:creationId xmlns:a16="http://schemas.microsoft.com/office/drawing/2014/main" id="{11C71318-DD6E-420E-8B4E-DBA9C98CA3AC}"/>
                </a:ext>
              </a:extLst>
            </p:cNvPr>
            <p:cNvSpPr txBox="1">
              <a:spLocks noChangeArrowheads="1"/>
            </p:cNvSpPr>
            <p:nvPr/>
          </p:nvSpPr>
          <p:spPr bwMode="auto">
            <a:xfrm>
              <a:off x="7050088" y="3348038"/>
              <a:ext cx="58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Stil</a:t>
              </a:r>
            </a:p>
          </p:txBody>
        </p:sp>
        <p:sp>
          <p:nvSpPr>
            <p:cNvPr id="26" name="Textfeld 38">
              <a:extLst>
                <a:ext uri="{FF2B5EF4-FFF2-40B4-BE49-F238E27FC236}">
                  <a16:creationId xmlns:a16="http://schemas.microsoft.com/office/drawing/2014/main" id="{30F0FAAE-0784-4098-B27A-71C9289D4DEF}"/>
                </a:ext>
              </a:extLst>
            </p:cNvPr>
            <p:cNvSpPr txBox="1">
              <a:spLocks noChangeArrowheads="1"/>
            </p:cNvSpPr>
            <p:nvPr/>
          </p:nvSpPr>
          <p:spPr bwMode="auto">
            <a:xfrm>
              <a:off x="5289514" y="3305175"/>
              <a:ext cx="955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rPr>
                <a:t>Corporate</a:t>
              </a:r>
            </a:p>
            <a:p>
              <a:pPr marL="0" marR="0" lvl="0" indent="0" algn="r" defTabSz="914400" rtl="0" eaLnBrk="1" fontAlgn="base" latinLnBrk="0" hangingPunct="1">
                <a:lnSpc>
                  <a:spcPct val="100000"/>
                </a:lnSpc>
                <a:spcBef>
                  <a:spcPct val="0"/>
                </a:spcBef>
                <a:spcAft>
                  <a:spcPct val="0"/>
                </a:spcAft>
                <a:buClrTx/>
                <a:buSzTx/>
                <a:buFontTx/>
                <a:buNone/>
                <a:tabLst/>
                <a:defRPr/>
              </a:pPr>
              <a:r>
                <a:rPr lang="de-CH" altLang="de-DE" sz="1200" b="1" dirty="0" err="1">
                  <a:solidFill>
                    <a:srgbClr val="FFFFFF"/>
                  </a:solidFill>
                  <a:latin typeface="Arial Narrow" panose="020B0606020202030204" pitchFamily="34" charset="0"/>
                </a:rPr>
                <a:t>Organization</a:t>
              </a:r>
              <a:endPar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endParaRPr>
            </a:p>
          </p:txBody>
        </p:sp>
        <p:sp>
          <p:nvSpPr>
            <p:cNvPr id="27" name="Textfeld 37">
              <a:extLst>
                <a:ext uri="{FF2B5EF4-FFF2-40B4-BE49-F238E27FC236}">
                  <a16:creationId xmlns:a16="http://schemas.microsoft.com/office/drawing/2014/main" id="{F82C8A78-1C4E-4C38-B353-12B62F80F296}"/>
                </a:ext>
              </a:extLst>
            </p:cNvPr>
            <p:cNvSpPr txBox="1">
              <a:spLocks noChangeArrowheads="1"/>
            </p:cNvSpPr>
            <p:nvPr/>
          </p:nvSpPr>
          <p:spPr bwMode="auto">
            <a:xfrm>
              <a:off x="3494088" y="3305175"/>
              <a:ext cx="788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FFFFFF"/>
                  </a:solidFill>
                  <a:effectLst/>
                  <a:uLnTx/>
                  <a:uFillTx/>
                  <a:latin typeface="Arial Narrow" panose="020B0606020202030204" pitchFamily="34" charset="0"/>
                  <a:ea typeface="+mn-ea"/>
                  <a:cs typeface="+mn-cs"/>
                </a:rPr>
                <a:t>Corporate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FFFFFF"/>
                  </a:solidFill>
                  <a:effectLst/>
                  <a:uLnTx/>
                  <a:uFillTx/>
                  <a:latin typeface="Arial Narrow" panose="020B0606020202030204" pitchFamily="34" charset="0"/>
                  <a:ea typeface="+mn-ea"/>
                  <a:cs typeface="+mn-cs"/>
                </a:rPr>
                <a:t>Strategy</a:t>
              </a:r>
            </a:p>
          </p:txBody>
        </p:sp>
        <p:sp>
          <p:nvSpPr>
            <p:cNvPr id="28" name="Ellipse 47">
              <a:extLst>
                <a:ext uri="{FF2B5EF4-FFF2-40B4-BE49-F238E27FC236}">
                  <a16:creationId xmlns:a16="http://schemas.microsoft.com/office/drawing/2014/main" id="{B573525C-FBE3-4150-A82A-EB3CA6D00459}"/>
                </a:ext>
              </a:extLst>
            </p:cNvPr>
            <p:cNvSpPr>
              <a:spLocks noChangeArrowheads="1"/>
            </p:cNvSpPr>
            <p:nvPr/>
          </p:nvSpPr>
          <p:spPr bwMode="auto">
            <a:xfrm>
              <a:off x="2314575" y="2366963"/>
              <a:ext cx="2166938" cy="714375"/>
            </a:xfrm>
            <a:prstGeom prst="ellipse">
              <a:avLst/>
            </a:prstGeom>
            <a:solidFill>
              <a:schemeClr val="tx2"/>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9" name="Text Box 27">
              <a:extLst>
                <a:ext uri="{FF2B5EF4-FFF2-40B4-BE49-F238E27FC236}">
                  <a16:creationId xmlns:a16="http://schemas.microsoft.com/office/drawing/2014/main" id="{79344F98-D725-4080-B30A-FFA5435EC65D}"/>
                </a:ext>
              </a:extLst>
            </p:cNvPr>
            <p:cNvSpPr txBox="1">
              <a:spLocks noChangeArrowheads="1"/>
            </p:cNvSpPr>
            <p:nvPr/>
          </p:nvSpPr>
          <p:spPr bwMode="auto">
            <a:xfrm>
              <a:off x="2465388" y="2524125"/>
              <a:ext cx="1866900" cy="400050"/>
            </a:xfrm>
            <a:prstGeom prst="rect">
              <a:avLst/>
            </a:prstGeom>
            <a:noFill/>
            <a:ln w="9525">
              <a:noFill/>
              <a:miter lim="800000"/>
              <a:headEnd/>
              <a:tailEnd/>
            </a:ln>
            <a:scene3d>
              <a:camera prst="orthographicFront"/>
              <a:lightRig rig="flood" dir="t"/>
            </a:scene3d>
            <a:sp3d prstMaterial="metal">
              <a:bevelT w="165100" prst="coolSlan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Konfiguration</a:t>
              </a:r>
            </a:p>
          </p:txBody>
        </p:sp>
        <p:sp>
          <p:nvSpPr>
            <p:cNvPr id="30" name="Ellipse 54">
              <a:extLst>
                <a:ext uri="{FF2B5EF4-FFF2-40B4-BE49-F238E27FC236}">
                  <a16:creationId xmlns:a16="http://schemas.microsoft.com/office/drawing/2014/main" id="{5361A074-B12F-4DE1-89E9-F2FB39354631}"/>
                </a:ext>
              </a:extLst>
            </p:cNvPr>
            <p:cNvSpPr>
              <a:spLocks noChangeArrowheads="1"/>
            </p:cNvSpPr>
            <p:nvPr/>
          </p:nvSpPr>
          <p:spPr bwMode="auto">
            <a:xfrm>
              <a:off x="5270500" y="2366963"/>
              <a:ext cx="2166938" cy="714375"/>
            </a:xfrm>
            <a:prstGeom prst="ellipse">
              <a:avLst/>
            </a:prstGeom>
            <a:solidFill>
              <a:schemeClr val="tx2"/>
            </a:solidFill>
            <a:ln w="25400" algn="ctr">
              <a:noFill/>
              <a:round/>
              <a:headEnd/>
              <a:tailEnd/>
            </a:ln>
            <a:scene3d>
              <a:camera prst="orthographicFront"/>
              <a:lightRig rig="flood" dir="t"/>
            </a:scene3d>
            <a:sp3d prstMaterial="metal">
              <a:bevelT w="165100" prst="coolSlant"/>
            </a:sp3d>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1" name="Text Box 27">
              <a:extLst>
                <a:ext uri="{FF2B5EF4-FFF2-40B4-BE49-F238E27FC236}">
                  <a16:creationId xmlns:a16="http://schemas.microsoft.com/office/drawing/2014/main" id="{198CF0B6-B10C-4540-8A92-C25050B43488}"/>
                </a:ext>
              </a:extLst>
            </p:cNvPr>
            <p:cNvSpPr txBox="1">
              <a:spLocks noChangeArrowheads="1"/>
            </p:cNvSpPr>
            <p:nvPr/>
          </p:nvSpPr>
          <p:spPr bwMode="auto">
            <a:xfrm>
              <a:off x="5613400" y="2525713"/>
              <a:ext cx="1481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Strukturen</a:t>
              </a:r>
            </a:p>
          </p:txBody>
        </p:sp>
        <p:sp>
          <p:nvSpPr>
            <p:cNvPr id="32" name="Ellipse 49">
              <a:extLst>
                <a:ext uri="{FF2B5EF4-FFF2-40B4-BE49-F238E27FC236}">
                  <a16:creationId xmlns:a16="http://schemas.microsoft.com/office/drawing/2014/main" id="{F5234DE5-4690-4E15-889C-FE9716D65C04}"/>
                </a:ext>
              </a:extLst>
            </p:cNvPr>
            <p:cNvSpPr>
              <a:spLocks noChangeArrowheads="1"/>
            </p:cNvSpPr>
            <p:nvPr/>
          </p:nvSpPr>
          <p:spPr bwMode="auto">
            <a:xfrm>
              <a:off x="2314575" y="4010025"/>
              <a:ext cx="2166938" cy="714375"/>
            </a:xfrm>
            <a:prstGeom prst="ellipse">
              <a:avLst/>
            </a:prstGeom>
            <a:solidFill>
              <a:schemeClr val="tx2"/>
            </a:solidFill>
            <a:ln w="38100" algn="ctr">
              <a:noFill/>
              <a:round/>
              <a:headEnd/>
              <a:tailEnd/>
            </a:ln>
            <a:scene3d>
              <a:camera prst="orthographicFront"/>
              <a:lightRig rig="flood" dir="t"/>
            </a:scene3d>
            <a:sp3d prstMaterial="metal">
              <a:bevelT w="165100" prst="coolSlant"/>
              <a:bevelB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 name="Text Box 18">
              <a:extLst>
                <a:ext uri="{FF2B5EF4-FFF2-40B4-BE49-F238E27FC236}">
                  <a16:creationId xmlns:a16="http://schemas.microsoft.com/office/drawing/2014/main" id="{5E34EAEB-CAAC-40BC-BA06-014006892A71}"/>
                </a:ext>
              </a:extLst>
            </p:cNvPr>
            <p:cNvSpPr txBox="1">
              <a:spLocks noChangeArrowheads="1"/>
            </p:cNvSpPr>
            <p:nvPr/>
          </p:nvSpPr>
          <p:spPr bwMode="auto">
            <a:xfrm>
              <a:off x="2508250" y="4167188"/>
              <a:ext cx="1781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Koordination</a:t>
              </a:r>
            </a:p>
          </p:txBody>
        </p:sp>
        <p:sp>
          <p:nvSpPr>
            <p:cNvPr id="34" name="Ellipse 60">
              <a:extLst>
                <a:ext uri="{FF2B5EF4-FFF2-40B4-BE49-F238E27FC236}">
                  <a16:creationId xmlns:a16="http://schemas.microsoft.com/office/drawing/2014/main" id="{66169672-E2B4-477B-B3C5-6E0A1A25FDDE}"/>
                </a:ext>
              </a:extLst>
            </p:cNvPr>
            <p:cNvSpPr>
              <a:spLocks noChangeArrowheads="1"/>
            </p:cNvSpPr>
            <p:nvPr/>
          </p:nvSpPr>
          <p:spPr bwMode="auto">
            <a:xfrm>
              <a:off x="5270500" y="4010025"/>
              <a:ext cx="2166938" cy="714375"/>
            </a:xfrm>
            <a:prstGeom prst="ellipse">
              <a:avLst/>
            </a:prstGeom>
            <a:solidFill>
              <a:schemeClr val="tx2"/>
            </a:solidFill>
            <a:ln w="25400" algn="ctr">
              <a:noFill/>
              <a:round/>
              <a:headEnd/>
              <a:tailEnd/>
            </a:ln>
            <a:scene3d>
              <a:camera prst="orthographicFront"/>
              <a:lightRig rig="flood" dir="t"/>
            </a:scene3d>
            <a:sp3d prstMaterial="metal">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5" name="Text Box 18">
              <a:extLst>
                <a:ext uri="{FF2B5EF4-FFF2-40B4-BE49-F238E27FC236}">
                  <a16:creationId xmlns:a16="http://schemas.microsoft.com/office/drawing/2014/main" id="{2A65E023-28AE-4320-AADB-9C0F321B0C5E}"/>
                </a:ext>
              </a:extLst>
            </p:cNvPr>
            <p:cNvSpPr txBox="1">
              <a:spLocks noChangeArrowheads="1"/>
            </p:cNvSpPr>
            <p:nvPr/>
          </p:nvSpPr>
          <p:spPr bwMode="auto">
            <a:xfrm>
              <a:off x="5734050" y="4168775"/>
              <a:ext cx="1239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Systeme</a:t>
              </a:r>
            </a:p>
          </p:txBody>
        </p:sp>
        <p:sp>
          <p:nvSpPr>
            <p:cNvPr id="36" name="Rechteck 35">
              <a:extLst>
                <a:ext uri="{FF2B5EF4-FFF2-40B4-BE49-F238E27FC236}">
                  <a16:creationId xmlns:a16="http://schemas.microsoft.com/office/drawing/2014/main" id="{3F76CF38-CC49-4E61-B4B2-7CFC18AB9D26}"/>
                </a:ext>
              </a:extLst>
            </p:cNvPr>
            <p:cNvSpPr/>
            <p:nvPr/>
          </p:nvSpPr>
          <p:spPr bwMode="auto">
            <a:xfrm>
              <a:off x="4619625" y="2863850"/>
              <a:ext cx="509588" cy="2063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cxnSp>
          <p:nvCxnSpPr>
            <p:cNvPr id="37" name="Gerade Verbindung 66">
              <a:extLst>
                <a:ext uri="{FF2B5EF4-FFF2-40B4-BE49-F238E27FC236}">
                  <a16:creationId xmlns:a16="http://schemas.microsoft.com/office/drawing/2014/main" id="{5F3978D8-F3E4-43CD-91C9-51491AAB063C}"/>
                </a:ext>
              </a:extLst>
            </p:cNvPr>
            <p:cNvCxnSpPr/>
            <p:nvPr/>
          </p:nvCxnSpPr>
          <p:spPr bwMode="auto">
            <a:xfrm rot="16200000" flipV="1">
              <a:off x="4583906" y="3231357"/>
              <a:ext cx="1158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Gerade Verbindung 67">
              <a:extLst>
                <a:ext uri="{FF2B5EF4-FFF2-40B4-BE49-F238E27FC236}">
                  <a16:creationId xmlns:a16="http://schemas.microsoft.com/office/drawing/2014/main" id="{DB7BD6F5-4DA1-40B0-BBC0-C39A32EBD9D0}"/>
                </a:ext>
              </a:extLst>
            </p:cNvPr>
            <p:cNvCxnSpPr/>
            <p:nvPr/>
          </p:nvCxnSpPr>
          <p:spPr bwMode="auto">
            <a:xfrm rot="16200000" flipV="1">
              <a:off x="5049044" y="3226594"/>
              <a:ext cx="11588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hteck 38">
              <a:extLst>
                <a:ext uri="{FF2B5EF4-FFF2-40B4-BE49-F238E27FC236}">
                  <a16:creationId xmlns:a16="http://schemas.microsoft.com/office/drawing/2014/main" id="{2E967EBA-6B38-403C-8FC9-9C7D56A3A41B}"/>
                </a:ext>
              </a:extLst>
            </p:cNvPr>
            <p:cNvSpPr/>
            <p:nvPr/>
          </p:nvSpPr>
          <p:spPr bwMode="auto">
            <a:xfrm rot="5400000">
              <a:off x="4279901"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40" name="Rechteck 39">
              <a:extLst>
                <a:ext uri="{FF2B5EF4-FFF2-40B4-BE49-F238E27FC236}">
                  <a16:creationId xmlns:a16="http://schemas.microsoft.com/office/drawing/2014/main" id="{10FD1C30-07C4-44D1-9A12-38F7F31A80B6}"/>
                </a:ext>
              </a:extLst>
            </p:cNvPr>
            <p:cNvSpPr/>
            <p:nvPr/>
          </p:nvSpPr>
          <p:spPr bwMode="auto">
            <a:xfrm rot="5400000">
              <a:off x="4512469" y="3561556"/>
              <a:ext cx="723900" cy="153988"/>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41" name="Rechteck 40">
              <a:extLst>
                <a:ext uri="{FF2B5EF4-FFF2-40B4-BE49-F238E27FC236}">
                  <a16:creationId xmlns:a16="http://schemas.microsoft.com/office/drawing/2014/main" id="{389870A8-3E86-43F8-B15D-6E6B2C0465A6}"/>
                </a:ext>
              </a:extLst>
            </p:cNvPr>
            <p:cNvSpPr/>
            <p:nvPr/>
          </p:nvSpPr>
          <p:spPr bwMode="auto">
            <a:xfrm rot="5400000">
              <a:off x="4745038"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2" name="Gerade Verbindung 71">
              <a:extLst>
                <a:ext uri="{FF2B5EF4-FFF2-40B4-BE49-F238E27FC236}">
                  <a16:creationId xmlns:a16="http://schemas.microsoft.com/office/drawing/2014/main" id="{164E08CA-46E0-4834-8C59-D491F4032FC2}"/>
                </a:ext>
              </a:extLst>
            </p:cNvPr>
            <p:cNvCxnSpPr/>
            <p:nvPr/>
          </p:nvCxnSpPr>
          <p:spPr bwMode="auto">
            <a:xfrm rot="16200000" flipV="1">
              <a:off x="4775994" y="3175794"/>
              <a:ext cx="196850" cy="158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Gerade Verbindung 72">
              <a:extLst>
                <a:ext uri="{FF2B5EF4-FFF2-40B4-BE49-F238E27FC236}">
                  <a16:creationId xmlns:a16="http://schemas.microsoft.com/office/drawing/2014/main" id="{2190D8F7-0339-400D-86B0-F316CC1C2019}"/>
                </a:ext>
              </a:extLst>
            </p:cNvPr>
            <p:cNvCxnSpPr/>
            <p:nvPr/>
          </p:nvCxnSpPr>
          <p:spPr bwMode="auto">
            <a:xfrm>
              <a:off x="4641850" y="3173413"/>
              <a:ext cx="465138" cy="317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 Box 8">
              <a:extLst>
                <a:ext uri="{FF2B5EF4-FFF2-40B4-BE49-F238E27FC236}">
                  <a16:creationId xmlns:a16="http://schemas.microsoft.com/office/drawing/2014/main" id="{471FBD20-16DF-4CF5-A301-EE664387A732}"/>
                </a:ext>
              </a:extLst>
            </p:cNvPr>
            <p:cNvSpPr txBox="1">
              <a:spLocks noChangeArrowheads="1"/>
            </p:cNvSpPr>
            <p:nvPr/>
          </p:nvSpPr>
          <p:spPr bwMode="auto">
            <a:xfrm>
              <a:off x="4330700" y="3251200"/>
              <a:ext cx="1087438"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Corporate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5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Ressourcen</a:t>
              </a:r>
            </a:p>
          </p:txBody>
        </p:sp>
        <p:sp>
          <p:nvSpPr>
            <p:cNvPr id="45" name="Text Box 5">
              <a:extLst>
                <a:ext uri="{FF2B5EF4-FFF2-40B4-BE49-F238E27FC236}">
                  <a16:creationId xmlns:a16="http://schemas.microsoft.com/office/drawing/2014/main" id="{DB591258-4418-4505-A0A4-F5F9ADD367B7}"/>
                </a:ext>
              </a:extLst>
            </p:cNvPr>
            <p:cNvSpPr txBox="1">
              <a:spLocks noChangeArrowheads="1"/>
            </p:cNvSpPr>
            <p:nvPr/>
          </p:nvSpPr>
          <p:spPr bwMode="auto">
            <a:xfrm>
              <a:off x="3116734" y="6038850"/>
              <a:ext cx="3513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Nachhaltige Wettbewerbsvorteile</a:t>
              </a:r>
              <a:b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im Einklang mit Gesellschaft und Umwelt</a:t>
              </a:r>
              <a:endParaRPr kumimoji="0" lang="de-DE"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grpSp>
      <p:sp>
        <p:nvSpPr>
          <p:cNvPr id="46" name="Textfeld 45">
            <a:extLst>
              <a:ext uri="{FF2B5EF4-FFF2-40B4-BE49-F238E27FC236}">
                <a16:creationId xmlns:a16="http://schemas.microsoft.com/office/drawing/2014/main" id="{DFC766E0-EE3E-492B-A69D-40284795A220}"/>
              </a:ext>
            </a:extLst>
          </p:cNvPr>
          <p:cNvSpPr txBox="1"/>
          <p:nvPr/>
        </p:nvSpPr>
        <p:spPr>
          <a:xfrm>
            <a:off x="8967298" y="6153724"/>
            <a:ext cx="679994" cy="246221"/>
          </a:xfrm>
          <a:prstGeom prst="rect">
            <a:avLst/>
          </a:prstGeom>
          <a:noFill/>
        </p:spPr>
        <p:txBody>
          <a:bodyPr wrap="none" rtlCol="0">
            <a:spAutoFit/>
          </a:bodyPr>
          <a:lstStyle/>
          <a:p>
            <a:r>
              <a:rPr lang="de-CH" sz="1000" dirty="0"/>
              <a:t>Abb. B-1</a:t>
            </a:r>
          </a:p>
        </p:txBody>
      </p:sp>
    </p:spTree>
    <p:extLst>
      <p:ext uri="{BB962C8B-B14F-4D97-AF65-F5344CB8AC3E}">
        <p14:creationId xmlns:p14="http://schemas.microsoft.com/office/powerpoint/2010/main" val="2736545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6369B2-EB0E-4D90-93D7-17BABAC80C96}"/>
              </a:ext>
            </a:extLst>
          </p:cNvPr>
          <p:cNvSpPr>
            <a:spLocks noGrp="1"/>
          </p:cNvSpPr>
          <p:nvPr>
            <p:ph type="title"/>
          </p:nvPr>
        </p:nvSpPr>
        <p:spPr/>
        <p:txBody>
          <a:bodyPr/>
          <a:lstStyle/>
          <a:p>
            <a:r>
              <a:rPr lang="de-CH" kern="1200" dirty="0">
                <a:latin typeface="Arial" panose="020B0604020202020204" pitchFamily="34" charset="0"/>
              </a:rPr>
              <a:t>Die Wertsteigerungshebel des normativen Rahmens</a:t>
            </a:r>
            <a:endParaRPr lang="de-CH" dirty="0"/>
          </a:p>
        </p:txBody>
      </p:sp>
      <p:grpSp>
        <p:nvGrpSpPr>
          <p:cNvPr id="3" name="Group 3">
            <a:extLst>
              <a:ext uri="{FF2B5EF4-FFF2-40B4-BE49-F238E27FC236}">
                <a16:creationId xmlns:a16="http://schemas.microsoft.com/office/drawing/2014/main" id="{A58CD4BE-BB6A-4FDA-8638-71CF4E609E77}"/>
              </a:ext>
            </a:extLst>
          </p:cNvPr>
          <p:cNvGrpSpPr>
            <a:grpSpLocks/>
          </p:cNvGrpSpPr>
          <p:nvPr/>
        </p:nvGrpSpPr>
        <p:grpSpPr bwMode="auto">
          <a:xfrm>
            <a:off x="2513220" y="3513113"/>
            <a:ext cx="4810125" cy="396875"/>
            <a:chOff x="1487" y="1888"/>
            <a:chExt cx="3332" cy="250"/>
          </a:xfrm>
        </p:grpSpPr>
        <p:sp>
          <p:nvSpPr>
            <p:cNvPr id="4" name="Text Box 4">
              <a:extLst>
                <a:ext uri="{FF2B5EF4-FFF2-40B4-BE49-F238E27FC236}">
                  <a16:creationId xmlns:a16="http://schemas.microsoft.com/office/drawing/2014/main" id="{2F419912-D8EA-4854-AF88-7953D18EEF9E}"/>
                </a:ext>
              </a:extLst>
            </p:cNvPr>
            <p:cNvSpPr txBox="1">
              <a:spLocks noChangeArrowheads="1"/>
            </p:cNvSpPr>
            <p:nvPr/>
          </p:nvSpPr>
          <p:spPr bwMode="auto">
            <a:xfrm>
              <a:off x="4163" y="1888"/>
              <a:ext cx="656" cy="250"/>
            </a:xfrm>
            <a:prstGeom prst="rect">
              <a:avLst/>
            </a:prstGeom>
            <a:solidFill>
              <a:schemeClr val="accent1"/>
            </a:solidFill>
            <a:ln w="9525">
              <a:noFill/>
              <a:miter lim="800000"/>
              <a:headEnd/>
              <a:tailEnd/>
            </a:ln>
          </p:spPr>
          <p:txBody>
            <a:bodyPr wrap="none">
              <a:spAutoFit/>
            </a:bodyPr>
            <a:lstStyle/>
            <a:p>
              <a:pPr algn="l" rtl="0" eaLnBrk="0" fontAlgn="base" hangingPunct="0">
                <a:spcBef>
                  <a:spcPct val="0"/>
                </a:spcBef>
                <a:spcAft>
                  <a:spcPct val="0"/>
                </a:spcAft>
              </a:pPr>
              <a:r>
                <a:rPr lang="de-DE" sz="2000" b="1" kern="1200">
                  <a:solidFill>
                    <a:srgbClr val="246237"/>
                  </a:solidFill>
                  <a:latin typeface="Arial" charset="0"/>
                  <a:ea typeface="+mn-ea"/>
                  <a:cs typeface="+mn-cs"/>
                </a:rPr>
                <a:t>Vision</a:t>
              </a:r>
            </a:p>
          </p:txBody>
        </p:sp>
        <p:sp>
          <p:nvSpPr>
            <p:cNvPr id="5" name="Text Box 5">
              <a:extLst>
                <a:ext uri="{FF2B5EF4-FFF2-40B4-BE49-F238E27FC236}">
                  <a16:creationId xmlns:a16="http://schemas.microsoft.com/office/drawing/2014/main" id="{7BBD1232-9BDB-4A48-B0B9-E92042842C2B}"/>
                </a:ext>
              </a:extLst>
            </p:cNvPr>
            <p:cNvSpPr txBox="1">
              <a:spLocks noChangeArrowheads="1"/>
            </p:cNvSpPr>
            <p:nvPr/>
          </p:nvSpPr>
          <p:spPr bwMode="auto">
            <a:xfrm>
              <a:off x="1487" y="1888"/>
              <a:ext cx="782" cy="250"/>
            </a:xfrm>
            <a:prstGeom prst="rect">
              <a:avLst/>
            </a:prstGeom>
            <a:solidFill>
              <a:schemeClr val="accent1"/>
            </a:solidFill>
            <a:ln w="9525">
              <a:noFill/>
              <a:miter lim="800000"/>
              <a:headEnd/>
              <a:tailEnd/>
            </a:ln>
          </p:spPr>
          <p:txBody>
            <a:bodyPr wrap="none">
              <a:spAutoFit/>
            </a:bodyPr>
            <a:lstStyle/>
            <a:p>
              <a:pPr algn="l" rtl="0" eaLnBrk="0" fontAlgn="base" hangingPunct="0">
                <a:spcBef>
                  <a:spcPct val="0"/>
                </a:spcBef>
                <a:spcAft>
                  <a:spcPct val="0"/>
                </a:spcAft>
              </a:pPr>
              <a:r>
                <a:rPr lang="de-DE" sz="2000" b="1" kern="1200" dirty="0">
                  <a:solidFill>
                    <a:srgbClr val="246237"/>
                  </a:solidFill>
                  <a:latin typeface="Arial" charset="0"/>
                  <a:ea typeface="+mn-ea"/>
                  <a:cs typeface="+mn-cs"/>
                </a:rPr>
                <a:t>Mission</a:t>
              </a:r>
            </a:p>
          </p:txBody>
        </p:sp>
      </p:grpSp>
      <p:grpSp>
        <p:nvGrpSpPr>
          <p:cNvPr id="6" name="Group 6">
            <a:extLst>
              <a:ext uri="{FF2B5EF4-FFF2-40B4-BE49-F238E27FC236}">
                <a16:creationId xmlns:a16="http://schemas.microsoft.com/office/drawing/2014/main" id="{A86319F4-58A1-4145-8137-5C48E917FB07}"/>
              </a:ext>
            </a:extLst>
          </p:cNvPr>
          <p:cNvGrpSpPr>
            <a:grpSpLocks/>
          </p:cNvGrpSpPr>
          <p:nvPr/>
        </p:nvGrpSpPr>
        <p:grpSpPr bwMode="auto">
          <a:xfrm>
            <a:off x="4470607" y="2325663"/>
            <a:ext cx="887413" cy="2773362"/>
            <a:chOff x="2791" y="1253"/>
            <a:chExt cx="615" cy="1747"/>
          </a:xfrm>
        </p:grpSpPr>
        <p:sp>
          <p:nvSpPr>
            <p:cNvPr id="7" name="Text Box 7">
              <a:extLst>
                <a:ext uri="{FF2B5EF4-FFF2-40B4-BE49-F238E27FC236}">
                  <a16:creationId xmlns:a16="http://schemas.microsoft.com/office/drawing/2014/main" id="{F236D8DC-D700-4FBA-8445-68AE0BC3C098}"/>
                </a:ext>
              </a:extLst>
            </p:cNvPr>
            <p:cNvSpPr txBox="1">
              <a:spLocks noChangeArrowheads="1"/>
            </p:cNvSpPr>
            <p:nvPr/>
          </p:nvSpPr>
          <p:spPr bwMode="auto">
            <a:xfrm>
              <a:off x="2831" y="1253"/>
              <a:ext cx="528" cy="250"/>
            </a:xfrm>
            <a:prstGeom prst="rect">
              <a:avLst/>
            </a:prstGeom>
            <a:solidFill>
              <a:schemeClr val="accent1"/>
            </a:solidFill>
            <a:ln w="9525">
              <a:noFill/>
              <a:miter lim="800000"/>
              <a:headEnd/>
              <a:tailEnd/>
            </a:ln>
          </p:spPr>
          <p:txBody>
            <a:bodyPr wrap="none">
              <a:spAutoFit/>
            </a:bodyPr>
            <a:lstStyle/>
            <a:p>
              <a:pPr algn="l" rtl="0" eaLnBrk="0" fontAlgn="base" hangingPunct="0">
                <a:spcBef>
                  <a:spcPct val="0"/>
                </a:spcBef>
                <a:spcAft>
                  <a:spcPct val="0"/>
                </a:spcAft>
              </a:pPr>
              <a:r>
                <a:rPr lang="de-CH" sz="2000" b="1" kern="1200">
                  <a:solidFill>
                    <a:srgbClr val="246237"/>
                  </a:solidFill>
                  <a:latin typeface="Arial" charset="0"/>
                  <a:ea typeface="+mn-ea"/>
                  <a:cs typeface="+mn-cs"/>
                </a:rPr>
                <a:t>Ziele</a:t>
              </a:r>
              <a:endParaRPr lang="de-DE" sz="2000" b="1" kern="1200">
                <a:solidFill>
                  <a:srgbClr val="246237"/>
                </a:solidFill>
                <a:latin typeface="Arial" charset="0"/>
                <a:ea typeface="+mn-ea"/>
                <a:cs typeface="+mn-cs"/>
              </a:endParaRPr>
            </a:p>
          </p:txBody>
        </p:sp>
        <p:sp>
          <p:nvSpPr>
            <p:cNvPr id="8" name="Text Box 8">
              <a:extLst>
                <a:ext uri="{FF2B5EF4-FFF2-40B4-BE49-F238E27FC236}">
                  <a16:creationId xmlns:a16="http://schemas.microsoft.com/office/drawing/2014/main" id="{FE92771F-2E86-4E88-A199-F59E0E4A3D90}"/>
                </a:ext>
              </a:extLst>
            </p:cNvPr>
            <p:cNvSpPr txBox="1">
              <a:spLocks noChangeArrowheads="1"/>
            </p:cNvSpPr>
            <p:nvPr/>
          </p:nvSpPr>
          <p:spPr bwMode="auto">
            <a:xfrm>
              <a:off x="2791" y="2750"/>
              <a:ext cx="615" cy="250"/>
            </a:xfrm>
            <a:prstGeom prst="rect">
              <a:avLst/>
            </a:prstGeom>
            <a:solidFill>
              <a:schemeClr val="accent1"/>
            </a:solidFill>
            <a:ln w="9525">
              <a:noFill/>
              <a:miter lim="800000"/>
              <a:headEnd/>
              <a:tailEnd/>
            </a:ln>
          </p:spPr>
          <p:txBody>
            <a:bodyPr wrap="none">
              <a:spAutoFit/>
            </a:bodyPr>
            <a:lstStyle/>
            <a:p>
              <a:pPr algn="l" rtl="0" eaLnBrk="0" fontAlgn="base" hangingPunct="0">
                <a:spcBef>
                  <a:spcPct val="0"/>
                </a:spcBef>
                <a:spcAft>
                  <a:spcPct val="0"/>
                </a:spcAft>
              </a:pPr>
              <a:r>
                <a:rPr lang="de-CH" sz="2000" b="1" kern="1200">
                  <a:solidFill>
                    <a:srgbClr val="246237"/>
                  </a:solidFill>
                  <a:latin typeface="Arial" charset="0"/>
                  <a:ea typeface="+mn-ea"/>
                  <a:cs typeface="+mn-cs"/>
                </a:rPr>
                <a:t>Werte</a:t>
              </a:r>
              <a:endParaRPr lang="de-DE" sz="2000" b="1" kern="1200">
                <a:solidFill>
                  <a:srgbClr val="246237"/>
                </a:solidFill>
                <a:latin typeface="Arial" charset="0"/>
                <a:ea typeface="+mn-ea"/>
                <a:cs typeface="+mn-cs"/>
              </a:endParaRPr>
            </a:p>
          </p:txBody>
        </p:sp>
      </p:grpSp>
      <p:sp>
        <p:nvSpPr>
          <p:cNvPr id="9" name="AutoShape 9">
            <a:extLst>
              <a:ext uri="{FF2B5EF4-FFF2-40B4-BE49-F238E27FC236}">
                <a16:creationId xmlns:a16="http://schemas.microsoft.com/office/drawing/2014/main" id="{DA7D4C14-179A-4F58-95B2-2F146903947C}"/>
              </a:ext>
            </a:extLst>
          </p:cNvPr>
          <p:cNvSpPr>
            <a:spLocks noChangeArrowheads="1"/>
          </p:cNvSpPr>
          <p:nvPr/>
        </p:nvSpPr>
        <p:spPr bwMode="auto">
          <a:xfrm>
            <a:off x="2851357" y="2181200"/>
            <a:ext cx="1570038" cy="122396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12700">
            <a:noFill/>
            <a:miter lim="800000"/>
            <a:headEnd/>
            <a:tailEnd/>
          </a:ln>
        </p:spPr>
        <p:txBody>
          <a:bodyPr wrap="none" anchor="ctr"/>
          <a:lstStyle/>
          <a:p>
            <a:pPr algn="l" rtl="0" fontAlgn="base">
              <a:spcBef>
                <a:spcPct val="0"/>
              </a:spcBef>
              <a:spcAft>
                <a:spcPct val="0"/>
              </a:spcAft>
            </a:pPr>
            <a:endParaRPr lang="de-CH" kern="1200">
              <a:solidFill>
                <a:srgbClr val="000000"/>
              </a:solidFill>
              <a:latin typeface="Arial" charset="0"/>
              <a:ea typeface="+mn-ea"/>
              <a:cs typeface="+mn-cs"/>
            </a:endParaRPr>
          </a:p>
        </p:txBody>
      </p:sp>
      <p:sp>
        <p:nvSpPr>
          <p:cNvPr id="10" name="AutoShape 10">
            <a:extLst>
              <a:ext uri="{FF2B5EF4-FFF2-40B4-BE49-F238E27FC236}">
                <a16:creationId xmlns:a16="http://schemas.microsoft.com/office/drawing/2014/main" id="{9C1F997C-FED8-4527-A61F-564224CE3AE2}"/>
              </a:ext>
            </a:extLst>
          </p:cNvPr>
          <p:cNvSpPr>
            <a:spLocks noChangeArrowheads="1"/>
          </p:cNvSpPr>
          <p:nvPr/>
        </p:nvSpPr>
        <p:spPr bwMode="auto">
          <a:xfrm flipH="1">
            <a:off x="5385007" y="2181200"/>
            <a:ext cx="1647825" cy="122396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12700">
            <a:noFill/>
            <a:miter lim="800000"/>
            <a:headEnd/>
            <a:tailEnd/>
          </a:ln>
        </p:spPr>
        <p:txBody>
          <a:bodyPr wrap="none" anchor="ctr"/>
          <a:lstStyle/>
          <a:p>
            <a:pPr algn="l" rtl="0" fontAlgn="base">
              <a:spcBef>
                <a:spcPct val="0"/>
              </a:spcBef>
              <a:spcAft>
                <a:spcPct val="0"/>
              </a:spcAft>
            </a:pPr>
            <a:endParaRPr lang="de-CH" kern="1200">
              <a:solidFill>
                <a:srgbClr val="000000"/>
              </a:solidFill>
              <a:latin typeface="Arial" charset="0"/>
              <a:ea typeface="+mn-ea"/>
              <a:cs typeface="+mn-cs"/>
            </a:endParaRPr>
          </a:p>
        </p:txBody>
      </p:sp>
      <p:sp>
        <p:nvSpPr>
          <p:cNvPr id="11" name="AutoShape 11">
            <a:extLst>
              <a:ext uri="{FF2B5EF4-FFF2-40B4-BE49-F238E27FC236}">
                <a16:creationId xmlns:a16="http://schemas.microsoft.com/office/drawing/2014/main" id="{8C525A21-EDCD-465E-AA3E-90BCBFE1C1F0}"/>
              </a:ext>
            </a:extLst>
          </p:cNvPr>
          <p:cNvSpPr>
            <a:spLocks noChangeArrowheads="1"/>
          </p:cNvSpPr>
          <p:nvPr/>
        </p:nvSpPr>
        <p:spPr bwMode="auto">
          <a:xfrm rot="-5400000">
            <a:off x="2978357" y="3662338"/>
            <a:ext cx="987425" cy="17684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12700">
            <a:noFill/>
            <a:miter lim="800000"/>
            <a:headEnd/>
            <a:tailEnd/>
          </a:ln>
        </p:spPr>
        <p:txBody>
          <a:bodyPr wrap="none" anchor="ctr"/>
          <a:lstStyle/>
          <a:p>
            <a:pPr algn="l" rtl="0" fontAlgn="base">
              <a:spcBef>
                <a:spcPct val="0"/>
              </a:spcBef>
              <a:spcAft>
                <a:spcPct val="0"/>
              </a:spcAft>
            </a:pPr>
            <a:endParaRPr lang="de-CH" kern="1200">
              <a:solidFill>
                <a:srgbClr val="000000"/>
              </a:solidFill>
              <a:latin typeface="Arial" charset="0"/>
              <a:ea typeface="+mn-ea"/>
              <a:cs typeface="+mn-cs"/>
            </a:endParaRPr>
          </a:p>
        </p:txBody>
      </p:sp>
      <p:sp>
        <p:nvSpPr>
          <p:cNvPr id="12" name="AutoShape 12">
            <a:extLst>
              <a:ext uri="{FF2B5EF4-FFF2-40B4-BE49-F238E27FC236}">
                <a16:creationId xmlns:a16="http://schemas.microsoft.com/office/drawing/2014/main" id="{B7747162-C45B-492E-B9E8-3F71B30F835B}"/>
              </a:ext>
            </a:extLst>
          </p:cNvPr>
          <p:cNvSpPr>
            <a:spLocks noChangeArrowheads="1"/>
          </p:cNvSpPr>
          <p:nvPr/>
        </p:nvSpPr>
        <p:spPr bwMode="auto">
          <a:xfrm rot="5400000" flipH="1">
            <a:off x="5907294" y="3614713"/>
            <a:ext cx="987425" cy="18732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12700">
            <a:noFill/>
            <a:miter lim="800000"/>
            <a:headEnd/>
            <a:tailEnd/>
          </a:ln>
        </p:spPr>
        <p:txBody>
          <a:bodyPr wrap="none" anchor="ctr"/>
          <a:lstStyle/>
          <a:p>
            <a:pPr algn="l" rtl="0" fontAlgn="base">
              <a:spcBef>
                <a:spcPct val="0"/>
              </a:spcBef>
              <a:spcAft>
                <a:spcPct val="0"/>
              </a:spcAft>
            </a:pPr>
            <a:endParaRPr lang="de-CH" kern="1200">
              <a:solidFill>
                <a:srgbClr val="000000"/>
              </a:solidFill>
              <a:latin typeface="Arial" charset="0"/>
              <a:ea typeface="+mn-ea"/>
              <a:cs typeface="+mn-cs"/>
            </a:endParaRPr>
          </a:p>
        </p:txBody>
      </p:sp>
      <p:sp>
        <p:nvSpPr>
          <p:cNvPr id="13" name="AutoShape 13">
            <a:extLst>
              <a:ext uri="{FF2B5EF4-FFF2-40B4-BE49-F238E27FC236}">
                <a16:creationId xmlns:a16="http://schemas.microsoft.com/office/drawing/2014/main" id="{679CF3A6-1154-4D25-938E-1B24C38C5874}"/>
              </a:ext>
            </a:extLst>
          </p:cNvPr>
          <p:cNvSpPr>
            <a:spLocks noChangeArrowheads="1"/>
          </p:cNvSpPr>
          <p:nvPr/>
        </p:nvSpPr>
        <p:spPr bwMode="auto">
          <a:xfrm>
            <a:off x="3754645" y="3351188"/>
            <a:ext cx="2555875" cy="720725"/>
          </a:xfrm>
          <a:prstGeom prst="rightArrow">
            <a:avLst>
              <a:gd name="adj1" fmla="val 50000"/>
              <a:gd name="adj2" fmla="val 88656"/>
            </a:avLst>
          </a:prstGeom>
          <a:solidFill>
            <a:schemeClr val="bg2"/>
          </a:solidFill>
          <a:ln w="12700">
            <a:noFill/>
            <a:miter lim="800000"/>
            <a:headEnd/>
            <a:tailEnd/>
          </a:ln>
        </p:spPr>
        <p:txBody>
          <a:bodyPr wrap="none" anchor="ctr"/>
          <a:lstStyle/>
          <a:p>
            <a:pPr algn="l" rtl="0" fontAlgn="base">
              <a:spcBef>
                <a:spcPct val="0"/>
              </a:spcBef>
              <a:spcAft>
                <a:spcPct val="0"/>
              </a:spcAft>
            </a:pPr>
            <a:endParaRPr lang="de-CH" kern="1200">
              <a:solidFill>
                <a:srgbClr val="000000"/>
              </a:solidFill>
              <a:latin typeface="Arial" charset="0"/>
              <a:ea typeface="+mn-ea"/>
              <a:cs typeface="+mn-cs"/>
            </a:endParaRPr>
          </a:p>
        </p:txBody>
      </p:sp>
      <p:sp>
        <p:nvSpPr>
          <p:cNvPr id="14" name="Text Box 14">
            <a:extLst>
              <a:ext uri="{FF2B5EF4-FFF2-40B4-BE49-F238E27FC236}">
                <a16:creationId xmlns:a16="http://schemas.microsoft.com/office/drawing/2014/main" id="{E52DCC4E-2C0E-4A0F-AAFC-02A0654B26D4}"/>
              </a:ext>
            </a:extLst>
          </p:cNvPr>
          <p:cNvSpPr txBox="1">
            <a:spLocks noChangeArrowheads="1"/>
          </p:cNvSpPr>
          <p:nvPr/>
        </p:nvSpPr>
        <p:spPr bwMode="auto">
          <a:xfrm>
            <a:off x="7337632" y="3364682"/>
            <a:ext cx="1524776" cy="707886"/>
          </a:xfrm>
          <a:prstGeom prst="rect">
            <a:avLst/>
          </a:prstGeom>
          <a:noFill/>
          <a:ln w="12700">
            <a:noFill/>
            <a:miter lim="800000"/>
            <a:headEnd/>
            <a:tailEnd/>
          </a:ln>
        </p:spPr>
        <p:txBody>
          <a:bodyPr wrap="none">
            <a:spAutoFit/>
          </a:bodyPr>
          <a:lstStyle/>
          <a:p>
            <a:pPr algn="l" rtl="0" fontAlgn="base">
              <a:spcBef>
                <a:spcPct val="0"/>
              </a:spcBef>
              <a:spcAft>
                <a:spcPct val="0"/>
              </a:spcAft>
            </a:pPr>
            <a:r>
              <a:rPr lang="de-CH" sz="2000" i="1" kern="1200" dirty="0">
                <a:solidFill>
                  <a:srgbClr val="000000"/>
                </a:solidFill>
                <a:latin typeface="Arial" charset="0"/>
                <a:ea typeface="+mn-ea"/>
                <a:cs typeface="+mn-cs"/>
              </a:rPr>
              <a:t>Wonach wir</a:t>
            </a:r>
            <a:br>
              <a:rPr lang="de-CH" sz="2000" i="1" kern="1200" dirty="0">
                <a:solidFill>
                  <a:srgbClr val="000000"/>
                </a:solidFill>
                <a:latin typeface="Arial" charset="0"/>
                <a:ea typeface="+mn-ea"/>
                <a:cs typeface="+mn-cs"/>
              </a:rPr>
            </a:br>
            <a:r>
              <a:rPr lang="de-CH" sz="2000" i="1" kern="1200" dirty="0">
                <a:solidFill>
                  <a:srgbClr val="000000"/>
                </a:solidFill>
                <a:latin typeface="Arial" charset="0"/>
                <a:ea typeface="+mn-ea"/>
                <a:cs typeface="+mn-cs"/>
              </a:rPr>
              <a:t>streben</a:t>
            </a:r>
            <a:endParaRPr lang="de-DE" sz="2000" kern="1200" dirty="0">
              <a:solidFill>
                <a:srgbClr val="000000"/>
              </a:solidFill>
              <a:latin typeface="Arial" charset="0"/>
              <a:ea typeface="+mn-ea"/>
              <a:cs typeface="+mn-cs"/>
            </a:endParaRPr>
          </a:p>
        </p:txBody>
      </p:sp>
      <p:sp>
        <p:nvSpPr>
          <p:cNvPr id="15" name="Text Box 15">
            <a:extLst>
              <a:ext uri="{FF2B5EF4-FFF2-40B4-BE49-F238E27FC236}">
                <a16:creationId xmlns:a16="http://schemas.microsoft.com/office/drawing/2014/main" id="{ECAD0196-3E43-49B6-A7EA-A1B3B89F715F}"/>
              </a:ext>
            </a:extLst>
          </p:cNvPr>
          <p:cNvSpPr txBox="1">
            <a:spLocks noChangeArrowheads="1"/>
          </p:cNvSpPr>
          <p:nvPr/>
        </p:nvSpPr>
        <p:spPr bwMode="auto">
          <a:xfrm>
            <a:off x="3872880" y="5229200"/>
            <a:ext cx="2106667" cy="400110"/>
          </a:xfrm>
          <a:prstGeom prst="rect">
            <a:avLst/>
          </a:prstGeom>
          <a:noFill/>
          <a:ln w="12700">
            <a:noFill/>
            <a:miter lim="800000"/>
            <a:headEnd/>
            <a:tailEnd/>
          </a:ln>
        </p:spPr>
        <p:txBody>
          <a:bodyPr wrap="none">
            <a:spAutoFit/>
          </a:bodyPr>
          <a:lstStyle/>
          <a:p>
            <a:pPr algn="ctr" rtl="0" fontAlgn="base">
              <a:spcBef>
                <a:spcPct val="0"/>
              </a:spcBef>
              <a:spcAft>
                <a:spcPct val="0"/>
              </a:spcAft>
            </a:pPr>
            <a:r>
              <a:rPr lang="de-CH" sz="2000" i="1" kern="1200" dirty="0">
                <a:solidFill>
                  <a:srgbClr val="000000"/>
                </a:solidFill>
                <a:latin typeface="Arial" charset="0"/>
                <a:ea typeface="+mn-ea"/>
                <a:cs typeface="+mn-cs"/>
              </a:rPr>
              <a:t>Wofür wir stehen</a:t>
            </a:r>
            <a:endParaRPr lang="de-DE" sz="2000" kern="1200" dirty="0">
              <a:solidFill>
                <a:srgbClr val="000000"/>
              </a:solidFill>
              <a:latin typeface="Arial" charset="0"/>
              <a:ea typeface="+mn-ea"/>
              <a:cs typeface="+mn-cs"/>
            </a:endParaRPr>
          </a:p>
        </p:txBody>
      </p:sp>
      <p:sp>
        <p:nvSpPr>
          <p:cNvPr id="16" name="Text Box 16">
            <a:extLst>
              <a:ext uri="{FF2B5EF4-FFF2-40B4-BE49-F238E27FC236}">
                <a16:creationId xmlns:a16="http://schemas.microsoft.com/office/drawing/2014/main" id="{2AA0171C-827C-44F2-B564-4187507CD113}"/>
              </a:ext>
            </a:extLst>
          </p:cNvPr>
          <p:cNvSpPr txBox="1">
            <a:spLocks noChangeArrowheads="1"/>
          </p:cNvSpPr>
          <p:nvPr/>
        </p:nvSpPr>
        <p:spPr bwMode="auto">
          <a:xfrm>
            <a:off x="745590" y="3296051"/>
            <a:ext cx="1667444" cy="1015663"/>
          </a:xfrm>
          <a:prstGeom prst="rect">
            <a:avLst/>
          </a:prstGeom>
          <a:noFill/>
          <a:ln w="12700">
            <a:noFill/>
            <a:miter lim="800000"/>
            <a:headEnd/>
            <a:tailEnd/>
          </a:ln>
        </p:spPr>
        <p:txBody>
          <a:bodyPr wrap="none">
            <a:spAutoFit/>
          </a:bodyPr>
          <a:lstStyle/>
          <a:p>
            <a:pPr algn="r" rtl="0" fontAlgn="base">
              <a:spcBef>
                <a:spcPct val="0"/>
              </a:spcBef>
              <a:spcAft>
                <a:spcPct val="0"/>
              </a:spcAft>
            </a:pPr>
            <a:r>
              <a:rPr lang="de-CH" sz="2000" i="1" dirty="0">
                <a:solidFill>
                  <a:srgbClr val="000000"/>
                </a:solidFill>
                <a:latin typeface="Arial" charset="0"/>
              </a:rPr>
              <a:t>Welchen</a:t>
            </a:r>
            <a:br>
              <a:rPr lang="de-CH" sz="2000" i="1" dirty="0">
                <a:solidFill>
                  <a:srgbClr val="000000"/>
                </a:solidFill>
                <a:latin typeface="Arial" charset="0"/>
              </a:rPr>
            </a:br>
            <a:r>
              <a:rPr lang="de-CH" sz="2000" i="1" dirty="0">
                <a:solidFill>
                  <a:srgbClr val="000000"/>
                </a:solidFill>
                <a:latin typeface="Arial" charset="0"/>
              </a:rPr>
              <a:t>Nutzen wir</a:t>
            </a:r>
            <a:br>
              <a:rPr lang="de-CH" sz="2000" i="1" dirty="0">
                <a:solidFill>
                  <a:srgbClr val="000000"/>
                </a:solidFill>
                <a:latin typeface="Arial" charset="0"/>
              </a:rPr>
            </a:br>
            <a:r>
              <a:rPr lang="de-CH" sz="2000" i="1" dirty="0">
                <a:solidFill>
                  <a:srgbClr val="000000"/>
                </a:solidFill>
                <a:latin typeface="Arial" charset="0"/>
              </a:rPr>
              <a:t>stiften wollen</a:t>
            </a:r>
            <a:endParaRPr lang="de-DE" sz="2000" kern="1200" dirty="0">
              <a:solidFill>
                <a:srgbClr val="000000"/>
              </a:solidFill>
              <a:latin typeface="Arial" charset="0"/>
              <a:ea typeface="+mn-ea"/>
              <a:cs typeface="+mn-cs"/>
            </a:endParaRPr>
          </a:p>
        </p:txBody>
      </p:sp>
      <p:sp>
        <p:nvSpPr>
          <p:cNvPr id="17" name="Text Box 17">
            <a:extLst>
              <a:ext uri="{FF2B5EF4-FFF2-40B4-BE49-F238E27FC236}">
                <a16:creationId xmlns:a16="http://schemas.microsoft.com/office/drawing/2014/main" id="{81661B67-B0E5-4C9A-8AE0-B07C40009C82}"/>
              </a:ext>
            </a:extLst>
          </p:cNvPr>
          <p:cNvSpPr txBox="1">
            <a:spLocks noChangeArrowheads="1"/>
          </p:cNvSpPr>
          <p:nvPr/>
        </p:nvSpPr>
        <p:spPr bwMode="auto">
          <a:xfrm>
            <a:off x="3393367" y="1686278"/>
            <a:ext cx="3031792" cy="400110"/>
          </a:xfrm>
          <a:prstGeom prst="rect">
            <a:avLst/>
          </a:prstGeom>
          <a:noFill/>
          <a:ln w="12700">
            <a:noFill/>
            <a:miter lim="800000"/>
            <a:headEnd/>
            <a:tailEnd/>
          </a:ln>
        </p:spPr>
        <p:txBody>
          <a:bodyPr wrap="none">
            <a:spAutoFit/>
          </a:bodyPr>
          <a:lstStyle/>
          <a:p>
            <a:pPr algn="ctr" rtl="0" fontAlgn="base">
              <a:spcBef>
                <a:spcPct val="0"/>
              </a:spcBef>
              <a:spcAft>
                <a:spcPct val="0"/>
              </a:spcAft>
            </a:pPr>
            <a:r>
              <a:rPr lang="de-CH" sz="2000" i="1" kern="1200" dirty="0">
                <a:solidFill>
                  <a:srgbClr val="000000"/>
                </a:solidFill>
                <a:latin typeface="Arial" charset="0"/>
                <a:ea typeface="+mn-ea"/>
                <a:cs typeface="+mn-cs"/>
              </a:rPr>
              <a:t>Was wir erreichen wollen</a:t>
            </a:r>
            <a:endParaRPr lang="de-CH" sz="2000" kern="1200" dirty="0">
              <a:solidFill>
                <a:srgbClr val="000000"/>
              </a:solidFill>
              <a:latin typeface="Arial" charset="0"/>
              <a:ea typeface="+mn-ea"/>
              <a:cs typeface="+mn-cs"/>
            </a:endParaRPr>
          </a:p>
        </p:txBody>
      </p:sp>
      <p:sp>
        <p:nvSpPr>
          <p:cNvPr id="20" name="Textfeld 19">
            <a:extLst>
              <a:ext uri="{FF2B5EF4-FFF2-40B4-BE49-F238E27FC236}">
                <a16:creationId xmlns:a16="http://schemas.microsoft.com/office/drawing/2014/main" id="{04CF3C7B-4496-41E0-B564-9613B69E2CD7}"/>
              </a:ext>
            </a:extLst>
          </p:cNvPr>
          <p:cNvSpPr txBox="1"/>
          <p:nvPr/>
        </p:nvSpPr>
        <p:spPr>
          <a:xfrm>
            <a:off x="8967298" y="6153724"/>
            <a:ext cx="679994" cy="246221"/>
          </a:xfrm>
          <a:prstGeom prst="rect">
            <a:avLst/>
          </a:prstGeom>
          <a:noFill/>
        </p:spPr>
        <p:txBody>
          <a:bodyPr wrap="none" rtlCol="0">
            <a:spAutoFit/>
          </a:bodyPr>
          <a:lstStyle/>
          <a:p>
            <a:r>
              <a:rPr lang="de-CH" sz="1000" dirty="0"/>
              <a:t>Abb. B-2</a:t>
            </a:r>
          </a:p>
        </p:txBody>
      </p:sp>
    </p:spTree>
    <p:extLst>
      <p:ext uri="{BB962C8B-B14F-4D97-AF65-F5344CB8AC3E}">
        <p14:creationId xmlns:p14="http://schemas.microsoft.com/office/powerpoint/2010/main" val="3843121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F6D4A298-260F-4E22-9F96-228E93E820FF}"/>
              </a:ext>
            </a:extLst>
          </p:cNvPr>
          <p:cNvGrpSpPr/>
          <p:nvPr/>
        </p:nvGrpSpPr>
        <p:grpSpPr>
          <a:xfrm>
            <a:off x="785283" y="1172495"/>
            <a:ext cx="8178273" cy="4608514"/>
            <a:chOff x="886511" y="1172495"/>
            <a:chExt cx="8178273" cy="4608514"/>
          </a:xfrm>
        </p:grpSpPr>
        <p:grpSp>
          <p:nvGrpSpPr>
            <p:cNvPr id="26" name="Gruppieren 25">
              <a:extLst>
                <a:ext uri="{FF2B5EF4-FFF2-40B4-BE49-F238E27FC236}">
                  <a16:creationId xmlns:a16="http://schemas.microsoft.com/office/drawing/2014/main" id="{F0D44185-3C48-44A6-AE33-76EEC95146FF}"/>
                </a:ext>
              </a:extLst>
            </p:cNvPr>
            <p:cNvGrpSpPr/>
            <p:nvPr/>
          </p:nvGrpSpPr>
          <p:grpSpPr>
            <a:xfrm>
              <a:off x="2288704" y="1172495"/>
              <a:ext cx="6776080" cy="4513010"/>
              <a:chOff x="2720752" y="980728"/>
              <a:chExt cx="6776080" cy="4513010"/>
            </a:xfrm>
          </p:grpSpPr>
          <p:sp>
            <p:nvSpPr>
              <p:cNvPr id="3" name="Textfeld 2">
                <a:extLst>
                  <a:ext uri="{FF2B5EF4-FFF2-40B4-BE49-F238E27FC236}">
                    <a16:creationId xmlns:a16="http://schemas.microsoft.com/office/drawing/2014/main" id="{863707D1-AAA6-466F-8685-AEB0459557C4}"/>
                  </a:ext>
                </a:extLst>
              </p:cNvPr>
              <p:cNvSpPr txBox="1"/>
              <p:nvPr/>
            </p:nvSpPr>
            <p:spPr>
              <a:xfrm>
                <a:off x="3700769" y="1075629"/>
                <a:ext cx="4752711"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Eurowings </a:t>
                </a:r>
                <a:r>
                  <a:rPr kumimoji="0" lang="de-CH"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as</a:t>
                </a: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parallel </a:t>
                </a:r>
                <a:r>
                  <a:rPr kumimoji="0" lang="de-CH"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brand</a:t>
                </a: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of </a:t>
                </a:r>
                <a:r>
                  <a:rPr kumimoji="0" lang="de-CH"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the</a:t>
                </a: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LH Group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and #3 P2P </a:t>
                </a:r>
                <a:r>
                  <a:rPr kumimoji="0" lang="de-CH"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airline</a:t>
                </a: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in Europe and #1 in DACH-B</a:t>
                </a:r>
              </a:p>
            </p:txBody>
          </p:sp>
          <p:sp>
            <p:nvSpPr>
              <p:cNvPr id="5" name="Textfeld 4">
                <a:extLst>
                  <a:ext uri="{FF2B5EF4-FFF2-40B4-BE49-F238E27FC236}">
                    <a16:creationId xmlns:a16="http://schemas.microsoft.com/office/drawing/2014/main" id="{6D02AB70-2A96-4925-9C6D-F6B9E783AA0D}"/>
                  </a:ext>
                </a:extLst>
              </p:cNvPr>
              <p:cNvSpPr txBox="1"/>
              <p:nvPr/>
            </p:nvSpPr>
            <p:spPr>
              <a:xfrm>
                <a:off x="3240808" y="1831304"/>
                <a:ext cx="5694188" cy="1169551"/>
              </a:xfrm>
              <a:prstGeom prst="rect">
                <a:avLst/>
              </a:prstGeom>
              <a:noFill/>
            </p:spPr>
            <p:txBody>
              <a:bodyPr wrap="non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Counter LCC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competitive</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pressure</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Ensure</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presence</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and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market</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shares</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in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new</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markets</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for</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LH Group</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Provide</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profitable P2P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growth</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for</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LH Group</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Build</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an innovative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brand</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based</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on strong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low-cost</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mentality</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ready</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for</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M&amp;A</a:t>
                </a:r>
              </a:p>
            </p:txBody>
          </p:sp>
          <p:sp>
            <p:nvSpPr>
              <p:cNvPr id="9" name="Textfeld 8">
                <a:extLst>
                  <a:ext uri="{FF2B5EF4-FFF2-40B4-BE49-F238E27FC236}">
                    <a16:creationId xmlns:a16="http://schemas.microsoft.com/office/drawing/2014/main" id="{E65478A5-DBC3-4FE9-84EB-BB4B5451A97A}"/>
                  </a:ext>
                </a:extLst>
              </p:cNvPr>
              <p:cNvSpPr txBox="1"/>
              <p:nvPr/>
            </p:nvSpPr>
            <p:spPr>
              <a:xfrm>
                <a:off x="7821373" y="3085339"/>
                <a:ext cx="1675459" cy="123880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Passion</a:t>
                </a:r>
              </a:p>
              <a:p>
                <a:pPr marL="0" marR="0" lvl="0" indent="0" algn="ctr" defTabSz="914400" rtl="0" eaLnBrk="0" fontAlgn="base" latinLnBrk="0" hangingPunct="0">
                  <a:lnSpc>
                    <a:spcPct val="100000"/>
                  </a:lnSpc>
                  <a:spcBef>
                    <a:spcPts val="30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enthusiatic</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dedicated</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customer-oriented</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can</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do»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spirit</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 name="Rechteck 9">
                <a:extLst>
                  <a:ext uri="{FF2B5EF4-FFF2-40B4-BE49-F238E27FC236}">
                    <a16:creationId xmlns:a16="http://schemas.microsoft.com/office/drawing/2014/main" id="{900E4955-86AB-4FD4-A61F-B6567EF3FCAB}"/>
                  </a:ext>
                </a:extLst>
              </p:cNvPr>
              <p:cNvSpPr/>
              <p:nvPr/>
            </p:nvSpPr>
            <p:spPr bwMode="auto">
              <a:xfrm>
                <a:off x="7873932" y="3076856"/>
                <a:ext cx="1570342" cy="121729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Textfeld 7">
                <a:extLst>
                  <a:ext uri="{FF2B5EF4-FFF2-40B4-BE49-F238E27FC236}">
                    <a16:creationId xmlns:a16="http://schemas.microsoft.com/office/drawing/2014/main" id="{7926B661-CAFF-46CE-8789-FFE47F67E499}"/>
                  </a:ext>
                </a:extLst>
              </p:cNvPr>
              <p:cNvSpPr txBox="1"/>
              <p:nvPr/>
            </p:nvSpPr>
            <p:spPr>
              <a:xfrm>
                <a:off x="6186856" y="3085339"/>
                <a:ext cx="1457450" cy="123880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Innovation</a:t>
                </a:r>
              </a:p>
              <a:p>
                <a:pPr marL="0" marR="0" lvl="0" indent="0" algn="ctr" defTabSz="914400" rtl="0" eaLnBrk="0" fontAlgn="base" latinLnBrk="0" hangingPunct="0">
                  <a:lnSpc>
                    <a:spcPct val="100000"/>
                  </a:lnSpc>
                  <a:spcBef>
                    <a:spcPts val="30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forward-looking</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creative</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extraordinary</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agile</a:t>
                </a:r>
              </a:p>
            </p:txBody>
          </p:sp>
          <p:sp>
            <p:nvSpPr>
              <p:cNvPr id="11" name="Rechteck 10">
                <a:extLst>
                  <a:ext uri="{FF2B5EF4-FFF2-40B4-BE49-F238E27FC236}">
                    <a16:creationId xmlns:a16="http://schemas.microsoft.com/office/drawing/2014/main" id="{B3F98827-2628-45EE-86A7-ABF25B8025CB}"/>
                  </a:ext>
                </a:extLst>
              </p:cNvPr>
              <p:cNvSpPr/>
              <p:nvPr/>
            </p:nvSpPr>
            <p:spPr bwMode="auto">
              <a:xfrm>
                <a:off x="6130410" y="3076856"/>
                <a:ext cx="1570342" cy="1269513"/>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Textfeld 6">
                <a:extLst>
                  <a:ext uri="{FF2B5EF4-FFF2-40B4-BE49-F238E27FC236}">
                    <a16:creationId xmlns:a16="http://schemas.microsoft.com/office/drawing/2014/main" id="{8E893032-7141-4763-BA11-0F77D84F0778}"/>
                  </a:ext>
                </a:extLst>
              </p:cNvPr>
              <p:cNvSpPr txBox="1"/>
              <p:nvPr/>
            </p:nvSpPr>
            <p:spPr>
              <a:xfrm>
                <a:off x="4539974" y="3193061"/>
                <a:ext cx="1369286" cy="102335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Low </a:t>
                </a:r>
                <a:r>
                  <a:rPr kumimoji="0" lang="de-CH"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Cost</a:t>
                </a:r>
                <a:endPar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ts val="30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time and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cost</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saving</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simple,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consequent</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2" name="Rechteck 11">
                <a:extLst>
                  <a:ext uri="{FF2B5EF4-FFF2-40B4-BE49-F238E27FC236}">
                    <a16:creationId xmlns:a16="http://schemas.microsoft.com/office/drawing/2014/main" id="{B89157B0-C420-4B82-8CB6-A0CEE9CDF409}"/>
                  </a:ext>
                </a:extLst>
              </p:cNvPr>
              <p:cNvSpPr/>
              <p:nvPr/>
            </p:nvSpPr>
            <p:spPr bwMode="auto">
              <a:xfrm>
                <a:off x="4439446" y="3076856"/>
                <a:ext cx="1570342" cy="1269513"/>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Textfeld 5">
                <a:extLst>
                  <a:ext uri="{FF2B5EF4-FFF2-40B4-BE49-F238E27FC236}">
                    <a16:creationId xmlns:a16="http://schemas.microsoft.com/office/drawing/2014/main" id="{0412A2A0-D3B0-43C7-8811-6EA15A1D990E}"/>
                  </a:ext>
                </a:extLst>
              </p:cNvPr>
              <p:cNvSpPr txBox="1"/>
              <p:nvPr/>
            </p:nvSpPr>
            <p:spPr>
              <a:xfrm>
                <a:off x="2731530" y="3193061"/>
                <a:ext cx="1587294" cy="106182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Quality</a:t>
                </a:r>
              </a:p>
              <a:p>
                <a:pPr marL="0" marR="0" lvl="0" indent="0" algn="ctr" defTabSz="914400" rtl="0" eaLnBrk="0" fontAlgn="base" latinLnBrk="0" hangingPunct="0">
                  <a:lnSpc>
                    <a:spcPct val="100000"/>
                  </a:lnSpc>
                  <a:spcBef>
                    <a:spcPts val="30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reliable,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punctual</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high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value</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safe</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3" name="Rechteck 12">
                <a:extLst>
                  <a:ext uri="{FF2B5EF4-FFF2-40B4-BE49-F238E27FC236}">
                    <a16:creationId xmlns:a16="http://schemas.microsoft.com/office/drawing/2014/main" id="{CD396B63-AA40-4048-AD03-3033192F850C}"/>
                  </a:ext>
                </a:extLst>
              </p:cNvPr>
              <p:cNvSpPr/>
              <p:nvPr/>
            </p:nvSpPr>
            <p:spPr bwMode="auto">
              <a:xfrm>
                <a:off x="2740006" y="3076856"/>
                <a:ext cx="1570342" cy="1269513"/>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9" name="Rechteck 18">
                <a:extLst>
                  <a:ext uri="{FF2B5EF4-FFF2-40B4-BE49-F238E27FC236}">
                    <a16:creationId xmlns:a16="http://schemas.microsoft.com/office/drawing/2014/main" id="{EF2D2CC3-A94F-4878-96D5-74D107C56B6F}"/>
                  </a:ext>
                </a:extLst>
              </p:cNvPr>
              <p:cNvSpPr/>
              <p:nvPr/>
            </p:nvSpPr>
            <p:spPr bwMode="auto">
              <a:xfrm>
                <a:off x="2731530" y="1835207"/>
                <a:ext cx="6712744" cy="116174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 name="Rechteck 19">
                <a:extLst>
                  <a:ext uri="{FF2B5EF4-FFF2-40B4-BE49-F238E27FC236}">
                    <a16:creationId xmlns:a16="http://schemas.microsoft.com/office/drawing/2014/main" id="{AFA703C9-BA5C-4334-97D3-A412FA3775A0}"/>
                  </a:ext>
                </a:extLst>
              </p:cNvPr>
              <p:cNvSpPr/>
              <p:nvPr/>
            </p:nvSpPr>
            <p:spPr bwMode="auto">
              <a:xfrm>
                <a:off x="2720752" y="980728"/>
                <a:ext cx="6712744" cy="77457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Textfeld 20">
                <a:extLst>
                  <a:ext uri="{FF2B5EF4-FFF2-40B4-BE49-F238E27FC236}">
                    <a16:creationId xmlns:a16="http://schemas.microsoft.com/office/drawing/2014/main" id="{7A4FB98A-15CD-44DC-A9B5-66511C4695B6}"/>
                  </a:ext>
                </a:extLst>
              </p:cNvPr>
              <p:cNvSpPr txBox="1"/>
              <p:nvPr/>
            </p:nvSpPr>
            <p:spPr>
              <a:xfrm>
                <a:off x="2837604" y="4498419"/>
                <a:ext cx="3137333" cy="98488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European Operation: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Broad and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sustainable</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P2P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presence</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Main European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catchments</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Price-sensitive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customers</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2" name="Rechteck 21">
                <a:extLst>
                  <a:ext uri="{FF2B5EF4-FFF2-40B4-BE49-F238E27FC236}">
                    <a16:creationId xmlns:a16="http://schemas.microsoft.com/office/drawing/2014/main" id="{B0DF88DC-1D63-4F5D-A731-6E2289F28B79}"/>
                  </a:ext>
                </a:extLst>
              </p:cNvPr>
              <p:cNvSpPr/>
              <p:nvPr/>
            </p:nvSpPr>
            <p:spPr bwMode="auto">
              <a:xfrm>
                <a:off x="2739300" y="4441403"/>
                <a:ext cx="3277590" cy="105233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Rechteck 22">
                <a:extLst>
                  <a:ext uri="{FF2B5EF4-FFF2-40B4-BE49-F238E27FC236}">
                    <a16:creationId xmlns:a16="http://schemas.microsoft.com/office/drawing/2014/main" id="{B4661A4F-E6B3-4249-8FA0-A3FC21DE4B3E}"/>
                  </a:ext>
                </a:extLst>
              </p:cNvPr>
              <p:cNvSpPr/>
              <p:nvPr/>
            </p:nvSpPr>
            <p:spPr bwMode="auto">
              <a:xfrm>
                <a:off x="6166684" y="4441403"/>
                <a:ext cx="3277590" cy="105233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4" name="Textfeld 23">
                <a:extLst>
                  <a:ext uri="{FF2B5EF4-FFF2-40B4-BE49-F238E27FC236}">
                    <a16:creationId xmlns:a16="http://schemas.microsoft.com/office/drawing/2014/main" id="{5C27A368-F4B4-4D88-BEC2-E276074E2921}"/>
                  </a:ext>
                </a:extLst>
              </p:cNvPr>
              <p:cNvSpPr txBox="1"/>
              <p:nvPr/>
            </p:nvSpPr>
            <p:spPr>
              <a:xfrm>
                <a:off x="6155829" y="4498419"/>
                <a:ext cx="3299301" cy="98488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Intercontinental Operation: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Growing</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and profitable P2P network</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Leisure/</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touristic</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destinations</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Price-sensitive,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value-driven</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customers</a:t>
                </a:r>
                <a:endPar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27" name="Pfeil: Fünfeck 26">
              <a:extLst>
                <a:ext uri="{FF2B5EF4-FFF2-40B4-BE49-F238E27FC236}">
                  <a16:creationId xmlns:a16="http://schemas.microsoft.com/office/drawing/2014/main" id="{DF17D58F-810D-42FC-8938-684A7C895718}"/>
                </a:ext>
              </a:extLst>
            </p:cNvPr>
            <p:cNvSpPr/>
            <p:nvPr/>
          </p:nvSpPr>
          <p:spPr bwMode="auto">
            <a:xfrm rot="5400000">
              <a:off x="899508" y="1161746"/>
              <a:ext cx="1293898" cy="1319892"/>
            </a:xfrm>
            <a:prstGeom prst="homePlat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8" name="Pfeil: Chevron 27">
              <a:extLst>
                <a:ext uri="{FF2B5EF4-FFF2-40B4-BE49-F238E27FC236}">
                  <a16:creationId xmlns:a16="http://schemas.microsoft.com/office/drawing/2014/main" id="{26902CE7-181F-4196-905B-3684AF8788F8}"/>
                </a:ext>
              </a:extLst>
            </p:cNvPr>
            <p:cNvSpPr/>
            <p:nvPr/>
          </p:nvSpPr>
          <p:spPr bwMode="auto">
            <a:xfrm rot="5400000">
              <a:off x="719061" y="2114524"/>
              <a:ext cx="1654792" cy="1319892"/>
            </a:xfrm>
            <a:prstGeom prst="chevron">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9" name="Pfeil: Chevron 28">
              <a:extLst>
                <a:ext uri="{FF2B5EF4-FFF2-40B4-BE49-F238E27FC236}">
                  <a16:creationId xmlns:a16="http://schemas.microsoft.com/office/drawing/2014/main" id="{45F2B3A2-AA38-4C19-80D3-51C1675112A5}"/>
                </a:ext>
              </a:extLst>
            </p:cNvPr>
            <p:cNvSpPr/>
            <p:nvPr/>
          </p:nvSpPr>
          <p:spPr bwMode="auto">
            <a:xfrm rot="5400000">
              <a:off x="705893" y="3241421"/>
              <a:ext cx="1681128" cy="1319892"/>
            </a:xfrm>
            <a:prstGeom prst="chevron">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0" name="Pfeil: Chevron 29">
              <a:extLst>
                <a:ext uri="{FF2B5EF4-FFF2-40B4-BE49-F238E27FC236}">
                  <a16:creationId xmlns:a16="http://schemas.microsoft.com/office/drawing/2014/main" id="{EEFE16AB-65C5-4B86-AE90-796C5624FACF}"/>
                </a:ext>
              </a:extLst>
            </p:cNvPr>
            <p:cNvSpPr/>
            <p:nvPr/>
          </p:nvSpPr>
          <p:spPr bwMode="auto">
            <a:xfrm rot="5400000">
              <a:off x="758768" y="4333374"/>
              <a:ext cx="1575378" cy="1319892"/>
            </a:xfrm>
            <a:prstGeom prst="chevron">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1" name="Textfeld 30">
              <a:extLst>
                <a:ext uri="{FF2B5EF4-FFF2-40B4-BE49-F238E27FC236}">
                  <a16:creationId xmlns:a16="http://schemas.microsoft.com/office/drawing/2014/main" id="{BDF7C1AA-A2B8-474B-BF33-4FD1EA83D80C}"/>
                </a:ext>
              </a:extLst>
            </p:cNvPr>
            <p:cNvSpPr txBox="1"/>
            <p:nvPr/>
          </p:nvSpPr>
          <p:spPr>
            <a:xfrm>
              <a:off x="1109959" y="1382630"/>
              <a:ext cx="872996" cy="326901"/>
            </a:xfrm>
            <a:prstGeom prst="rect">
              <a:avLst/>
            </a:prstGeom>
            <a:solidFill>
              <a:schemeClr val="accent1"/>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Vision</a:t>
              </a:r>
            </a:p>
          </p:txBody>
        </p:sp>
        <p:sp>
          <p:nvSpPr>
            <p:cNvPr id="32" name="Textfeld 31">
              <a:extLst>
                <a:ext uri="{FF2B5EF4-FFF2-40B4-BE49-F238E27FC236}">
                  <a16:creationId xmlns:a16="http://schemas.microsoft.com/office/drawing/2014/main" id="{FBFF546C-F14A-4915-8061-E85A5648B2FF}"/>
                </a:ext>
              </a:extLst>
            </p:cNvPr>
            <p:cNvSpPr txBox="1"/>
            <p:nvPr/>
          </p:nvSpPr>
          <p:spPr>
            <a:xfrm>
              <a:off x="1024519" y="2661434"/>
              <a:ext cx="1043876" cy="326901"/>
            </a:xfrm>
            <a:prstGeom prst="rect">
              <a:avLst/>
            </a:prstGeom>
            <a:solidFill>
              <a:schemeClr val="accent1"/>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Mission</a:t>
              </a:r>
            </a:p>
          </p:txBody>
        </p:sp>
        <p:sp>
          <p:nvSpPr>
            <p:cNvPr id="33" name="Textfeld 32">
              <a:extLst>
                <a:ext uri="{FF2B5EF4-FFF2-40B4-BE49-F238E27FC236}">
                  <a16:creationId xmlns:a16="http://schemas.microsoft.com/office/drawing/2014/main" id="{B2CD5397-BAC2-4AAA-95E1-EF863B9CAD3C}"/>
                </a:ext>
              </a:extLst>
            </p:cNvPr>
            <p:cNvSpPr txBox="1"/>
            <p:nvPr/>
          </p:nvSpPr>
          <p:spPr>
            <a:xfrm>
              <a:off x="1088607" y="3778610"/>
              <a:ext cx="915700" cy="326901"/>
            </a:xfrm>
            <a:prstGeom prst="rect">
              <a:avLst/>
            </a:prstGeom>
            <a:solidFill>
              <a:schemeClr val="accent1"/>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Values</a:t>
              </a:r>
            </a:p>
          </p:txBody>
        </p:sp>
        <p:sp>
          <p:nvSpPr>
            <p:cNvPr id="34" name="Textfeld 33">
              <a:extLst>
                <a:ext uri="{FF2B5EF4-FFF2-40B4-BE49-F238E27FC236}">
                  <a16:creationId xmlns:a16="http://schemas.microsoft.com/office/drawing/2014/main" id="{EE91492E-5239-4869-9810-D095566779AE}"/>
                </a:ext>
              </a:extLst>
            </p:cNvPr>
            <p:cNvSpPr txBox="1"/>
            <p:nvPr/>
          </p:nvSpPr>
          <p:spPr>
            <a:xfrm>
              <a:off x="960399" y="4833743"/>
              <a:ext cx="1172116" cy="5720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Strategic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Goals</a:t>
              </a:r>
            </a:p>
          </p:txBody>
        </p:sp>
      </p:grpSp>
      <p:sp>
        <p:nvSpPr>
          <p:cNvPr id="35" name="Textfeld 34">
            <a:extLst>
              <a:ext uri="{FF2B5EF4-FFF2-40B4-BE49-F238E27FC236}">
                <a16:creationId xmlns:a16="http://schemas.microsoft.com/office/drawing/2014/main" id="{5F7DFB6C-A213-46F6-A0E2-7D7B86A02CFB}"/>
              </a:ext>
            </a:extLst>
          </p:cNvPr>
          <p:cNvSpPr txBox="1"/>
          <p:nvPr/>
        </p:nvSpPr>
        <p:spPr>
          <a:xfrm>
            <a:off x="8967298" y="6153724"/>
            <a:ext cx="679994" cy="246221"/>
          </a:xfrm>
          <a:prstGeom prst="rect">
            <a:avLst/>
          </a:prstGeom>
          <a:noFill/>
        </p:spPr>
        <p:txBody>
          <a:bodyPr wrap="none" rtlCol="0">
            <a:spAutoFit/>
          </a:bodyPr>
          <a:lstStyle/>
          <a:p>
            <a:r>
              <a:rPr lang="de-CH" sz="1000" dirty="0"/>
              <a:t>Abb. B-3</a:t>
            </a:r>
          </a:p>
        </p:txBody>
      </p:sp>
      <p:sp>
        <p:nvSpPr>
          <p:cNvPr id="37" name="Titel 1">
            <a:extLst>
              <a:ext uri="{FF2B5EF4-FFF2-40B4-BE49-F238E27FC236}">
                <a16:creationId xmlns:a16="http://schemas.microsoft.com/office/drawing/2014/main" id="{8919C567-73E1-401C-8227-4E1AFB0DC474}"/>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1200" dirty="0">
                <a:latin typeface="Arial" panose="020B0604020202020204" pitchFamily="34" charset="0"/>
              </a:rPr>
              <a:t>Der normative Rahmen von Eurowings 2017</a:t>
            </a:r>
            <a:endParaRPr lang="de-CH" kern="0" dirty="0"/>
          </a:p>
        </p:txBody>
      </p:sp>
      <p:sp>
        <p:nvSpPr>
          <p:cNvPr id="38" name="Textfeld 48">
            <a:extLst>
              <a:ext uri="{FF2B5EF4-FFF2-40B4-BE49-F238E27FC236}">
                <a16:creationId xmlns:a16="http://schemas.microsoft.com/office/drawing/2014/main" id="{EE9DFD4F-2945-45EF-BD8C-0A36CEAC7879}"/>
              </a:ext>
            </a:extLst>
          </p:cNvPr>
          <p:cNvSpPr txBox="1">
            <a:spLocks noChangeArrowheads="1"/>
          </p:cNvSpPr>
          <p:nvPr/>
        </p:nvSpPr>
        <p:spPr bwMode="auto">
          <a:xfrm>
            <a:off x="2861152" y="6559778"/>
            <a:ext cx="50296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de-CH" altLang="de-DE" sz="800" dirty="0">
                <a:solidFill>
                  <a:srgbClr val="000000"/>
                </a:solidFill>
                <a:latin typeface="Arial Narrow" panose="020B0606020202030204" pitchFamily="34" charset="0"/>
              </a:rPr>
              <a:t>Legende: P2P = People </a:t>
            </a:r>
            <a:r>
              <a:rPr lang="de-CH" altLang="de-DE" sz="800" dirty="0" err="1">
                <a:solidFill>
                  <a:srgbClr val="000000"/>
                </a:solidFill>
                <a:latin typeface="Arial Narrow" panose="020B0606020202030204" pitchFamily="34" charset="0"/>
              </a:rPr>
              <a:t>to</a:t>
            </a:r>
            <a:r>
              <a:rPr lang="de-CH" altLang="de-DE" sz="800" dirty="0">
                <a:solidFill>
                  <a:srgbClr val="000000"/>
                </a:solidFill>
                <a:latin typeface="Arial Narrow" panose="020B0606020202030204" pitchFamily="34" charset="0"/>
              </a:rPr>
              <a:t> People; LLC = Low </a:t>
            </a:r>
            <a:r>
              <a:rPr lang="de-CH" altLang="de-DE" sz="800" dirty="0" err="1">
                <a:solidFill>
                  <a:srgbClr val="000000"/>
                </a:solidFill>
                <a:latin typeface="Arial Narrow" panose="020B0606020202030204" pitchFamily="34" charset="0"/>
              </a:rPr>
              <a:t>Cost</a:t>
            </a:r>
            <a:r>
              <a:rPr lang="de-CH" altLang="de-DE" sz="800" dirty="0">
                <a:solidFill>
                  <a:srgbClr val="000000"/>
                </a:solidFill>
                <a:latin typeface="Arial Narrow" panose="020B0606020202030204" pitchFamily="34" charset="0"/>
              </a:rPr>
              <a:t> Carrier</a:t>
            </a:r>
            <a:endParaRPr kumimoji="0" lang="de-CH" altLang="de-DE" sz="800" b="0" i="0" u="none" strike="noStrike" kern="1200" cap="none" spc="0" normalizeH="0" baseline="0" noProof="0" dirty="0">
              <a:ln>
                <a:noFill/>
              </a:ln>
              <a:solidFill>
                <a:srgbClr val="000000"/>
              </a:solidFill>
              <a:effectLst/>
              <a:uLnTx/>
              <a:uFillTx/>
              <a:latin typeface="Arial Narrow" panose="020B0606020202030204" pitchFamily="34" charset="0"/>
            </a:endParaRPr>
          </a:p>
        </p:txBody>
      </p:sp>
    </p:spTree>
    <p:extLst>
      <p:ext uri="{BB962C8B-B14F-4D97-AF65-F5344CB8AC3E}">
        <p14:creationId xmlns:p14="http://schemas.microsoft.com/office/powerpoint/2010/main" val="1573751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uppieren 25">
            <a:extLst>
              <a:ext uri="{FF2B5EF4-FFF2-40B4-BE49-F238E27FC236}">
                <a16:creationId xmlns:a16="http://schemas.microsoft.com/office/drawing/2014/main" id="{E6C1FDBE-6D24-4B20-A818-960132BFF1D7}"/>
              </a:ext>
            </a:extLst>
          </p:cNvPr>
          <p:cNvGrpSpPr/>
          <p:nvPr/>
        </p:nvGrpSpPr>
        <p:grpSpPr>
          <a:xfrm>
            <a:off x="329858" y="1044278"/>
            <a:ext cx="9159646" cy="1252696"/>
            <a:chOff x="329858" y="1044278"/>
            <a:chExt cx="4556836" cy="1252696"/>
          </a:xfrm>
        </p:grpSpPr>
        <p:sp>
          <p:nvSpPr>
            <p:cNvPr id="11" name="Rechteck 10">
              <a:extLst>
                <a:ext uri="{FF2B5EF4-FFF2-40B4-BE49-F238E27FC236}">
                  <a16:creationId xmlns:a16="http://schemas.microsoft.com/office/drawing/2014/main" id="{84C30EA0-32B2-4D5F-A5C7-2735122EE610}"/>
                </a:ext>
              </a:extLst>
            </p:cNvPr>
            <p:cNvSpPr/>
            <p:nvPr/>
          </p:nvSpPr>
          <p:spPr bwMode="auto">
            <a:xfrm>
              <a:off x="329858" y="1044278"/>
              <a:ext cx="2226742" cy="1252696"/>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2" name="Rechteck 11">
              <a:extLst>
                <a:ext uri="{FF2B5EF4-FFF2-40B4-BE49-F238E27FC236}">
                  <a16:creationId xmlns:a16="http://schemas.microsoft.com/office/drawing/2014/main" id="{A45325D2-DD56-4E84-AAA1-240BE018B687}"/>
                </a:ext>
              </a:extLst>
            </p:cNvPr>
            <p:cNvSpPr/>
            <p:nvPr/>
          </p:nvSpPr>
          <p:spPr bwMode="auto">
            <a:xfrm>
              <a:off x="2659952" y="1044278"/>
              <a:ext cx="2226742" cy="1252696"/>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2" name="Textfeld 1">
            <a:extLst>
              <a:ext uri="{FF2B5EF4-FFF2-40B4-BE49-F238E27FC236}">
                <a16:creationId xmlns:a16="http://schemas.microsoft.com/office/drawing/2014/main" id="{39DD1348-D767-4C82-A431-C7A86F2801F8}"/>
              </a:ext>
            </a:extLst>
          </p:cNvPr>
          <p:cNvSpPr txBox="1"/>
          <p:nvPr/>
        </p:nvSpPr>
        <p:spPr>
          <a:xfrm>
            <a:off x="2792760" y="6623963"/>
            <a:ext cx="5081840"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https://www.givaudan.com/media/media-releases/2019/givaudan-introduces-newly-defined-purpose</a:t>
            </a:r>
          </a:p>
        </p:txBody>
      </p:sp>
      <p:sp>
        <p:nvSpPr>
          <p:cNvPr id="3" name="Textfeld 2">
            <a:extLst>
              <a:ext uri="{FF2B5EF4-FFF2-40B4-BE49-F238E27FC236}">
                <a16:creationId xmlns:a16="http://schemas.microsoft.com/office/drawing/2014/main" id="{DFDBFF41-2BFC-468C-A827-42169C49E296}"/>
              </a:ext>
            </a:extLst>
          </p:cNvPr>
          <p:cNvSpPr txBox="1"/>
          <p:nvPr/>
        </p:nvSpPr>
        <p:spPr>
          <a:xfrm>
            <a:off x="329858" y="1044277"/>
            <a:ext cx="4475949" cy="12388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a:ea typeface="+mn-ea"/>
                <a:cs typeface="+mn-cs"/>
              </a:rPr>
              <a:t>Creations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Imagining together that through our creations more people will enjoy happier, healthier lives. </a:t>
            </a:r>
            <a:endParaRPr kumimoji="0" lang="de-CH"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extfeld 3">
            <a:extLst>
              <a:ext uri="{FF2B5EF4-FFF2-40B4-BE49-F238E27FC236}">
                <a16:creationId xmlns:a16="http://schemas.microsoft.com/office/drawing/2014/main" id="{BE810195-BC47-4785-9722-110988D16FA4}"/>
              </a:ext>
            </a:extLst>
          </p:cNvPr>
          <p:cNvSpPr txBox="1"/>
          <p:nvPr/>
        </p:nvSpPr>
        <p:spPr>
          <a:xfrm>
            <a:off x="333238" y="2378529"/>
            <a:ext cx="4475949" cy="3031599"/>
          </a:xfrm>
          <a:prstGeom prst="rect">
            <a:avLst/>
          </a:prstGeom>
          <a:noFill/>
        </p:spPr>
        <p:txBody>
          <a:bodyPr wrap="square" rtlCol="0">
            <a:spAutoFit/>
          </a:bodyPr>
          <a:lstStyle/>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This goal is supported by Givaudan’s ambition to double its business through creations that contribute to happier, healthier lives by 2030.</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Givaudan will continue to focus on providing consumer preferred products whilst leveraging capabilities obtained through recent acquisitions. As a result, Givaudan will be able to increase the happiness and health of more consumers by expanding its offerings and moving into new markets.</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6" name="Textfeld 5">
            <a:extLst>
              <a:ext uri="{FF2B5EF4-FFF2-40B4-BE49-F238E27FC236}">
                <a16:creationId xmlns:a16="http://schemas.microsoft.com/office/drawing/2014/main" id="{8FE43FE0-4DB2-44EE-BD6F-8C744BC4B5DB}"/>
              </a:ext>
            </a:extLst>
          </p:cNvPr>
          <p:cNvSpPr txBox="1"/>
          <p:nvPr/>
        </p:nvSpPr>
        <p:spPr>
          <a:xfrm>
            <a:off x="5020869" y="2378529"/>
            <a:ext cx="4475948" cy="35240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This goal will be measured against ambitions which include:</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becoming a climate-positive business before 2050 (based on scope 1, 2 and 3 emissions according to the GHG protocol), with an interim measure that before 2040 its operations will be climate-positive (scope 1 and 2);</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replacing all single-use plastics across its sites and operations with eco-friendly alternatives before 2030.</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Givaudan builds upon the strong sustainability approach and commitments to reduce its carbon emissions from its operations (scope 1 and 2) by 70% and supply chain emissions (scope 3) by 20% by 2030, as well as its commitment to use 100% renewable electricity by 2025.</a:t>
            </a:r>
          </a:p>
        </p:txBody>
      </p:sp>
      <p:sp>
        <p:nvSpPr>
          <p:cNvPr id="20" name="Textfeld 19">
            <a:extLst>
              <a:ext uri="{FF2B5EF4-FFF2-40B4-BE49-F238E27FC236}">
                <a16:creationId xmlns:a16="http://schemas.microsoft.com/office/drawing/2014/main" id="{F80074CE-CF4C-4D45-B4F5-6C7084D6B322}"/>
              </a:ext>
            </a:extLst>
          </p:cNvPr>
          <p:cNvSpPr txBox="1"/>
          <p:nvPr/>
        </p:nvSpPr>
        <p:spPr>
          <a:xfrm>
            <a:off x="8967298" y="6153724"/>
            <a:ext cx="665567" cy="246221"/>
          </a:xfrm>
          <a:prstGeom prst="rect">
            <a:avLst/>
          </a:prstGeom>
          <a:noFill/>
        </p:spPr>
        <p:txBody>
          <a:bodyPr wrap="none" rtlCol="0">
            <a:spAutoFit/>
          </a:bodyPr>
          <a:lstStyle/>
          <a:p>
            <a:r>
              <a:rPr lang="de-CH" sz="1000" dirty="0"/>
              <a:t>Abb. 4-1</a:t>
            </a:r>
          </a:p>
        </p:txBody>
      </p:sp>
      <p:sp>
        <p:nvSpPr>
          <p:cNvPr id="23" name="Titel 1">
            <a:extLst>
              <a:ext uri="{FF2B5EF4-FFF2-40B4-BE49-F238E27FC236}">
                <a16:creationId xmlns:a16="http://schemas.microsoft.com/office/drawing/2014/main" id="{A6DE2952-C5D6-49CC-9A7F-71A7DB30ED46}"/>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en-GB" sz="2400" kern="0" dirty="0">
                <a:latin typeface="Arial" panose="020B0604020202020204" pitchFamily="34" charset="0"/>
              </a:rPr>
              <a:t>Die Mission von Givaudan (I)</a:t>
            </a:r>
            <a:endParaRPr lang="de-CH" sz="2400" kern="0" dirty="0"/>
          </a:p>
        </p:txBody>
      </p:sp>
      <p:sp>
        <p:nvSpPr>
          <p:cNvPr id="25" name="Textfeld 24">
            <a:extLst>
              <a:ext uri="{FF2B5EF4-FFF2-40B4-BE49-F238E27FC236}">
                <a16:creationId xmlns:a16="http://schemas.microsoft.com/office/drawing/2014/main" id="{5EE46E4D-8AAC-4CAB-9C6C-18E04B66A7AC}"/>
              </a:ext>
            </a:extLst>
          </p:cNvPr>
          <p:cNvSpPr txBox="1"/>
          <p:nvPr/>
        </p:nvSpPr>
        <p:spPr>
          <a:xfrm>
            <a:off x="272480" y="643642"/>
            <a:ext cx="9274402" cy="369332"/>
          </a:xfrm>
          <a:prstGeom prst="rect">
            <a:avLst/>
          </a:prstGeom>
          <a:noFill/>
        </p:spPr>
        <p:txBody>
          <a:bodyPr wrap="square" rtlCol="0">
            <a:spAutoFit/>
          </a:bodyPr>
          <a:lstStyle/>
          <a:p>
            <a:r>
              <a:rPr lang="en-GB" sz="1800" b="1" kern="0" dirty="0">
                <a:solidFill>
                  <a:schemeClr val="tx2"/>
                </a:solidFill>
              </a:rPr>
              <a:t>Creating for happier, healthier lives with love for nature</a:t>
            </a:r>
            <a:r>
              <a:rPr lang="de-CH" sz="1800" b="1" kern="0" dirty="0">
                <a:solidFill>
                  <a:schemeClr val="tx2"/>
                </a:solidFill>
              </a:rPr>
              <a:t>. </a:t>
            </a:r>
            <a:r>
              <a:rPr lang="en-GB" sz="1800" b="1" kern="0" dirty="0">
                <a:solidFill>
                  <a:schemeClr val="tx2"/>
                </a:solidFill>
              </a:rPr>
              <a:t>Let’s imagine together.</a:t>
            </a:r>
            <a:endParaRPr lang="de-CH" sz="1800" b="1" dirty="0">
              <a:solidFill>
                <a:schemeClr val="tx2"/>
              </a:solidFill>
            </a:endParaRPr>
          </a:p>
        </p:txBody>
      </p:sp>
      <p:sp>
        <p:nvSpPr>
          <p:cNvPr id="27" name="Textfeld 26">
            <a:extLst>
              <a:ext uri="{FF2B5EF4-FFF2-40B4-BE49-F238E27FC236}">
                <a16:creationId xmlns:a16="http://schemas.microsoft.com/office/drawing/2014/main" id="{DB2DDC0C-8B5C-4164-B913-4333FAE2E735}"/>
              </a:ext>
            </a:extLst>
          </p:cNvPr>
          <p:cNvSpPr txBox="1"/>
          <p:nvPr/>
        </p:nvSpPr>
        <p:spPr>
          <a:xfrm>
            <a:off x="5006237" y="1057954"/>
            <a:ext cx="4475947" cy="12772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a:ea typeface="+mn-ea"/>
                <a:cs typeface="+mn-cs"/>
              </a:rPr>
              <a:t>Nature</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Imagine together that we show our love for nature in everything we do.</a:t>
            </a: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de-CH" sz="1800" b="0" i="1"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399106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DA4A1041-E24B-4FE2-AA98-BDD3E42103EA}"/>
              </a:ext>
            </a:extLst>
          </p:cNvPr>
          <p:cNvSpPr/>
          <p:nvPr/>
        </p:nvSpPr>
        <p:spPr bwMode="auto">
          <a:xfrm>
            <a:off x="5073848" y="1044278"/>
            <a:ext cx="4473034" cy="1252696"/>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Textfeld 6">
            <a:extLst>
              <a:ext uri="{FF2B5EF4-FFF2-40B4-BE49-F238E27FC236}">
                <a16:creationId xmlns:a16="http://schemas.microsoft.com/office/drawing/2014/main" id="{2DAD7E7F-F123-43D8-807F-B568338756A8}"/>
              </a:ext>
            </a:extLst>
          </p:cNvPr>
          <p:cNvSpPr txBox="1"/>
          <p:nvPr/>
        </p:nvSpPr>
        <p:spPr>
          <a:xfrm>
            <a:off x="393203" y="1044278"/>
            <a:ext cx="4336099" cy="1277273"/>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a:ea typeface="+mn-ea"/>
                <a:cs typeface="+mn-cs"/>
              </a:rPr>
              <a:t>People</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Imagine together that Givaudan is a place where we all love to be and grow.</a:t>
            </a: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de-CH"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 name="Textfeld 1">
            <a:extLst>
              <a:ext uri="{FF2B5EF4-FFF2-40B4-BE49-F238E27FC236}">
                <a16:creationId xmlns:a16="http://schemas.microsoft.com/office/drawing/2014/main" id="{39DD1348-D767-4C82-A431-C7A86F2801F8}"/>
              </a:ext>
            </a:extLst>
          </p:cNvPr>
          <p:cNvSpPr txBox="1"/>
          <p:nvPr/>
        </p:nvSpPr>
        <p:spPr>
          <a:xfrm>
            <a:off x="2792760" y="6623963"/>
            <a:ext cx="5081840"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https://www.givaudan.com/media/media-releases/2019/givaudan-introduces-newly-defined-purpose</a:t>
            </a:r>
          </a:p>
        </p:txBody>
      </p:sp>
      <p:sp>
        <p:nvSpPr>
          <p:cNvPr id="8" name="Textfeld 7">
            <a:extLst>
              <a:ext uri="{FF2B5EF4-FFF2-40B4-BE49-F238E27FC236}">
                <a16:creationId xmlns:a16="http://schemas.microsoft.com/office/drawing/2014/main" id="{4D19B92C-F0E0-4C28-AE8A-8E9A442B8C0A}"/>
              </a:ext>
            </a:extLst>
          </p:cNvPr>
          <p:cNvSpPr txBox="1"/>
          <p:nvPr/>
        </p:nvSpPr>
        <p:spPr>
          <a:xfrm>
            <a:off x="407832" y="2349882"/>
            <a:ext cx="4481315" cy="37702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Progress towards this goal will be measured against ambitions to create an even more balanced and inclusive </a:t>
            </a:r>
            <a:r>
              <a:rPr kumimoji="0" lang="en-US"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organisation</a:t>
            </a: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including:</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before 2025, Givaudan will be rated among the leading employers for inclusion globally;</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before 2030, 50% of Givaudan’s senior leaders will be from high growth markets and 50% will be women.</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Building on the significant progress that Givaudan has made to ensure a safe working environment, it has committed to reducing its total recordable injuries cases by a further 50% before 2025. This is complemented by an ambition to further improve the way the company supports its peoples’ physical and mental health before 2025.</a:t>
            </a:r>
          </a:p>
        </p:txBody>
      </p:sp>
      <p:sp>
        <p:nvSpPr>
          <p:cNvPr id="9" name="Textfeld 8">
            <a:extLst>
              <a:ext uri="{FF2B5EF4-FFF2-40B4-BE49-F238E27FC236}">
                <a16:creationId xmlns:a16="http://schemas.microsoft.com/office/drawing/2014/main" id="{C4AB6213-851C-48C3-A26D-E16B703F0D65}"/>
              </a:ext>
            </a:extLst>
          </p:cNvPr>
          <p:cNvSpPr txBox="1"/>
          <p:nvPr/>
        </p:nvSpPr>
        <p:spPr>
          <a:xfrm>
            <a:off x="5168835" y="1058725"/>
            <a:ext cx="4329331" cy="9618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Communities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Imagine together that all communities benefit by working with Givaudan.</a:t>
            </a:r>
          </a:p>
        </p:txBody>
      </p:sp>
      <p:sp>
        <p:nvSpPr>
          <p:cNvPr id="10" name="Textfeld 9">
            <a:extLst>
              <a:ext uri="{FF2B5EF4-FFF2-40B4-BE49-F238E27FC236}">
                <a16:creationId xmlns:a16="http://schemas.microsoft.com/office/drawing/2014/main" id="{924E9FCF-F655-4DF2-A7C0-50AED756488B}"/>
              </a:ext>
            </a:extLst>
          </p:cNvPr>
          <p:cNvSpPr txBox="1"/>
          <p:nvPr/>
        </p:nvSpPr>
        <p:spPr>
          <a:xfrm>
            <a:off x="5073847" y="2349882"/>
            <a:ext cx="4481315" cy="32778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Progress towards this goal will be measured against ambition to improve the lives of millions of people in communities where the Company sources and operates by 2030.</a:t>
            </a:r>
          </a:p>
          <a:p>
            <a:pPr marL="0" marR="0" lvl="0" indent="0" algn="l" defTabSz="914400" rtl="0" eaLnBrk="0" fontAlgn="base" latinLnBrk="0" hangingPunct="0">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Givaudan have also set an ambition to source all materials and services in a way that protects people and the environment by 2030. This is supported by Givaudan’s strong responsible sourcing approach and existing target that 100% of raw materials volume of natural origin will be responsibly sourced by 2030.</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endParaRPr>
          </a:p>
        </p:txBody>
      </p:sp>
      <p:sp>
        <p:nvSpPr>
          <p:cNvPr id="20" name="Textfeld 19">
            <a:extLst>
              <a:ext uri="{FF2B5EF4-FFF2-40B4-BE49-F238E27FC236}">
                <a16:creationId xmlns:a16="http://schemas.microsoft.com/office/drawing/2014/main" id="{F80074CE-CF4C-4D45-B4F5-6C7084D6B322}"/>
              </a:ext>
            </a:extLst>
          </p:cNvPr>
          <p:cNvSpPr txBox="1"/>
          <p:nvPr/>
        </p:nvSpPr>
        <p:spPr>
          <a:xfrm>
            <a:off x="8967298" y="6153724"/>
            <a:ext cx="665567" cy="246221"/>
          </a:xfrm>
          <a:prstGeom prst="rect">
            <a:avLst/>
          </a:prstGeom>
          <a:noFill/>
        </p:spPr>
        <p:txBody>
          <a:bodyPr wrap="none" rtlCol="0">
            <a:spAutoFit/>
          </a:bodyPr>
          <a:lstStyle/>
          <a:p>
            <a:r>
              <a:rPr lang="de-CH" sz="1000" dirty="0"/>
              <a:t>Abb. 4-1</a:t>
            </a:r>
          </a:p>
        </p:txBody>
      </p:sp>
      <p:sp>
        <p:nvSpPr>
          <p:cNvPr id="23" name="Titel 1">
            <a:extLst>
              <a:ext uri="{FF2B5EF4-FFF2-40B4-BE49-F238E27FC236}">
                <a16:creationId xmlns:a16="http://schemas.microsoft.com/office/drawing/2014/main" id="{A6DE2952-C5D6-49CC-9A7F-71A7DB30ED46}"/>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en-GB" sz="2400" kern="0" dirty="0">
                <a:latin typeface="Arial" panose="020B0604020202020204" pitchFamily="34" charset="0"/>
              </a:rPr>
              <a:t>Die Mission von Givaudan (II)</a:t>
            </a:r>
            <a:endParaRPr lang="de-CH" sz="2400" kern="0" dirty="0"/>
          </a:p>
        </p:txBody>
      </p:sp>
      <p:sp>
        <p:nvSpPr>
          <p:cNvPr id="25" name="Textfeld 24">
            <a:extLst>
              <a:ext uri="{FF2B5EF4-FFF2-40B4-BE49-F238E27FC236}">
                <a16:creationId xmlns:a16="http://schemas.microsoft.com/office/drawing/2014/main" id="{5EE46E4D-8AAC-4CAB-9C6C-18E04B66A7AC}"/>
              </a:ext>
            </a:extLst>
          </p:cNvPr>
          <p:cNvSpPr txBox="1"/>
          <p:nvPr/>
        </p:nvSpPr>
        <p:spPr>
          <a:xfrm>
            <a:off x="272480" y="643642"/>
            <a:ext cx="9274402" cy="369332"/>
          </a:xfrm>
          <a:prstGeom prst="rect">
            <a:avLst/>
          </a:prstGeom>
          <a:noFill/>
        </p:spPr>
        <p:txBody>
          <a:bodyPr wrap="square" rtlCol="0">
            <a:spAutoFit/>
          </a:bodyPr>
          <a:lstStyle/>
          <a:p>
            <a:r>
              <a:rPr lang="en-GB" sz="1800" b="1" kern="0" dirty="0">
                <a:solidFill>
                  <a:schemeClr val="tx2"/>
                </a:solidFill>
              </a:rPr>
              <a:t>Creating for happier, healthier lives with love for nature</a:t>
            </a:r>
            <a:r>
              <a:rPr lang="de-CH" sz="1800" b="1" kern="0" dirty="0">
                <a:solidFill>
                  <a:schemeClr val="tx2"/>
                </a:solidFill>
              </a:rPr>
              <a:t>. </a:t>
            </a:r>
            <a:r>
              <a:rPr lang="en-GB" sz="1800" b="1" kern="0" dirty="0">
                <a:solidFill>
                  <a:schemeClr val="tx2"/>
                </a:solidFill>
              </a:rPr>
              <a:t>Let’s imagine together.</a:t>
            </a:r>
            <a:endParaRPr lang="de-CH" sz="1800" b="1" dirty="0">
              <a:solidFill>
                <a:schemeClr val="tx2"/>
              </a:solidFill>
            </a:endParaRPr>
          </a:p>
        </p:txBody>
      </p:sp>
    </p:spTree>
    <p:extLst>
      <p:ext uri="{BB962C8B-B14F-4D97-AF65-F5344CB8AC3E}">
        <p14:creationId xmlns:p14="http://schemas.microsoft.com/office/powerpoint/2010/main" val="2336796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F36896BF-B1F5-4965-B2FF-11EB8A742CEB}"/>
              </a:ext>
            </a:extLst>
          </p:cNvPr>
          <p:cNvSpPr txBox="1"/>
          <p:nvPr/>
        </p:nvSpPr>
        <p:spPr>
          <a:xfrm>
            <a:off x="221844" y="778883"/>
            <a:ext cx="9433048" cy="509370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Finanzielle Ziele der BASF:</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Unser Absatz wächst jährlich stärker als die globale Chemie­pro­duktion. (SDG 8,9)</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Wir steigern unser EBITDA vor Sonder­einflüssen um 3 % bis 5 % pro Jahr. (SDG 8,9)</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Wir erreichen jährlich einen Return on Capital </a:t>
            </a:r>
            <a:r>
              <a:rPr kumimoji="0" lang="de-CH"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Employed</a:t>
            </a: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(ROCE), der deutlich über dem Kapitalkostensatz liegt. (SDG 8,9)</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Wir erhöhen unsere Dividende pro Aktie jährlich – basierend auf einem starken Free Cashflow. (SDG 8,9)</a:t>
            </a:r>
            <a:endParaRPr kumimoji="0" lang="de-CH"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br>
              <a:rPr kumimoji="0" lang="de-CH"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br>
            <a:r>
              <a:rPr kumimoji="0" lang="de-CH"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Nicht-finanzielle Ziele der BASF:</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startAt="5"/>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Wir wachsen bis 2030 CO</a:t>
            </a:r>
            <a:r>
              <a:rPr kumimoji="0" lang="de-CH" b="0" i="0" u="none" strike="noStrike" kern="1200" cap="none" spc="0" normalizeH="0" baseline="-25000" noProof="0" dirty="0">
                <a:ln>
                  <a:noFill/>
                </a:ln>
                <a:solidFill>
                  <a:srgbClr val="000000"/>
                </a:solidFill>
                <a:effectLst/>
                <a:uLnTx/>
                <a:uFillTx/>
                <a:latin typeface="Arial Narrow" panose="020B0606020202030204" pitchFamily="34" charset="0"/>
                <a:ea typeface="+mn-ea"/>
                <a:cs typeface="+mn-cs"/>
              </a:rPr>
              <a:t>2</a:t>
            </a: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-neutral. (SDG 7,8,9,12,13,14,15)</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startAt="5"/>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Wir erhöhen unseren Umsatz mit </a:t>
            </a:r>
            <a:r>
              <a:rPr kumimoji="0" lang="de-CH"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Accelerator</a:t>
            </a: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-Produkten</a:t>
            </a:r>
            <a:r>
              <a:rPr kumimoji="0" lang="de-CH" b="0" i="0" u="none" strike="noStrike" kern="1200" cap="none" spc="0" normalizeH="0" baseline="30000" noProof="0" dirty="0">
                <a:ln>
                  <a:noFill/>
                </a:ln>
                <a:solidFill>
                  <a:srgbClr val="000000"/>
                </a:solidFill>
                <a:effectLst/>
                <a:uLnTx/>
                <a:uFillTx/>
                <a:latin typeface="Arial Narrow" panose="020B0606020202030204" pitchFamily="34" charset="0"/>
                <a:ea typeface="+mn-ea"/>
                <a:cs typeface="+mn-cs"/>
              </a:rPr>
              <a:t> 1</a:t>
            </a: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bis 2025 auf 22 Milliarden €. (SDG 3,8,9,12,13)</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startAt="5"/>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Bis 2025 decken wir 90 % des relevanten Einkaufsvolumens</a:t>
            </a:r>
            <a:r>
              <a:rPr kumimoji="0" lang="de-CH" b="0" i="0" u="none" strike="noStrike" kern="1200" cap="none" spc="0" normalizeH="0" baseline="30000" noProof="0" dirty="0">
                <a:ln>
                  <a:noFill/>
                </a:ln>
                <a:solidFill>
                  <a:srgbClr val="000000"/>
                </a:solidFill>
                <a:effectLst/>
                <a:uLnTx/>
                <a:uFillTx/>
                <a:latin typeface="Arial Narrow" panose="020B0606020202030204" pitchFamily="34" charset="0"/>
                <a:ea typeface="+mn-ea"/>
                <a:cs typeface="+mn-cs"/>
              </a:rPr>
              <a:t> 2</a:t>
            </a: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mit Nachhaltigkeits­bewertungen ab und wirken darauf hin, dass 80 % der Lieferanten ihre Nachhaltigkeits­leistung bei einer Neubewertung verbessert haben. (SDG 8,12,16,17)</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startAt="5"/>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Mehr als 80 % unserer Mitarbeiter­innen und Mitar­beiter sind der Meinung, dass sie sich bei BASF entfalten und ihre bestmögliche Leistung erbringen können. (SDG 5,8)</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startAt="5"/>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Wir reduzieren die weltweiten Arbeits­unfälle mit Ausfall­tagen je 200.000 geleistete Arbeits­stunden bis 2025 auf ≤ 0,1. (SDG 3,8).</a:t>
            </a:r>
          </a:p>
          <a:p>
            <a:pPr marL="228600" indent="-228600">
              <a:buFont typeface="+mj-lt"/>
              <a:buAutoNum type="arabicPeriod" startAt="5"/>
              <a:defRPr/>
            </a:pPr>
            <a:r>
              <a:rPr lang="de-CH" dirty="0">
                <a:solidFill>
                  <a:srgbClr val="000000"/>
                </a:solidFill>
                <a:latin typeface="Arial Narrow" panose="020B0606020202030204" pitchFamily="34" charset="0"/>
              </a:rPr>
              <a:t> Wir reduzieren die weltweiten Anlagenereignisse je 200.000 geleistete Arbeits­stunden bis 2025 auf ≤ 0,1. (SDG 3,12,15).</a:t>
            </a:r>
            <a:endPar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startAt="5"/>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Wir führen nach­haltiges Wasser­management bis 2030 an allen Produktions­stätten in Wasser­stress­gebieten und an  allen Verbund­standorten ein. (SDG 3,6,12,14,15)</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startAt="5"/>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Wir steigern den Anteil von Frauen in Führungs­positionen mit disziplina­rischer Führungs­verant­wortung bis 2030 auf 30%. (SDG 5,16)</a:t>
            </a:r>
            <a:r>
              <a:rPr kumimoji="0" lang="de-CH" b="0" i="0" u="none" strike="noStrike" kern="1200" cap="none" spc="0" normalizeH="0" baseline="30000" noProof="0" dirty="0">
                <a:ln>
                  <a:noFill/>
                </a:ln>
                <a:solidFill>
                  <a:srgbClr val="000000"/>
                </a:solidFill>
                <a:effectLst/>
                <a:uLnTx/>
                <a:uFillTx/>
                <a:latin typeface="Arial Narrow" panose="020B0606020202030204" pitchFamily="34" charset="0"/>
                <a:ea typeface="+mn-ea"/>
                <a:cs typeface="+mn-cs"/>
              </a:rPr>
              <a:t> </a:t>
            </a:r>
          </a:p>
        </p:txBody>
      </p:sp>
      <p:sp>
        <p:nvSpPr>
          <p:cNvPr id="5" name="Titel 1">
            <a:extLst>
              <a:ext uri="{FF2B5EF4-FFF2-40B4-BE49-F238E27FC236}">
                <a16:creationId xmlns:a16="http://schemas.microsoft.com/office/drawing/2014/main" id="{6013D6D1-D039-4F58-9FCB-1401A0F86002}"/>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en-GB" sz="2400" kern="0" dirty="0">
                <a:latin typeface="Arial" panose="020B0604020202020204" pitchFamily="34" charset="0"/>
              </a:rPr>
              <a:t>Der </a:t>
            </a:r>
            <a:r>
              <a:rPr lang="en-GB" sz="2400" kern="0" dirty="0" err="1">
                <a:latin typeface="Arial" panose="020B0604020202020204" pitchFamily="34" charset="0"/>
              </a:rPr>
              <a:t>geplante</a:t>
            </a:r>
            <a:r>
              <a:rPr lang="en-GB" sz="2400" kern="0" dirty="0">
                <a:latin typeface="Arial" panose="020B0604020202020204" pitchFamily="34" charset="0"/>
              </a:rPr>
              <a:t> </a:t>
            </a:r>
            <a:r>
              <a:rPr lang="en-GB" sz="2400" kern="0" dirty="0" err="1">
                <a:latin typeface="Arial" panose="020B0604020202020204" pitchFamily="34" charset="0"/>
              </a:rPr>
              <a:t>Beitrag</a:t>
            </a:r>
            <a:r>
              <a:rPr lang="en-GB" sz="2400" kern="0" dirty="0">
                <a:latin typeface="Arial" panose="020B0604020202020204" pitchFamily="34" charset="0"/>
              </a:rPr>
              <a:t> der BASF </a:t>
            </a:r>
            <a:r>
              <a:rPr lang="en-GB" sz="2400" kern="0" dirty="0" err="1">
                <a:latin typeface="Arial" panose="020B0604020202020204" pitchFamily="34" charset="0"/>
              </a:rPr>
              <a:t>zu</a:t>
            </a:r>
            <a:r>
              <a:rPr lang="en-GB" sz="2400" kern="0" dirty="0">
                <a:latin typeface="Arial" panose="020B0604020202020204" pitchFamily="34" charset="0"/>
              </a:rPr>
              <a:t> den 17 SDGs (I)</a:t>
            </a:r>
            <a:endParaRPr lang="de-CH" sz="2400" kern="0" dirty="0"/>
          </a:p>
        </p:txBody>
      </p:sp>
      <p:sp>
        <p:nvSpPr>
          <p:cNvPr id="6" name="Textfeld 5">
            <a:extLst>
              <a:ext uri="{FF2B5EF4-FFF2-40B4-BE49-F238E27FC236}">
                <a16:creationId xmlns:a16="http://schemas.microsoft.com/office/drawing/2014/main" id="{442D4AD4-DD61-49EA-8EC7-21A2D0C99DD8}"/>
              </a:ext>
            </a:extLst>
          </p:cNvPr>
          <p:cNvSpPr txBox="1"/>
          <p:nvPr/>
        </p:nvSpPr>
        <p:spPr>
          <a:xfrm>
            <a:off x="8967298" y="6153724"/>
            <a:ext cx="665567" cy="246221"/>
          </a:xfrm>
          <a:prstGeom prst="rect">
            <a:avLst/>
          </a:prstGeom>
          <a:noFill/>
        </p:spPr>
        <p:txBody>
          <a:bodyPr wrap="none" rtlCol="0">
            <a:spAutoFit/>
          </a:bodyPr>
          <a:lstStyle/>
          <a:p>
            <a:r>
              <a:rPr lang="de-CH" sz="1000" dirty="0"/>
              <a:t>Abb. 5-1</a:t>
            </a:r>
          </a:p>
        </p:txBody>
      </p:sp>
    </p:spTree>
    <p:extLst>
      <p:ext uri="{BB962C8B-B14F-4D97-AF65-F5344CB8AC3E}">
        <p14:creationId xmlns:p14="http://schemas.microsoft.com/office/powerpoint/2010/main" val="184474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F36896BF-B1F5-4965-B2FF-11EB8A742CEB}"/>
              </a:ext>
            </a:extLst>
          </p:cNvPr>
          <p:cNvSpPr txBox="1"/>
          <p:nvPr/>
        </p:nvSpPr>
        <p:spPr>
          <a:xfrm>
            <a:off x="280366" y="720362"/>
            <a:ext cx="9433048" cy="5509200"/>
          </a:xfrm>
          <a:prstGeom prst="rect">
            <a:avLst/>
          </a:prstGeom>
          <a:noFill/>
        </p:spPr>
        <p:txBody>
          <a:bodyPr wrap="square" rtlCol="0">
            <a:spAutoFit/>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0" lang="de-CH"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Die 17 Ziele für eine nachhaltige Entwicklung (</a:t>
            </a:r>
            <a:r>
              <a:rPr kumimoji="0" lang="de-CH" b="1"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Sustainable</a:t>
            </a:r>
            <a:r>
              <a:rPr kumimoji="0" lang="de-CH"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Development Goals [SDGs])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Armut in allen ihren Formen und überall beenden.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Den Hunger beenden, Ernährungssicherheit und eine bessere Ernährung erreichen und eine nachhaltige Landwirtschaft fördern.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Ein gesundes Leben für alle Menschen jeden Alters gewährleisten und ihr Wohlergehen fördern.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Inklusive, gleichberechtigte und hochwertige Bildung gewährleisten und Möglichkeiten lebenslangen Lernens für alle fördern.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Geschlechtergleichstellung erreichen und alle Frauen und Mädchen zur Selbstbestimmung befähigen.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Verfügbarkeit und nachhaltige Bewirtschaftung von Wasser und Sanitärversorgung für alle gewährleisten.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Zugang zu bezahlbarer, verlässlicher, nachhaltiger und moderner Energie für alle sichern.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Dauerhaftes, breitenwirksames und nachhaltiges Wirtschaftswachstum, produktive Vollbeschäftigung und menschenwürdige Arbeit für alle fördern.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Eine widerstandsfähige Infrastruktur aufbauen, breitenwirksame und nachhaltige Industrialisierung fördern und Innovationen unterstützen.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Ungleichheit innerhalb von und zwischen Staaten verringern.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Städte und Siedlungen inklusiv, sicher, widerstandsfähig und nachhaltig machen.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Für nachhaltige Konsum- und Produktionsmuster sorgen.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Umgehend Massnahmen zur Bekämpfung des Klimawandels und seiner Auswirkungen ergreifen.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Ozeane, Meere und Meeresressourcen im Sinne nachhaltiger Entwicklung erhalten und nachhaltig nutzen.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Landökosysteme schützen, wiederherstellen und ihre nachhaltige Nutzung fördern.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Friedliche und inklusive Gesellschaften für eine nachhaltige Entwicklung fördern.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Umsetzungsmittel stärken und die Globale Partnerschaft für nachhaltige Entwicklung mit neuem Leben erfüllen.</a:t>
            </a:r>
            <a:endParaRPr kumimoji="0" lang="de-CH" b="0" i="0" u="none" strike="noStrike" kern="1200" cap="none" spc="0" normalizeH="0" baseline="30000" noProof="0" dirty="0">
              <a:ln>
                <a:noFill/>
              </a:ln>
              <a:solidFill>
                <a:srgbClr val="000000"/>
              </a:solidFill>
              <a:effectLst/>
              <a:uLnTx/>
              <a:uFillTx/>
              <a:latin typeface="Arial Narrow" panose="020B0606020202030204" pitchFamily="34" charset="0"/>
              <a:ea typeface="+mn-ea"/>
              <a:cs typeface="+mn-cs"/>
            </a:endParaRPr>
          </a:p>
        </p:txBody>
      </p:sp>
      <p:sp>
        <p:nvSpPr>
          <p:cNvPr id="5" name="Titel 1">
            <a:extLst>
              <a:ext uri="{FF2B5EF4-FFF2-40B4-BE49-F238E27FC236}">
                <a16:creationId xmlns:a16="http://schemas.microsoft.com/office/drawing/2014/main" id="{6013D6D1-D039-4F58-9FCB-1401A0F86002}"/>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0" cap="none" spc="0" normalizeH="0" baseline="0" noProof="0" dirty="0">
                <a:ln>
                  <a:noFill/>
                </a:ln>
                <a:solidFill>
                  <a:srgbClr val="246237"/>
                </a:solidFill>
                <a:effectLst/>
                <a:uLnTx/>
                <a:uFillTx/>
                <a:latin typeface="Arial" panose="020B0604020202020204" pitchFamily="34" charset="0"/>
                <a:ea typeface="+mj-ea"/>
                <a:cs typeface="+mj-cs"/>
              </a:rPr>
              <a:t>Der </a:t>
            </a:r>
            <a:r>
              <a:rPr kumimoji="0" lang="en-GB" sz="2400" b="1" i="0" u="none" strike="noStrike" kern="0" cap="none" spc="0" normalizeH="0" baseline="0" noProof="0" dirty="0" err="1">
                <a:ln>
                  <a:noFill/>
                </a:ln>
                <a:solidFill>
                  <a:srgbClr val="246237"/>
                </a:solidFill>
                <a:effectLst/>
                <a:uLnTx/>
                <a:uFillTx/>
                <a:latin typeface="Arial" panose="020B0604020202020204" pitchFamily="34" charset="0"/>
                <a:ea typeface="+mj-ea"/>
                <a:cs typeface="+mj-cs"/>
              </a:rPr>
              <a:t>geplante</a:t>
            </a:r>
            <a:r>
              <a:rPr kumimoji="0" lang="en-GB" sz="2400" b="1" i="0" u="none" strike="noStrike" kern="0" cap="none" spc="0" normalizeH="0" baseline="0" noProof="0" dirty="0">
                <a:ln>
                  <a:noFill/>
                </a:ln>
                <a:solidFill>
                  <a:srgbClr val="246237"/>
                </a:solidFill>
                <a:effectLst/>
                <a:uLnTx/>
                <a:uFillTx/>
                <a:latin typeface="Arial" panose="020B0604020202020204" pitchFamily="34" charset="0"/>
                <a:ea typeface="+mj-ea"/>
                <a:cs typeface="+mj-cs"/>
              </a:rPr>
              <a:t> </a:t>
            </a:r>
            <a:r>
              <a:rPr kumimoji="0" lang="en-GB" sz="2400" b="1" i="0" u="none" strike="noStrike" kern="0" cap="none" spc="0" normalizeH="0" baseline="0" noProof="0" dirty="0" err="1">
                <a:ln>
                  <a:noFill/>
                </a:ln>
                <a:solidFill>
                  <a:srgbClr val="246237"/>
                </a:solidFill>
                <a:effectLst/>
                <a:uLnTx/>
                <a:uFillTx/>
                <a:latin typeface="Arial" panose="020B0604020202020204" pitchFamily="34" charset="0"/>
                <a:ea typeface="+mj-ea"/>
                <a:cs typeface="+mj-cs"/>
              </a:rPr>
              <a:t>Beitrag</a:t>
            </a:r>
            <a:r>
              <a:rPr kumimoji="0" lang="en-GB" sz="2400" b="1" i="0" u="none" strike="noStrike" kern="0" cap="none" spc="0" normalizeH="0" baseline="0" noProof="0" dirty="0">
                <a:ln>
                  <a:noFill/>
                </a:ln>
                <a:solidFill>
                  <a:srgbClr val="246237"/>
                </a:solidFill>
                <a:effectLst/>
                <a:uLnTx/>
                <a:uFillTx/>
                <a:latin typeface="Arial" panose="020B0604020202020204" pitchFamily="34" charset="0"/>
                <a:ea typeface="+mj-ea"/>
                <a:cs typeface="+mj-cs"/>
              </a:rPr>
              <a:t> der BASF </a:t>
            </a:r>
            <a:r>
              <a:rPr kumimoji="0" lang="en-GB" sz="2400" b="1" i="0" u="none" strike="noStrike" kern="0" cap="none" spc="0" normalizeH="0" baseline="0" noProof="0" dirty="0" err="1">
                <a:ln>
                  <a:noFill/>
                </a:ln>
                <a:solidFill>
                  <a:srgbClr val="246237"/>
                </a:solidFill>
                <a:effectLst/>
                <a:uLnTx/>
                <a:uFillTx/>
                <a:latin typeface="Arial" panose="020B0604020202020204" pitchFamily="34" charset="0"/>
                <a:ea typeface="+mj-ea"/>
                <a:cs typeface="+mj-cs"/>
              </a:rPr>
              <a:t>zu</a:t>
            </a:r>
            <a:r>
              <a:rPr kumimoji="0" lang="en-GB" sz="2400" b="1" i="0" u="none" strike="noStrike" kern="0" cap="none" spc="0" normalizeH="0" baseline="0" noProof="0" dirty="0">
                <a:ln>
                  <a:noFill/>
                </a:ln>
                <a:solidFill>
                  <a:srgbClr val="246237"/>
                </a:solidFill>
                <a:effectLst/>
                <a:uLnTx/>
                <a:uFillTx/>
                <a:latin typeface="Arial" panose="020B0604020202020204" pitchFamily="34" charset="0"/>
                <a:ea typeface="+mj-ea"/>
                <a:cs typeface="+mj-cs"/>
              </a:rPr>
              <a:t> den 17 SDGs (17)</a:t>
            </a:r>
            <a:endParaRPr kumimoji="0" lang="de-CH" sz="2400" b="1" i="0" u="none" strike="noStrike" kern="0" cap="none" spc="0" normalizeH="0" baseline="0" noProof="0" dirty="0">
              <a:ln>
                <a:noFill/>
              </a:ln>
              <a:solidFill>
                <a:srgbClr val="246237"/>
              </a:solidFill>
              <a:effectLst/>
              <a:uLnTx/>
              <a:uFillTx/>
              <a:latin typeface="Arial"/>
              <a:ea typeface="+mj-ea"/>
              <a:cs typeface="+mj-cs"/>
            </a:endParaRPr>
          </a:p>
        </p:txBody>
      </p:sp>
      <p:sp>
        <p:nvSpPr>
          <p:cNvPr id="6" name="Textfeld 5">
            <a:extLst>
              <a:ext uri="{FF2B5EF4-FFF2-40B4-BE49-F238E27FC236}">
                <a16:creationId xmlns:a16="http://schemas.microsoft.com/office/drawing/2014/main" id="{442D4AD4-DD61-49EA-8EC7-21A2D0C99DD8}"/>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5-1</a:t>
            </a:r>
          </a:p>
        </p:txBody>
      </p:sp>
    </p:spTree>
    <p:extLst>
      <p:ext uri="{BB962C8B-B14F-4D97-AF65-F5344CB8AC3E}">
        <p14:creationId xmlns:p14="http://schemas.microsoft.com/office/powerpoint/2010/main" val="3852353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BEFC6FAB-DA55-448E-ABE1-7EE84742550A}"/>
              </a:ext>
            </a:extLst>
          </p:cNvPr>
          <p:cNvGrpSpPr/>
          <p:nvPr/>
        </p:nvGrpSpPr>
        <p:grpSpPr>
          <a:xfrm>
            <a:off x="1568624" y="764704"/>
            <a:ext cx="7128792" cy="5544616"/>
            <a:chOff x="1568624" y="13285"/>
            <a:chExt cx="7128792" cy="6899579"/>
          </a:xfrm>
        </p:grpSpPr>
        <p:pic>
          <p:nvPicPr>
            <p:cNvPr id="3" name="Grafik 2">
              <a:extLst>
                <a:ext uri="{FF2B5EF4-FFF2-40B4-BE49-F238E27FC236}">
                  <a16:creationId xmlns:a16="http://schemas.microsoft.com/office/drawing/2014/main" id="{B1339176-79A5-400D-A881-F1DB2BE18BB3}"/>
                </a:ext>
              </a:extLst>
            </p:cNvPr>
            <p:cNvPicPr>
              <a:picLocks noChangeAspect="1"/>
            </p:cNvPicPr>
            <p:nvPr/>
          </p:nvPicPr>
          <p:blipFill rotWithShape="1">
            <a:blip r:embed="rId2">
              <a:extLst>
                <a:ext uri="{28A0092B-C50C-407E-A947-70E740481C1C}">
                  <a14:useLocalDpi xmlns:a14="http://schemas.microsoft.com/office/drawing/2010/main" val="0"/>
                </a:ext>
              </a:extLst>
            </a:blip>
            <a:srcRect b="12158"/>
            <a:stretch/>
          </p:blipFill>
          <p:spPr>
            <a:xfrm>
              <a:off x="1568624" y="13285"/>
              <a:ext cx="7074575" cy="1975555"/>
            </a:xfrm>
            <a:prstGeom prst="rect">
              <a:avLst/>
            </a:prstGeom>
          </p:spPr>
        </p:pic>
        <p:pic>
          <p:nvPicPr>
            <p:cNvPr id="5" name="Grafik 4">
              <a:extLst>
                <a:ext uri="{FF2B5EF4-FFF2-40B4-BE49-F238E27FC236}">
                  <a16:creationId xmlns:a16="http://schemas.microsoft.com/office/drawing/2014/main" id="{E5B03B07-25A4-4B0F-A69F-8B246E8FE704}"/>
                </a:ext>
              </a:extLst>
            </p:cNvPr>
            <p:cNvPicPr>
              <a:picLocks noChangeAspect="1"/>
            </p:cNvPicPr>
            <p:nvPr/>
          </p:nvPicPr>
          <p:blipFill rotWithShape="1">
            <a:blip r:embed="rId3">
              <a:extLst>
                <a:ext uri="{28A0092B-C50C-407E-A947-70E740481C1C}">
                  <a14:useLocalDpi xmlns:a14="http://schemas.microsoft.com/office/drawing/2010/main" val="0"/>
                </a:ext>
              </a:extLst>
            </a:blip>
            <a:srcRect t="-3550" b="13612"/>
            <a:stretch/>
          </p:blipFill>
          <p:spPr>
            <a:xfrm>
              <a:off x="1568624" y="1863909"/>
              <a:ext cx="7128792" cy="2736305"/>
            </a:xfrm>
            <a:prstGeom prst="rect">
              <a:avLst/>
            </a:prstGeom>
          </p:spPr>
        </p:pic>
        <p:pic>
          <p:nvPicPr>
            <p:cNvPr id="7" name="Grafik 6">
              <a:extLst>
                <a:ext uri="{FF2B5EF4-FFF2-40B4-BE49-F238E27FC236}">
                  <a16:creationId xmlns:a16="http://schemas.microsoft.com/office/drawing/2014/main" id="{ADB6D992-F0D3-403F-9807-DE0945248532}"/>
                </a:ext>
              </a:extLst>
            </p:cNvPr>
            <p:cNvPicPr>
              <a:picLocks noChangeAspect="1"/>
            </p:cNvPicPr>
            <p:nvPr/>
          </p:nvPicPr>
          <p:blipFill rotWithShape="1">
            <a:blip r:embed="rId4">
              <a:extLst>
                <a:ext uri="{28A0092B-C50C-407E-A947-70E740481C1C}">
                  <a14:useLocalDpi xmlns:a14="http://schemas.microsoft.com/office/drawing/2010/main" val="0"/>
                </a:ext>
              </a:extLst>
            </a:blip>
            <a:srcRect b="11401"/>
            <a:stretch/>
          </p:blipFill>
          <p:spPr>
            <a:xfrm>
              <a:off x="1603782" y="4607520"/>
              <a:ext cx="7067951" cy="2237195"/>
            </a:xfrm>
            <a:prstGeom prst="rect">
              <a:avLst/>
            </a:prstGeom>
          </p:spPr>
        </p:pic>
        <p:sp>
          <p:nvSpPr>
            <p:cNvPr id="8" name="Rechteck 7">
              <a:extLst>
                <a:ext uri="{FF2B5EF4-FFF2-40B4-BE49-F238E27FC236}">
                  <a16:creationId xmlns:a16="http://schemas.microsoft.com/office/drawing/2014/main" id="{F463AAF6-1734-4BC5-A073-0967E4E1072D}"/>
                </a:ext>
              </a:extLst>
            </p:cNvPr>
            <p:cNvSpPr/>
            <p:nvPr/>
          </p:nvSpPr>
          <p:spPr bwMode="auto">
            <a:xfrm>
              <a:off x="1603782" y="13285"/>
              <a:ext cx="7072045" cy="6899579"/>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2000" b="0"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11" name="Titel 1">
            <a:extLst>
              <a:ext uri="{FF2B5EF4-FFF2-40B4-BE49-F238E27FC236}">
                <a16:creationId xmlns:a16="http://schemas.microsoft.com/office/drawing/2014/main" id="{2838C89A-3232-4EE2-9A80-8B6EA5AA55EB}"/>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en-GB" sz="2400" kern="0" dirty="0">
                <a:latin typeface="Arial" panose="020B0604020202020204" pitchFamily="34" charset="0"/>
              </a:rPr>
              <a:t>Der </a:t>
            </a:r>
            <a:r>
              <a:rPr lang="en-GB" sz="2400" kern="0" dirty="0" err="1">
                <a:latin typeface="Arial" panose="020B0604020202020204" pitchFamily="34" charset="0"/>
              </a:rPr>
              <a:t>geplante</a:t>
            </a:r>
            <a:r>
              <a:rPr lang="en-GB" sz="2400" kern="0" dirty="0">
                <a:latin typeface="Arial" panose="020B0604020202020204" pitchFamily="34" charset="0"/>
              </a:rPr>
              <a:t> </a:t>
            </a:r>
            <a:r>
              <a:rPr lang="en-GB" sz="2400" kern="0" dirty="0" err="1">
                <a:latin typeface="Arial" panose="020B0604020202020204" pitchFamily="34" charset="0"/>
              </a:rPr>
              <a:t>Beitrag</a:t>
            </a:r>
            <a:r>
              <a:rPr lang="en-GB" sz="2400" kern="0" dirty="0">
                <a:latin typeface="Arial" panose="020B0604020202020204" pitchFamily="34" charset="0"/>
              </a:rPr>
              <a:t> der BASF </a:t>
            </a:r>
            <a:r>
              <a:rPr lang="en-GB" sz="2400" kern="0" dirty="0" err="1">
                <a:latin typeface="Arial" panose="020B0604020202020204" pitchFamily="34" charset="0"/>
              </a:rPr>
              <a:t>zu</a:t>
            </a:r>
            <a:r>
              <a:rPr lang="en-GB" sz="2400" kern="0" dirty="0">
                <a:latin typeface="Arial" panose="020B0604020202020204" pitchFamily="34" charset="0"/>
              </a:rPr>
              <a:t> den 17 SDGs (III)</a:t>
            </a:r>
            <a:endParaRPr lang="de-CH" sz="2400" kern="0" dirty="0"/>
          </a:p>
        </p:txBody>
      </p:sp>
      <p:sp>
        <p:nvSpPr>
          <p:cNvPr id="12" name="Textfeld 11">
            <a:extLst>
              <a:ext uri="{FF2B5EF4-FFF2-40B4-BE49-F238E27FC236}">
                <a16:creationId xmlns:a16="http://schemas.microsoft.com/office/drawing/2014/main" id="{EC96D1B2-6179-4273-9F05-335B5205FEF7}"/>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5-1</a:t>
            </a:r>
          </a:p>
        </p:txBody>
      </p:sp>
    </p:spTree>
    <p:extLst>
      <p:ext uri="{BB962C8B-B14F-4D97-AF65-F5344CB8AC3E}">
        <p14:creationId xmlns:p14="http://schemas.microsoft.com/office/powerpoint/2010/main" val="2788162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feld 1">
            <a:extLst>
              <a:ext uri="{FF2B5EF4-FFF2-40B4-BE49-F238E27FC236}">
                <a16:creationId xmlns:a16="http://schemas.microsoft.com/office/drawing/2014/main" id="{0803508D-48BF-4270-9967-693DE19CBA85}"/>
              </a:ext>
            </a:extLst>
          </p:cNvPr>
          <p:cNvSpPr txBox="1">
            <a:spLocks noChangeArrowheads="1"/>
          </p:cNvSpPr>
          <p:nvPr/>
        </p:nvSpPr>
        <p:spPr bwMode="auto">
          <a:xfrm>
            <a:off x="448010" y="1175441"/>
            <a:ext cx="17235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Zielsetzung des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Unternehmens</a:t>
            </a:r>
          </a:p>
        </p:txBody>
      </p:sp>
      <p:sp>
        <p:nvSpPr>
          <p:cNvPr id="4100" name="Textfeld 2">
            <a:extLst>
              <a:ext uri="{FF2B5EF4-FFF2-40B4-BE49-F238E27FC236}">
                <a16:creationId xmlns:a16="http://schemas.microsoft.com/office/drawing/2014/main" id="{8D5603C0-9419-4E37-B241-85D2ACCAC2D5}"/>
              </a:ext>
            </a:extLst>
          </p:cNvPr>
          <p:cNvSpPr txBox="1">
            <a:spLocks noChangeArrowheads="1"/>
          </p:cNvSpPr>
          <p:nvPr/>
        </p:nvSpPr>
        <p:spPr bwMode="auto">
          <a:xfrm>
            <a:off x="448010" y="2366882"/>
            <a:ext cx="15279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Bewertungs-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komponenten</a:t>
            </a:r>
          </a:p>
        </p:txBody>
      </p:sp>
      <p:sp>
        <p:nvSpPr>
          <p:cNvPr id="4101" name="Textfeld 3">
            <a:extLst>
              <a:ext uri="{FF2B5EF4-FFF2-40B4-BE49-F238E27FC236}">
                <a16:creationId xmlns:a16="http://schemas.microsoft.com/office/drawing/2014/main" id="{D71C361D-8331-4B24-B54E-C8381A1DBBBE}"/>
              </a:ext>
            </a:extLst>
          </p:cNvPr>
          <p:cNvSpPr txBox="1">
            <a:spLocks noChangeArrowheads="1"/>
          </p:cNvSpPr>
          <p:nvPr/>
        </p:nvSpPr>
        <p:spPr bwMode="auto">
          <a:xfrm>
            <a:off x="448010" y="3663026"/>
            <a:ext cx="12774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Werttreiber</a:t>
            </a:r>
          </a:p>
        </p:txBody>
      </p:sp>
      <p:sp>
        <p:nvSpPr>
          <p:cNvPr id="4102" name="Textfeld 4">
            <a:extLst>
              <a:ext uri="{FF2B5EF4-FFF2-40B4-BE49-F238E27FC236}">
                <a16:creationId xmlns:a16="http://schemas.microsoft.com/office/drawing/2014/main" id="{74841EA9-A9A8-481E-B88D-483283556F81}"/>
              </a:ext>
            </a:extLst>
          </p:cNvPr>
          <p:cNvSpPr txBox="1">
            <a:spLocks noChangeArrowheads="1"/>
          </p:cNvSpPr>
          <p:nvPr/>
        </p:nvSpPr>
        <p:spPr bwMode="auto">
          <a:xfrm>
            <a:off x="448010" y="5364215"/>
            <a:ext cx="17556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Führungs-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entscheidungen</a:t>
            </a:r>
          </a:p>
        </p:txBody>
      </p:sp>
      <p:grpSp>
        <p:nvGrpSpPr>
          <p:cNvPr id="4103" name="Gruppieren 20">
            <a:extLst>
              <a:ext uri="{FF2B5EF4-FFF2-40B4-BE49-F238E27FC236}">
                <a16:creationId xmlns:a16="http://schemas.microsoft.com/office/drawing/2014/main" id="{1D06C82E-47E2-4B73-A491-6015E47A0C2B}"/>
              </a:ext>
            </a:extLst>
          </p:cNvPr>
          <p:cNvGrpSpPr>
            <a:grpSpLocks/>
          </p:cNvGrpSpPr>
          <p:nvPr/>
        </p:nvGrpSpPr>
        <p:grpSpPr bwMode="auto">
          <a:xfrm>
            <a:off x="5508758" y="1009080"/>
            <a:ext cx="1944195" cy="980020"/>
            <a:chOff x="5667380" y="785794"/>
            <a:chExt cx="1572643" cy="732817"/>
          </a:xfrm>
        </p:grpSpPr>
        <p:sp>
          <p:nvSpPr>
            <p:cNvPr id="7" name="Textfeld 6">
              <a:extLst>
                <a:ext uri="{FF2B5EF4-FFF2-40B4-BE49-F238E27FC236}">
                  <a16:creationId xmlns:a16="http://schemas.microsoft.com/office/drawing/2014/main" id="{A4728F8B-108B-456E-8AEF-B9A28561B667}"/>
                </a:ext>
              </a:extLst>
            </p:cNvPr>
            <p:cNvSpPr txBox="1"/>
            <p:nvPr/>
          </p:nvSpPr>
          <p:spPr>
            <a:xfrm>
              <a:off x="5735642" y="785794"/>
              <a:ext cx="1504381" cy="73281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Eigentümerrendite</a:t>
              </a:r>
            </a:p>
            <a:p>
              <a:pPr marL="176213" marR="0" lvl="0" indent="-176213"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Dividenden</a:t>
              </a:r>
            </a:p>
            <a:p>
              <a:pPr marL="176213" marR="0" lvl="0" indent="-176213"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Kursgewinn</a:t>
              </a:r>
            </a:p>
          </p:txBody>
        </p:sp>
        <p:sp>
          <p:nvSpPr>
            <p:cNvPr id="4159" name="Rechteck 17">
              <a:extLst>
                <a:ext uri="{FF2B5EF4-FFF2-40B4-BE49-F238E27FC236}">
                  <a16:creationId xmlns:a16="http://schemas.microsoft.com/office/drawing/2014/main" id="{4FFEE1CD-8842-4DB7-B3F3-0564E1E577A7}"/>
                </a:ext>
              </a:extLst>
            </p:cNvPr>
            <p:cNvSpPr>
              <a:spLocks noChangeArrowheads="1"/>
            </p:cNvSpPr>
            <p:nvPr/>
          </p:nvSpPr>
          <p:spPr bwMode="auto">
            <a:xfrm>
              <a:off x="5667380" y="787488"/>
              <a:ext cx="1571636" cy="642942"/>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04" name="Gruppieren 19">
            <a:extLst>
              <a:ext uri="{FF2B5EF4-FFF2-40B4-BE49-F238E27FC236}">
                <a16:creationId xmlns:a16="http://schemas.microsoft.com/office/drawing/2014/main" id="{7D8700E9-B52C-4289-B17C-1274E624C037}"/>
              </a:ext>
            </a:extLst>
          </p:cNvPr>
          <p:cNvGrpSpPr>
            <a:grpSpLocks/>
          </p:cNvGrpSpPr>
          <p:nvPr/>
        </p:nvGrpSpPr>
        <p:grpSpPr bwMode="auto">
          <a:xfrm>
            <a:off x="2595960" y="1029277"/>
            <a:ext cx="1973489" cy="859827"/>
            <a:chOff x="3311243" y="787488"/>
            <a:chExt cx="1596339" cy="642942"/>
          </a:xfrm>
        </p:grpSpPr>
        <p:sp>
          <p:nvSpPr>
            <p:cNvPr id="4156" name="Textfeld 5">
              <a:extLst>
                <a:ext uri="{FF2B5EF4-FFF2-40B4-BE49-F238E27FC236}">
                  <a16:creationId xmlns:a16="http://schemas.microsoft.com/office/drawing/2014/main" id="{E4AD8EAC-24F8-46B4-AB70-66842E3F412F}"/>
                </a:ext>
              </a:extLst>
            </p:cNvPr>
            <p:cNvSpPr txBox="1">
              <a:spLocks noChangeArrowheads="1"/>
            </p:cNvSpPr>
            <p:nvPr/>
          </p:nvSpPr>
          <p:spPr bwMode="auto">
            <a:xfrm>
              <a:off x="3311243" y="878127"/>
              <a:ext cx="1596339" cy="51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Geschaffener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Shareholder Value</a:t>
              </a:r>
            </a:p>
          </p:txBody>
        </p:sp>
        <p:sp>
          <p:nvSpPr>
            <p:cNvPr id="4157" name="Rechteck 18">
              <a:extLst>
                <a:ext uri="{FF2B5EF4-FFF2-40B4-BE49-F238E27FC236}">
                  <a16:creationId xmlns:a16="http://schemas.microsoft.com/office/drawing/2014/main" id="{68EDD6B1-8180-4CE7-B896-9F60676F2C95}"/>
                </a:ext>
              </a:extLst>
            </p:cNvPr>
            <p:cNvSpPr>
              <a:spLocks noChangeArrowheads="1"/>
            </p:cNvSpPr>
            <p:nvPr/>
          </p:nvSpPr>
          <p:spPr bwMode="auto">
            <a:xfrm>
              <a:off x="3323594" y="787488"/>
              <a:ext cx="1571636" cy="642942"/>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05" name="Gruppieren 24">
            <a:extLst>
              <a:ext uri="{FF2B5EF4-FFF2-40B4-BE49-F238E27FC236}">
                <a16:creationId xmlns:a16="http://schemas.microsoft.com/office/drawing/2014/main" id="{FC8C1046-C673-47BF-888C-D1A7CD27B17D}"/>
              </a:ext>
            </a:extLst>
          </p:cNvPr>
          <p:cNvGrpSpPr>
            <a:grpSpLocks/>
          </p:cNvGrpSpPr>
          <p:nvPr/>
        </p:nvGrpSpPr>
        <p:grpSpPr bwMode="auto">
          <a:xfrm>
            <a:off x="2506017" y="2432473"/>
            <a:ext cx="1501371" cy="606548"/>
            <a:chOff x="2952736" y="2071678"/>
            <a:chExt cx="1214446" cy="534886"/>
          </a:xfrm>
        </p:grpSpPr>
        <p:sp>
          <p:nvSpPr>
            <p:cNvPr id="4154" name="Textfeld 9">
              <a:extLst>
                <a:ext uri="{FF2B5EF4-FFF2-40B4-BE49-F238E27FC236}">
                  <a16:creationId xmlns:a16="http://schemas.microsoft.com/office/drawing/2014/main" id="{4C3374BA-5F46-4E12-A6F0-8A12E1E0F013}"/>
                </a:ext>
              </a:extLst>
            </p:cNvPr>
            <p:cNvSpPr txBox="1">
              <a:spLocks noChangeArrowheads="1"/>
            </p:cNvSpPr>
            <p:nvPr/>
          </p:nvSpPr>
          <p:spPr bwMode="auto">
            <a:xfrm>
              <a:off x="3050846" y="2090879"/>
              <a:ext cx="1051847" cy="51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betrieblicher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Cash </a:t>
              </a:r>
              <a:r>
                <a:rPr kumimoji="0" lang="de-CH"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flow</a:t>
              </a:r>
              <a:endPar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4155" name="Rechteck 21">
              <a:extLst>
                <a:ext uri="{FF2B5EF4-FFF2-40B4-BE49-F238E27FC236}">
                  <a16:creationId xmlns:a16="http://schemas.microsoft.com/office/drawing/2014/main" id="{931CCA4A-FFCC-4EDE-97C4-9D7E88251C52}"/>
                </a:ext>
              </a:extLst>
            </p:cNvPr>
            <p:cNvSpPr>
              <a:spLocks noChangeArrowheads="1"/>
            </p:cNvSpPr>
            <p:nvPr/>
          </p:nvSpPr>
          <p:spPr bwMode="auto">
            <a:xfrm>
              <a:off x="2952736" y="2071678"/>
              <a:ext cx="1214446" cy="50006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06" name="Gruppieren 28">
            <a:extLst>
              <a:ext uri="{FF2B5EF4-FFF2-40B4-BE49-F238E27FC236}">
                <a16:creationId xmlns:a16="http://schemas.microsoft.com/office/drawing/2014/main" id="{0232BB89-30F3-4D2D-A2B1-95D7E6889F70}"/>
              </a:ext>
            </a:extLst>
          </p:cNvPr>
          <p:cNvGrpSpPr>
            <a:grpSpLocks/>
          </p:cNvGrpSpPr>
          <p:nvPr/>
        </p:nvGrpSpPr>
        <p:grpSpPr bwMode="auto">
          <a:xfrm>
            <a:off x="4625599" y="2432473"/>
            <a:ext cx="1501371" cy="567063"/>
            <a:chOff x="4595810" y="2071678"/>
            <a:chExt cx="1214446" cy="500066"/>
          </a:xfrm>
        </p:grpSpPr>
        <p:sp>
          <p:nvSpPr>
            <p:cNvPr id="4152" name="Textfeld 8">
              <a:extLst>
                <a:ext uri="{FF2B5EF4-FFF2-40B4-BE49-F238E27FC236}">
                  <a16:creationId xmlns:a16="http://schemas.microsoft.com/office/drawing/2014/main" id="{504BA6AC-5F88-4121-A256-E35B26C55403}"/>
                </a:ext>
              </a:extLst>
            </p:cNvPr>
            <p:cNvSpPr txBox="1">
              <a:spLocks noChangeArrowheads="1"/>
            </p:cNvSpPr>
            <p:nvPr/>
          </p:nvSpPr>
          <p:spPr bwMode="auto">
            <a:xfrm>
              <a:off x="4713957" y="2183212"/>
              <a:ext cx="1006464" cy="29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Diskontsatz</a:t>
              </a:r>
            </a:p>
          </p:txBody>
        </p:sp>
        <p:sp>
          <p:nvSpPr>
            <p:cNvPr id="4153" name="Rechteck 22">
              <a:extLst>
                <a:ext uri="{FF2B5EF4-FFF2-40B4-BE49-F238E27FC236}">
                  <a16:creationId xmlns:a16="http://schemas.microsoft.com/office/drawing/2014/main" id="{20167CC9-287D-4A34-947E-139D2D3459DB}"/>
                </a:ext>
              </a:extLst>
            </p:cNvPr>
            <p:cNvSpPr>
              <a:spLocks noChangeArrowheads="1"/>
            </p:cNvSpPr>
            <p:nvPr/>
          </p:nvSpPr>
          <p:spPr bwMode="auto">
            <a:xfrm>
              <a:off x="4595810" y="2071678"/>
              <a:ext cx="1214446" cy="50006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07" name="Gruppieren 26">
            <a:extLst>
              <a:ext uri="{FF2B5EF4-FFF2-40B4-BE49-F238E27FC236}">
                <a16:creationId xmlns:a16="http://schemas.microsoft.com/office/drawing/2014/main" id="{6414A980-C0B3-4AAA-9F8F-01AA59B422BA}"/>
              </a:ext>
            </a:extLst>
          </p:cNvPr>
          <p:cNvGrpSpPr>
            <a:grpSpLocks/>
          </p:cNvGrpSpPr>
          <p:nvPr/>
        </p:nvGrpSpPr>
        <p:grpSpPr bwMode="auto">
          <a:xfrm>
            <a:off x="6745181" y="2432473"/>
            <a:ext cx="1501371" cy="567063"/>
            <a:chOff x="6381760" y="2071678"/>
            <a:chExt cx="1214446" cy="500066"/>
          </a:xfrm>
        </p:grpSpPr>
        <p:sp>
          <p:nvSpPr>
            <p:cNvPr id="4150" name="Textfeld 7">
              <a:extLst>
                <a:ext uri="{FF2B5EF4-FFF2-40B4-BE49-F238E27FC236}">
                  <a16:creationId xmlns:a16="http://schemas.microsoft.com/office/drawing/2014/main" id="{1D8D7734-67F9-4180-8EF9-907F085E4090}"/>
                </a:ext>
              </a:extLst>
            </p:cNvPr>
            <p:cNvSpPr txBox="1">
              <a:spLocks noChangeArrowheads="1"/>
            </p:cNvSpPr>
            <p:nvPr/>
          </p:nvSpPr>
          <p:spPr bwMode="auto">
            <a:xfrm>
              <a:off x="6453420" y="2183212"/>
              <a:ext cx="1107604" cy="29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Fremdkapital</a:t>
              </a:r>
            </a:p>
          </p:txBody>
        </p:sp>
        <p:sp>
          <p:nvSpPr>
            <p:cNvPr id="4151" name="Rechteck 23">
              <a:extLst>
                <a:ext uri="{FF2B5EF4-FFF2-40B4-BE49-F238E27FC236}">
                  <a16:creationId xmlns:a16="http://schemas.microsoft.com/office/drawing/2014/main" id="{58A88398-B1FA-4C4E-AF17-6C5371899F73}"/>
                </a:ext>
              </a:extLst>
            </p:cNvPr>
            <p:cNvSpPr>
              <a:spLocks noChangeArrowheads="1"/>
            </p:cNvSpPr>
            <p:nvPr/>
          </p:nvSpPr>
          <p:spPr bwMode="auto">
            <a:xfrm>
              <a:off x="6381760" y="2071678"/>
              <a:ext cx="1214446" cy="50006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08" name="Gruppieren 33">
            <a:extLst>
              <a:ext uri="{FF2B5EF4-FFF2-40B4-BE49-F238E27FC236}">
                <a16:creationId xmlns:a16="http://schemas.microsoft.com/office/drawing/2014/main" id="{D80C0738-E701-4158-B64B-9581AD4CC002}"/>
              </a:ext>
            </a:extLst>
          </p:cNvPr>
          <p:cNvGrpSpPr>
            <a:grpSpLocks/>
          </p:cNvGrpSpPr>
          <p:nvPr/>
        </p:nvGrpSpPr>
        <p:grpSpPr bwMode="auto">
          <a:xfrm>
            <a:off x="3801317" y="3669380"/>
            <a:ext cx="1589687" cy="1466003"/>
            <a:chOff x="4452934" y="3000372"/>
            <a:chExt cx="1285884" cy="1292799"/>
          </a:xfrm>
        </p:grpSpPr>
        <p:sp>
          <p:nvSpPr>
            <p:cNvPr id="4148" name="Textfeld 11">
              <a:extLst>
                <a:ext uri="{FF2B5EF4-FFF2-40B4-BE49-F238E27FC236}">
                  <a16:creationId xmlns:a16="http://schemas.microsoft.com/office/drawing/2014/main" id="{92219999-ED03-42DA-B18F-34FBD38321E1}"/>
                </a:ext>
              </a:extLst>
            </p:cNvPr>
            <p:cNvSpPr txBox="1">
              <a:spLocks noChangeArrowheads="1"/>
            </p:cNvSpPr>
            <p:nvPr/>
          </p:nvSpPr>
          <p:spPr bwMode="auto">
            <a:xfrm>
              <a:off x="4452934" y="3071810"/>
              <a:ext cx="1285884" cy="122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indent="-920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92075" marR="0" lvl="0" indent="-920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Umsatz-</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a:t>
              </a:r>
            </a:p>
            <a:p>
              <a:pPr marL="92075" marR="0" lvl="0" indent="-920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Betriebliche</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Gewinnmarge</a:t>
              </a:r>
            </a:p>
            <a:p>
              <a:pPr marL="92075" marR="0" lvl="0" indent="-920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Gewinn-steuersatz</a:t>
              </a:r>
            </a:p>
          </p:txBody>
        </p:sp>
        <p:sp>
          <p:nvSpPr>
            <p:cNvPr id="4149" name="Rechteck 27">
              <a:extLst>
                <a:ext uri="{FF2B5EF4-FFF2-40B4-BE49-F238E27FC236}">
                  <a16:creationId xmlns:a16="http://schemas.microsoft.com/office/drawing/2014/main" id="{4EDDD133-C3BC-4FDA-979A-E05E984F9319}"/>
                </a:ext>
              </a:extLst>
            </p:cNvPr>
            <p:cNvSpPr>
              <a:spLocks noChangeArrowheads="1"/>
            </p:cNvSpPr>
            <p:nvPr/>
          </p:nvSpPr>
          <p:spPr bwMode="auto">
            <a:xfrm>
              <a:off x="4488653" y="3000372"/>
              <a:ext cx="1214446" cy="1285884"/>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09" name="Gruppieren 32">
            <a:extLst>
              <a:ext uri="{FF2B5EF4-FFF2-40B4-BE49-F238E27FC236}">
                <a16:creationId xmlns:a16="http://schemas.microsoft.com/office/drawing/2014/main" id="{1F125618-70FE-4824-8B4E-C4B40E625652}"/>
              </a:ext>
            </a:extLst>
          </p:cNvPr>
          <p:cNvGrpSpPr>
            <a:grpSpLocks/>
          </p:cNvGrpSpPr>
          <p:nvPr/>
        </p:nvGrpSpPr>
        <p:grpSpPr bwMode="auto">
          <a:xfrm>
            <a:off x="2152753" y="3669381"/>
            <a:ext cx="1501371" cy="1458162"/>
            <a:chOff x="2952736" y="3000372"/>
            <a:chExt cx="1214446" cy="1285884"/>
          </a:xfrm>
        </p:grpSpPr>
        <p:sp>
          <p:nvSpPr>
            <p:cNvPr id="4146" name="Textfeld 10">
              <a:extLst>
                <a:ext uri="{FF2B5EF4-FFF2-40B4-BE49-F238E27FC236}">
                  <a16:creationId xmlns:a16="http://schemas.microsoft.com/office/drawing/2014/main" id="{12FD22D4-B85F-47AC-BF5C-20673A46F04C}"/>
                </a:ext>
              </a:extLst>
            </p:cNvPr>
            <p:cNvSpPr txBox="1">
              <a:spLocks noChangeArrowheads="1"/>
            </p:cNvSpPr>
            <p:nvPr/>
          </p:nvSpPr>
          <p:spPr bwMode="auto">
            <a:xfrm>
              <a:off x="3059894" y="3071810"/>
              <a:ext cx="10001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indent="-920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92075" marR="0" lvl="0" indent="-920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Dauer der Wert-steigerung</a:t>
              </a:r>
            </a:p>
          </p:txBody>
        </p:sp>
        <p:sp>
          <p:nvSpPr>
            <p:cNvPr id="4147" name="Rechteck 29">
              <a:extLst>
                <a:ext uri="{FF2B5EF4-FFF2-40B4-BE49-F238E27FC236}">
                  <a16:creationId xmlns:a16="http://schemas.microsoft.com/office/drawing/2014/main" id="{0143B2DB-1CB7-4310-9276-A51101273C35}"/>
                </a:ext>
              </a:extLst>
            </p:cNvPr>
            <p:cNvSpPr>
              <a:spLocks noChangeArrowheads="1"/>
            </p:cNvSpPr>
            <p:nvPr/>
          </p:nvSpPr>
          <p:spPr bwMode="auto">
            <a:xfrm>
              <a:off x="2952736" y="3000372"/>
              <a:ext cx="1214446" cy="1285884"/>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10" name="Gruppieren 34">
            <a:extLst>
              <a:ext uri="{FF2B5EF4-FFF2-40B4-BE49-F238E27FC236}">
                <a16:creationId xmlns:a16="http://schemas.microsoft.com/office/drawing/2014/main" id="{967B1A5F-C324-4287-BDAC-80A86F40BFC8}"/>
              </a:ext>
            </a:extLst>
          </p:cNvPr>
          <p:cNvGrpSpPr>
            <a:grpSpLocks/>
          </p:cNvGrpSpPr>
          <p:nvPr/>
        </p:nvGrpSpPr>
        <p:grpSpPr bwMode="auto">
          <a:xfrm>
            <a:off x="5538196" y="3669380"/>
            <a:ext cx="1501371" cy="1466003"/>
            <a:chOff x="5738818" y="3000372"/>
            <a:chExt cx="1214446" cy="1292799"/>
          </a:xfrm>
        </p:grpSpPr>
        <p:sp>
          <p:nvSpPr>
            <p:cNvPr id="4144" name="Textfeld 12">
              <a:extLst>
                <a:ext uri="{FF2B5EF4-FFF2-40B4-BE49-F238E27FC236}">
                  <a16:creationId xmlns:a16="http://schemas.microsoft.com/office/drawing/2014/main" id="{1D66374B-D4D8-4C2F-8A38-FE1812C17570}"/>
                </a:ext>
              </a:extLst>
            </p:cNvPr>
            <p:cNvSpPr txBox="1">
              <a:spLocks noChangeArrowheads="1"/>
            </p:cNvSpPr>
            <p:nvPr/>
          </p:nvSpPr>
          <p:spPr bwMode="auto">
            <a:xfrm>
              <a:off x="5774537" y="3071810"/>
              <a:ext cx="1143009" cy="122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indent="-920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92075" marR="0" lvl="0" indent="-920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Investitionen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ins Umlauf-vermögen</a:t>
              </a:r>
            </a:p>
            <a:p>
              <a:pPr marL="92075" marR="0" lvl="0" indent="-920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Investitionen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ins Anlage-vermögen</a:t>
              </a:r>
            </a:p>
          </p:txBody>
        </p:sp>
        <p:sp>
          <p:nvSpPr>
            <p:cNvPr id="4145" name="Rechteck 30">
              <a:extLst>
                <a:ext uri="{FF2B5EF4-FFF2-40B4-BE49-F238E27FC236}">
                  <a16:creationId xmlns:a16="http://schemas.microsoft.com/office/drawing/2014/main" id="{D4F7F723-BBAD-4C63-853D-5289D3D2034C}"/>
                </a:ext>
              </a:extLst>
            </p:cNvPr>
            <p:cNvSpPr>
              <a:spLocks noChangeArrowheads="1"/>
            </p:cNvSpPr>
            <p:nvPr/>
          </p:nvSpPr>
          <p:spPr bwMode="auto">
            <a:xfrm>
              <a:off x="5738818" y="3000372"/>
              <a:ext cx="1214446" cy="1285884"/>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11" name="Gruppieren 35">
            <a:extLst>
              <a:ext uri="{FF2B5EF4-FFF2-40B4-BE49-F238E27FC236}">
                <a16:creationId xmlns:a16="http://schemas.microsoft.com/office/drawing/2014/main" id="{D27BB866-4813-4D35-AAE1-E42AE64771B8}"/>
              </a:ext>
            </a:extLst>
          </p:cNvPr>
          <p:cNvGrpSpPr>
            <a:grpSpLocks/>
          </p:cNvGrpSpPr>
          <p:nvPr/>
        </p:nvGrpSpPr>
        <p:grpSpPr bwMode="auto">
          <a:xfrm>
            <a:off x="7186761" y="3669381"/>
            <a:ext cx="1501371" cy="1458162"/>
            <a:chOff x="7024702" y="3000372"/>
            <a:chExt cx="1214446" cy="1285884"/>
          </a:xfrm>
        </p:grpSpPr>
        <p:sp>
          <p:nvSpPr>
            <p:cNvPr id="4142" name="Textfeld 13">
              <a:extLst>
                <a:ext uri="{FF2B5EF4-FFF2-40B4-BE49-F238E27FC236}">
                  <a16:creationId xmlns:a16="http://schemas.microsoft.com/office/drawing/2014/main" id="{2E2FB789-C163-4584-9315-595C503AFFF0}"/>
                </a:ext>
              </a:extLst>
            </p:cNvPr>
            <p:cNvSpPr txBox="1">
              <a:spLocks noChangeArrowheads="1"/>
            </p:cNvSpPr>
            <p:nvPr/>
          </p:nvSpPr>
          <p:spPr bwMode="auto">
            <a:xfrm>
              <a:off x="7131858" y="3071810"/>
              <a:ext cx="10001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indent="-920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92075" marR="0" lvl="0" indent="-920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Kapital-</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kosten</a:t>
              </a:r>
            </a:p>
          </p:txBody>
        </p:sp>
        <p:sp>
          <p:nvSpPr>
            <p:cNvPr id="4143" name="Rechteck 31">
              <a:extLst>
                <a:ext uri="{FF2B5EF4-FFF2-40B4-BE49-F238E27FC236}">
                  <a16:creationId xmlns:a16="http://schemas.microsoft.com/office/drawing/2014/main" id="{46C9F8D8-5F7D-474E-AE6A-6CE3BAEA3D38}"/>
                </a:ext>
              </a:extLst>
            </p:cNvPr>
            <p:cNvSpPr>
              <a:spLocks noChangeArrowheads="1"/>
            </p:cNvSpPr>
            <p:nvPr/>
          </p:nvSpPr>
          <p:spPr bwMode="auto">
            <a:xfrm>
              <a:off x="7024702" y="3000372"/>
              <a:ext cx="1214446" cy="1285884"/>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12" name="Gruppieren 41">
            <a:extLst>
              <a:ext uri="{FF2B5EF4-FFF2-40B4-BE49-F238E27FC236}">
                <a16:creationId xmlns:a16="http://schemas.microsoft.com/office/drawing/2014/main" id="{7717A9B1-D2E8-49F0-80A1-5EB60FDF2DF1}"/>
              </a:ext>
            </a:extLst>
          </p:cNvPr>
          <p:cNvGrpSpPr>
            <a:grpSpLocks/>
          </p:cNvGrpSpPr>
          <p:nvPr/>
        </p:nvGrpSpPr>
        <p:grpSpPr bwMode="auto">
          <a:xfrm>
            <a:off x="7275075" y="5429806"/>
            <a:ext cx="1413104" cy="567063"/>
            <a:chOff x="6024570" y="5000636"/>
            <a:chExt cx="1143048" cy="500066"/>
          </a:xfrm>
        </p:grpSpPr>
        <p:sp>
          <p:nvSpPr>
            <p:cNvPr id="4140" name="Textfeld 16">
              <a:extLst>
                <a:ext uri="{FF2B5EF4-FFF2-40B4-BE49-F238E27FC236}">
                  <a16:creationId xmlns:a16="http://schemas.microsoft.com/office/drawing/2014/main" id="{117F14C3-A34D-4747-A312-CB1F39A4645F}"/>
                </a:ext>
              </a:extLst>
            </p:cNvPr>
            <p:cNvSpPr txBox="1">
              <a:spLocks noChangeArrowheads="1"/>
            </p:cNvSpPr>
            <p:nvPr/>
          </p:nvSpPr>
          <p:spPr bwMode="auto">
            <a:xfrm>
              <a:off x="6061312" y="5112170"/>
              <a:ext cx="1106306" cy="29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Finanzierung</a:t>
              </a:r>
            </a:p>
          </p:txBody>
        </p:sp>
        <p:sp>
          <p:nvSpPr>
            <p:cNvPr id="4141" name="Ellipse 36">
              <a:extLst>
                <a:ext uri="{FF2B5EF4-FFF2-40B4-BE49-F238E27FC236}">
                  <a16:creationId xmlns:a16="http://schemas.microsoft.com/office/drawing/2014/main" id="{058BE2F9-76B8-45BE-AD5A-F8E2D76A6695}"/>
                </a:ext>
              </a:extLst>
            </p:cNvPr>
            <p:cNvSpPr>
              <a:spLocks noChangeArrowheads="1"/>
            </p:cNvSpPr>
            <p:nvPr/>
          </p:nvSpPr>
          <p:spPr bwMode="auto">
            <a:xfrm>
              <a:off x="6024570" y="5000636"/>
              <a:ext cx="1143008" cy="500066"/>
            </a:xfrm>
            <a:prstGeom prst="ellipse">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13" name="Gruppieren 40">
            <a:extLst>
              <a:ext uri="{FF2B5EF4-FFF2-40B4-BE49-F238E27FC236}">
                <a16:creationId xmlns:a16="http://schemas.microsoft.com/office/drawing/2014/main" id="{3B6B0E48-87ED-4F3C-A8A6-B6B4E1E57CEF}"/>
              </a:ext>
            </a:extLst>
          </p:cNvPr>
          <p:cNvGrpSpPr>
            <a:grpSpLocks/>
          </p:cNvGrpSpPr>
          <p:nvPr/>
        </p:nvGrpSpPr>
        <p:grpSpPr bwMode="auto">
          <a:xfrm>
            <a:off x="5597074" y="5429806"/>
            <a:ext cx="1413055" cy="567063"/>
            <a:chOff x="4452934" y="5000636"/>
            <a:chExt cx="1143008" cy="500066"/>
          </a:xfrm>
        </p:grpSpPr>
        <p:sp>
          <p:nvSpPr>
            <p:cNvPr id="4138" name="Textfeld 15">
              <a:extLst>
                <a:ext uri="{FF2B5EF4-FFF2-40B4-BE49-F238E27FC236}">
                  <a16:creationId xmlns:a16="http://schemas.microsoft.com/office/drawing/2014/main" id="{DDF49985-F44D-434B-90A2-00556FA612B9}"/>
                </a:ext>
              </a:extLst>
            </p:cNvPr>
            <p:cNvSpPr txBox="1">
              <a:spLocks noChangeArrowheads="1"/>
            </p:cNvSpPr>
            <p:nvPr/>
          </p:nvSpPr>
          <p:spPr bwMode="auto">
            <a:xfrm>
              <a:off x="4586658" y="5112170"/>
              <a:ext cx="896248" cy="29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Investition</a:t>
              </a:r>
            </a:p>
          </p:txBody>
        </p:sp>
        <p:sp>
          <p:nvSpPr>
            <p:cNvPr id="4139" name="Ellipse 37">
              <a:extLst>
                <a:ext uri="{FF2B5EF4-FFF2-40B4-BE49-F238E27FC236}">
                  <a16:creationId xmlns:a16="http://schemas.microsoft.com/office/drawing/2014/main" id="{37111CE6-6C69-4FEF-8D37-F797AB150117}"/>
                </a:ext>
              </a:extLst>
            </p:cNvPr>
            <p:cNvSpPr>
              <a:spLocks noChangeArrowheads="1"/>
            </p:cNvSpPr>
            <p:nvPr/>
          </p:nvSpPr>
          <p:spPr bwMode="auto">
            <a:xfrm>
              <a:off x="4452934" y="5000636"/>
              <a:ext cx="1143008" cy="500066"/>
            </a:xfrm>
            <a:prstGeom prst="ellipse">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14" name="Gruppieren 39">
            <a:extLst>
              <a:ext uri="{FF2B5EF4-FFF2-40B4-BE49-F238E27FC236}">
                <a16:creationId xmlns:a16="http://schemas.microsoft.com/office/drawing/2014/main" id="{6539F877-7C0A-4903-932A-4202FFC39369}"/>
              </a:ext>
            </a:extLst>
          </p:cNvPr>
          <p:cNvGrpSpPr>
            <a:grpSpLocks/>
          </p:cNvGrpSpPr>
          <p:nvPr/>
        </p:nvGrpSpPr>
        <p:grpSpPr bwMode="auto">
          <a:xfrm>
            <a:off x="3919072" y="5429806"/>
            <a:ext cx="1413055" cy="567063"/>
            <a:chOff x="3095612" y="5000636"/>
            <a:chExt cx="1143008" cy="500066"/>
          </a:xfrm>
        </p:grpSpPr>
        <p:sp>
          <p:nvSpPr>
            <p:cNvPr id="4136" name="Textfeld 14">
              <a:extLst>
                <a:ext uri="{FF2B5EF4-FFF2-40B4-BE49-F238E27FC236}">
                  <a16:creationId xmlns:a16="http://schemas.microsoft.com/office/drawing/2014/main" id="{4ACA8EFB-175E-4673-94B5-BC4F8A75E515}"/>
                </a:ext>
              </a:extLst>
            </p:cNvPr>
            <p:cNvSpPr txBox="1">
              <a:spLocks noChangeArrowheads="1"/>
            </p:cNvSpPr>
            <p:nvPr/>
          </p:nvSpPr>
          <p:spPr bwMode="auto">
            <a:xfrm>
              <a:off x="3331926" y="5112170"/>
              <a:ext cx="674521" cy="29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Betrieb</a:t>
              </a:r>
            </a:p>
          </p:txBody>
        </p:sp>
        <p:sp>
          <p:nvSpPr>
            <p:cNvPr id="4137" name="Ellipse 38">
              <a:extLst>
                <a:ext uri="{FF2B5EF4-FFF2-40B4-BE49-F238E27FC236}">
                  <a16:creationId xmlns:a16="http://schemas.microsoft.com/office/drawing/2014/main" id="{97E7C148-E596-42B3-A2E8-D91BA73AB807}"/>
                </a:ext>
              </a:extLst>
            </p:cNvPr>
            <p:cNvSpPr>
              <a:spLocks noChangeArrowheads="1"/>
            </p:cNvSpPr>
            <p:nvPr/>
          </p:nvSpPr>
          <p:spPr bwMode="auto">
            <a:xfrm>
              <a:off x="3095612" y="5000636"/>
              <a:ext cx="1143008" cy="500066"/>
            </a:xfrm>
            <a:prstGeom prst="ellipse">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cxnSp>
        <p:nvCxnSpPr>
          <p:cNvPr id="4115" name="Gerade Verbindung mit Pfeil 43">
            <a:extLst>
              <a:ext uri="{FF2B5EF4-FFF2-40B4-BE49-F238E27FC236}">
                <a16:creationId xmlns:a16="http://schemas.microsoft.com/office/drawing/2014/main" id="{7B3CFB83-13DB-4943-A145-95325F115605}"/>
              </a:ext>
            </a:extLst>
          </p:cNvPr>
          <p:cNvCxnSpPr>
            <a:cxnSpLocks noChangeShapeType="1"/>
          </p:cNvCxnSpPr>
          <p:nvPr/>
        </p:nvCxnSpPr>
        <p:spPr bwMode="auto">
          <a:xfrm rot="5400000" flipH="1" flipV="1">
            <a:off x="4514973" y="5319098"/>
            <a:ext cx="221254" cy="1963"/>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16" name="Gerade Verbindung mit Pfeil 44">
            <a:extLst>
              <a:ext uri="{FF2B5EF4-FFF2-40B4-BE49-F238E27FC236}">
                <a16:creationId xmlns:a16="http://schemas.microsoft.com/office/drawing/2014/main" id="{C7B68B54-527D-49AD-A7B6-7ED12B89F10F}"/>
              </a:ext>
            </a:extLst>
          </p:cNvPr>
          <p:cNvCxnSpPr>
            <a:cxnSpLocks noChangeShapeType="1"/>
          </p:cNvCxnSpPr>
          <p:nvPr/>
        </p:nvCxnSpPr>
        <p:spPr bwMode="auto">
          <a:xfrm rot="5400000" flipH="1" flipV="1">
            <a:off x="6192976" y="5319098"/>
            <a:ext cx="221254" cy="1963"/>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17" name="Gerade Verbindung mit Pfeil 45">
            <a:extLst>
              <a:ext uri="{FF2B5EF4-FFF2-40B4-BE49-F238E27FC236}">
                <a16:creationId xmlns:a16="http://schemas.microsoft.com/office/drawing/2014/main" id="{EF6A67B2-DCA5-416B-867D-7A76BF810DCF}"/>
              </a:ext>
            </a:extLst>
          </p:cNvPr>
          <p:cNvCxnSpPr>
            <a:cxnSpLocks noChangeShapeType="1"/>
          </p:cNvCxnSpPr>
          <p:nvPr/>
        </p:nvCxnSpPr>
        <p:spPr bwMode="auto">
          <a:xfrm rot="5400000" flipH="1" flipV="1">
            <a:off x="7870978" y="5319098"/>
            <a:ext cx="221254" cy="1963"/>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18" name="Gerade Verbindung mit Pfeil 46">
            <a:extLst>
              <a:ext uri="{FF2B5EF4-FFF2-40B4-BE49-F238E27FC236}">
                <a16:creationId xmlns:a16="http://schemas.microsoft.com/office/drawing/2014/main" id="{2068C883-B714-4146-8822-5990EBB80542}"/>
              </a:ext>
            </a:extLst>
          </p:cNvPr>
          <p:cNvCxnSpPr>
            <a:cxnSpLocks noChangeShapeType="1"/>
          </p:cNvCxnSpPr>
          <p:nvPr/>
        </p:nvCxnSpPr>
        <p:spPr bwMode="auto">
          <a:xfrm rot="16200000" flipV="1">
            <a:off x="3060202" y="3218793"/>
            <a:ext cx="400258" cy="5291"/>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19" name="Gerade Verbindung mit Pfeil 47">
            <a:extLst>
              <a:ext uri="{FF2B5EF4-FFF2-40B4-BE49-F238E27FC236}">
                <a16:creationId xmlns:a16="http://schemas.microsoft.com/office/drawing/2014/main" id="{040F4384-76AA-4BF4-9781-39FBEC78F54E}"/>
              </a:ext>
            </a:extLst>
          </p:cNvPr>
          <p:cNvCxnSpPr>
            <a:cxnSpLocks noChangeShapeType="1"/>
          </p:cNvCxnSpPr>
          <p:nvPr/>
        </p:nvCxnSpPr>
        <p:spPr bwMode="auto">
          <a:xfrm rot="5400000" flipH="1" flipV="1">
            <a:off x="5265658" y="3130954"/>
            <a:ext cx="221254" cy="1963"/>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20" name="Gerade Verbindung mit Pfeil 49">
            <a:extLst>
              <a:ext uri="{FF2B5EF4-FFF2-40B4-BE49-F238E27FC236}">
                <a16:creationId xmlns:a16="http://schemas.microsoft.com/office/drawing/2014/main" id="{D56BE45D-DBDC-4007-B950-0FAA659FB74B}"/>
              </a:ext>
            </a:extLst>
          </p:cNvPr>
          <p:cNvCxnSpPr>
            <a:cxnSpLocks noChangeShapeType="1"/>
          </p:cNvCxnSpPr>
          <p:nvPr/>
        </p:nvCxnSpPr>
        <p:spPr bwMode="auto">
          <a:xfrm rot="5400000" flipH="1" flipV="1">
            <a:off x="3472079" y="2077837"/>
            <a:ext cx="221254" cy="1963"/>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21" name="Gerade Verbindung mit Pfeil 50">
            <a:extLst>
              <a:ext uri="{FF2B5EF4-FFF2-40B4-BE49-F238E27FC236}">
                <a16:creationId xmlns:a16="http://schemas.microsoft.com/office/drawing/2014/main" id="{3065681E-CE32-484C-B622-A2DC7FA9C444}"/>
              </a:ext>
            </a:extLst>
          </p:cNvPr>
          <p:cNvCxnSpPr>
            <a:cxnSpLocks noChangeShapeType="1"/>
          </p:cNvCxnSpPr>
          <p:nvPr/>
        </p:nvCxnSpPr>
        <p:spPr bwMode="auto">
          <a:xfrm>
            <a:off x="4634048" y="1523663"/>
            <a:ext cx="794843" cy="1801"/>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22" name="Gerade Verbindung 53">
            <a:extLst>
              <a:ext uri="{FF2B5EF4-FFF2-40B4-BE49-F238E27FC236}">
                <a16:creationId xmlns:a16="http://schemas.microsoft.com/office/drawing/2014/main" id="{4E0CEFC4-CF3D-459B-B203-075F01AC76F3}"/>
              </a:ext>
            </a:extLst>
          </p:cNvPr>
          <p:cNvCxnSpPr>
            <a:cxnSpLocks noChangeShapeType="1"/>
          </p:cNvCxnSpPr>
          <p:nvPr/>
        </p:nvCxnSpPr>
        <p:spPr bwMode="auto">
          <a:xfrm rot="5400000" flipH="1" flipV="1">
            <a:off x="3135189" y="2306070"/>
            <a:ext cx="243027" cy="19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23" name="Gerade Verbindung 54">
            <a:extLst>
              <a:ext uri="{FF2B5EF4-FFF2-40B4-BE49-F238E27FC236}">
                <a16:creationId xmlns:a16="http://schemas.microsoft.com/office/drawing/2014/main" id="{A57A76DF-A004-4816-91F8-2E81C675570E}"/>
              </a:ext>
            </a:extLst>
          </p:cNvPr>
          <p:cNvCxnSpPr>
            <a:cxnSpLocks noChangeShapeType="1"/>
          </p:cNvCxnSpPr>
          <p:nvPr/>
        </p:nvCxnSpPr>
        <p:spPr bwMode="auto">
          <a:xfrm rot="5400000" flipH="1" flipV="1">
            <a:off x="5254771" y="2306070"/>
            <a:ext cx="243027" cy="19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24" name="Gerade Verbindung 55">
            <a:extLst>
              <a:ext uri="{FF2B5EF4-FFF2-40B4-BE49-F238E27FC236}">
                <a16:creationId xmlns:a16="http://schemas.microsoft.com/office/drawing/2014/main" id="{27376140-36A9-43FE-B8BD-E38276774A3B}"/>
              </a:ext>
            </a:extLst>
          </p:cNvPr>
          <p:cNvCxnSpPr>
            <a:cxnSpLocks noChangeShapeType="1"/>
          </p:cNvCxnSpPr>
          <p:nvPr/>
        </p:nvCxnSpPr>
        <p:spPr bwMode="auto">
          <a:xfrm rot="5400000" flipH="1" flipV="1">
            <a:off x="7374353" y="2306070"/>
            <a:ext cx="243027" cy="19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25" name="Gerade Verbindung 57">
            <a:extLst>
              <a:ext uri="{FF2B5EF4-FFF2-40B4-BE49-F238E27FC236}">
                <a16:creationId xmlns:a16="http://schemas.microsoft.com/office/drawing/2014/main" id="{E0E72A10-AC5B-4F18-8DDE-9512CBAA7F27}"/>
              </a:ext>
            </a:extLst>
          </p:cNvPr>
          <p:cNvCxnSpPr>
            <a:cxnSpLocks noChangeShapeType="1"/>
          </p:cNvCxnSpPr>
          <p:nvPr/>
        </p:nvCxnSpPr>
        <p:spPr bwMode="auto">
          <a:xfrm flipV="1">
            <a:off x="3261970" y="2180198"/>
            <a:ext cx="4236157" cy="730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26" name="Gerade Verbindung 59">
            <a:extLst>
              <a:ext uri="{FF2B5EF4-FFF2-40B4-BE49-F238E27FC236}">
                <a16:creationId xmlns:a16="http://schemas.microsoft.com/office/drawing/2014/main" id="{C49D8766-AF9F-472D-8012-209D6E11B2D9}"/>
              </a:ext>
            </a:extLst>
          </p:cNvPr>
          <p:cNvCxnSpPr>
            <a:cxnSpLocks noChangeShapeType="1"/>
          </p:cNvCxnSpPr>
          <p:nvPr/>
        </p:nvCxnSpPr>
        <p:spPr bwMode="auto">
          <a:xfrm flipV="1">
            <a:off x="2893531" y="3428869"/>
            <a:ext cx="3394552" cy="1"/>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27" name="Gerade Verbindung 60">
            <a:extLst>
              <a:ext uri="{FF2B5EF4-FFF2-40B4-BE49-F238E27FC236}">
                <a16:creationId xmlns:a16="http://schemas.microsoft.com/office/drawing/2014/main" id="{C1C8793A-C320-44DB-90A4-F96A16DA1C27}"/>
              </a:ext>
            </a:extLst>
          </p:cNvPr>
          <p:cNvCxnSpPr>
            <a:cxnSpLocks noChangeShapeType="1"/>
          </p:cNvCxnSpPr>
          <p:nvPr/>
        </p:nvCxnSpPr>
        <p:spPr bwMode="auto">
          <a:xfrm rot="5400000" flipH="1" flipV="1">
            <a:off x="2781925" y="3546886"/>
            <a:ext cx="243027" cy="19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28" name="Gerade Verbindung 61">
            <a:extLst>
              <a:ext uri="{FF2B5EF4-FFF2-40B4-BE49-F238E27FC236}">
                <a16:creationId xmlns:a16="http://schemas.microsoft.com/office/drawing/2014/main" id="{B87DE44F-855D-4F86-826B-4F773147BF93}"/>
              </a:ext>
            </a:extLst>
          </p:cNvPr>
          <p:cNvCxnSpPr>
            <a:cxnSpLocks noChangeShapeType="1"/>
          </p:cNvCxnSpPr>
          <p:nvPr/>
        </p:nvCxnSpPr>
        <p:spPr bwMode="auto">
          <a:xfrm rot="5400000" flipH="1" flipV="1">
            <a:off x="4474647" y="3546886"/>
            <a:ext cx="243027" cy="19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29" name="Gerade Verbindung 62">
            <a:extLst>
              <a:ext uri="{FF2B5EF4-FFF2-40B4-BE49-F238E27FC236}">
                <a16:creationId xmlns:a16="http://schemas.microsoft.com/office/drawing/2014/main" id="{08E14DC2-D4A8-47A3-9EB5-E93815208B7F}"/>
              </a:ext>
            </a:extLst>
          </p:cNvPr>
          <p:cNvCxnSpPr>
            <a:cxnSpLocks noChangeShapeType="1"/>
          </p:cNvCxnSpPr>
          <p:nvPr/>
        </p:nvCxnSpPr>
        <p:spPr bwMode="auto">
          <a:xfrm rot="5400000" flipH="1" flipV="1">
            <a:off x="6167368" y="3546886"/>
            <a:ext cx="243027" cy="19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30" name="Gerade Verbindung 63">
            <a:extLst>
              <a:ext uri="{FF2B5EF4-FFF2-40B4-BE49-F238E27FC236}">
                <a16:creationId xmlns:a16="http://schemas.microsoft.com/office/drawing/2014/main" id="{D2D63AFF-108A-497D-B417-1121DAC408B0}"/>
              </a:ext>
            </a:extLst>
          </p:cNvPr>
          <p:cNvCxnSpPr>
            <a:cxnSpLocks noChangeShapeType="1"/>
          </p:cNvCxnSpPr>
          <p:nvPr/>
        </p:nvCxnSpPr>
        <p:spPr bwMode="auto">
          <a:xfrm rot="16200000" flipV="1">
            <a:off x="7724686" y="3457601"/>
            <a:ext cx="423066" cy="49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31" name="Gerade Verbindung 66">
            <a:extLst>
              <a:ext uri="{FF2B5EF4-FFF2-40B4-BE49-F238E27FC236}">
                <a16:creationId xmlns:a16="http://schemas.microsoft.com/office/drawing/2014/main" id="{D3E6B589-C4B9-48D1-A9E6-C18CA2AC7D0F}"/>
              </a:ext>
            </a:extLst>
          </p:cNvPr>
          <p:cNvCxnSpPr>
            <a:cxnSpLocks noChangeShapeType="1"/>
          </p:cNvCxnSpPr>
          <p:nvPr/>
        </p:nvCxnSpPr>
        <p:spPr bwMode="auto">
          <a:xfrm>
            <a:off x="5364874" y="3245028"/>
            <a:ext cx="2563137" cy="859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32" name="Gerade Verbindung 69">
            <a:extLst>
              <a:ext uri="{FF2B5EF4-FFF2-40B4-BE49-F238E27FC236}">
                <a16:creationId xmlns:a16="http://schemas.microsoft.com/office/drawing/2014/main" id="{652D8BB8-CD43-434D-98D7-2F48C20079FD}"/>
              </a:ext>
            </a:extLst>
          </p:cNvPr>
          <p:cNvCxnSpPr>
            <a:cxnSpLocks noChangeShapeType="1"/>
            <a:stCxn id="4151" idx="3"/>
          </p:cNvCxnSpPr>
          <p:nvPr/>
        </p:nvCxnSpPr>
        <p:spPr bwMode="auto">
          <a:xfrm>
            <a:off x="8246552" y="2716004"/>
            <a:ext cx="866692" cy="334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33" name="Gerade Verbindung 72">
            <a:extLst>
              <a:ext uri="{FF2B5EF4-FFF2-40B4-BE49-F238E27FC236}">
                <a16:creationId xmlns:a16="http://schemas.microsoft.com/office/drawing/2014/main" id="{F329599C-7E8C-41CE-B455-5DA4F49169E8}"/>
              </a:ext>
            </a:extLst>
          </p:cNvPr>
          <p:cNvCxnSpPr>
            <a:cxnSpLocks noChangeShapeType="1"/>
          </p:cNvCxnSpPr>
          <p:nvPr/>
        </p:nvCxnSpPr>
        <p:spPr bwMode="auto">
          <a:xfrm rot="5400000" flipH="1" flipV="1">
            <a:off x="7797259" y="4044732"/>
            <a:ext cx="2633765" cy="1794"/>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134" name="Gerade Verbindung 73">
            <a:extLst>
              <a:ext uri="{FF2B5EF4-FFF2-40B4-BE49-F238E27FC236}">
                <a16:creationId xmlns:a16="http://schemas.microsoft.com/office/drawing/2014/main" id="{FB29DF93-FBE0-4F67-81BC-5EF3616ECE5F}"/>
              </a:ext>
            </a:extLst>
          </p:cNvPr>
          <p:cNvCxnSpPr>
            <a:cxnSpLocks noChangeShapeType="1"/>
          </p:cNvCxnSpPr>
          <p:nvPr/>
        </p:nvCxnSpPr>
        <p:spPr bwMode="auto">
          <a:xfrm flipV="1">
            <a:off x="7989153" y="5356149"/>
            <a:ext cx="1127559" cy="806"/>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64" name="Titel 1">
            <a:extLst>
              <a:ext uri="{FF2B5EF4-FFF2-40B4-BE49-F238E27FC236}">
                <a16:creationId xmlns:a16="http://schemas.microsoft.com/office/drawing/2014/main" id="{C4B6D3E7-ABEB-4BA7-8569-2FB24E759302}"/>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1200" dirty="0">
                <a:latin typeface="Arial" panose="020B0604020202020204" pitchFamily="34" charset="0"/>
              </a:rPr>
              <a:t>Das Shareholder-Value-Netzwerk</a:t>
            </a:r>
            <a:endParaRPr lang="de-CH" kern="0" dirty="0"/>
          </a:p>
        </p:txBody>
      </p:sp>
      <p:sp>
        <p:nvSpPr>
          <p:cNvPr id="65" name="Textfeld 64">
            <a:extLst>
              <a:ext uri="{FF2B5EF4-FFF2-40B4-BE49-F238E27FC236}">
                <a16:creationId xmlns:a16="http://schemas.microsoft.com/office/drawing/2014/main" id="{DEAD90A3-47AA-4C3F-BABD-3CFCF5FC82F6}"/>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5-2</a:t>
            </a:r>
          </a:p>
        </p:txBody>
      </p:sp>
      <p:sp>
        <p:nvSpPr>
          <p:cNvPr id="2" name="Textfeld 1">
            <a:extLst>
              <a:ext uri="{FF2B5EF4-FFF2-40B4-BE49-F238E27FC236}">
                <a16:creationId xmlns:a16="http://schemas.microsoft.com/office/drawing/2014/main" id="{C0C0D301-28E5-4DF6-980D-3F2E67171215}"/>
              </a:ext>
            </a:extLst>
          </p:cNvPr>
          <p:cNvSpPr txBox="1"/>
          <p:nvPr/>
        </p:nvSpPr>
        <p:spPr>
          <a:xfrm>
            <a:off x="3915636" y="6588268"/>
            <a:ext cx="1622560" cy="246221"/>
          </a:xfrm>
          <a:prstGeom prst="rect">
            <a:avLst/>
          </a:prstGeom>
          <a:noFill/>
        </p:spPr>
        <p:txBody>
          <a:bodyPr wrap="none" rtlCol="0">
            <a:spAutoFit/>
          </a:bodyPr>
          <a:lstStyle/>
          <a:p>
            <a:r>
              <a:rPr lang="de-CH" sz="1000" dirty="0"/>
              <a:t>Quelle: Rappaport (1986)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feld 1">
            <a:extLst>
              <a:ext uri="{FF2B5EF4-FFF2-40B4-BE49-F238E27FC236}">
                <a16:creationId xmlns:a16="http://schemas.microsoft.com/office/drawing/2014/main" id="{5506CB5B-756B-46E1-9E66-01943A9203B1}"/>
              </a:ext>
            </a:extLst>
          </p:cNvPr>
          <p:cNvSpPr txBox="1">
            <a:spLocks noChangeArrowheads="1"/>
          </p:cNvSpPr>
          <p:nvPr/>
        </p:nvSpPr>
        <p:spPr bwMode="auto">
          <a:xfrm>
            <a:off x="3753977" y="3372367"/>
            <a:ext cx="1954361" cy="92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Zielvorgaben der</a:t>
            </a:r>
            <a:b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Corporate-Ebene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("targets")</a:t>
            </a:r>
          </a:p>
        </p:txBody>
      </p:sp>
      <p:sp>
        <p:nvSpPr>
          <p:cNvPr id="5124" name="Textfeld 2">
            <a:extLst>
              <a:ext uri="{FF2B5EF4-FFF2-40B4-BE49-F238E27FC236}">
                <a16:creationId xmlns:a16="http://schemas.microsoft.com/office/drawing/2014/main" id="{6576E182-9CCA-4578-A339-ECC9F47481CD}"/>
              </a:ext>
            </a:extLst>
          </p:cNvPr>
          <p:cNvSpPr txBox="1">
            <a:spLocks noChangeArrowheads="1"/>
          </p:cNvSpPr>
          <p:nvPr/>
        </p:nvSpPr>
        <p:spPr bwMode="auto">
          <a:xfrm>
            <a:off x="3468228" y="5444054"/>
            <a:ext cx="2262134" cy="92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Zielvorstellungen</a:t>
            </a:r>
            <a:b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der Business-Ebene</a:t>
            </a:r>
            <a:b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CH" altLang="de-DE"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goals</a:t>
            </a:r>
            <a:r>
              <a:rPr kumimoji="0" lang="de-CH" alt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p:txBody>
      </p:sp>
      <p:sp>
        <p:nvSpPr>
          <p:cNvPr id="5125" name="Textfeld 3">
            <a:extLst>
              <a:ext uri="{FF2B5EF4-FFF2-40B4-BE49-F238E27FC236}">
                <a16:creationId xmlns:a16="http://schemas.microsoft.com/office/drawing/2014/main" id="{0B56C9D3-E1F6-4C07-A1C6-6A9F3FE82D6C}"/>
              </a:ext>
            </a:extLst>
          </p:cNvPr>
          <p:cNvSpPr txBox="1">
            <a:spLocks noChangeArrowheads="1"/>
          </p:cNvSpPr>
          <p:nvPr/>
        </p:nvSpPr>
        <p:spPr bwMode="auto">
          <a:xfrm>
            <a:off x="5754220" y="4270846"/>
            <a:ext cx="2762266" cy="120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Zielvereinbarungen </a:t>
            </a:r>
            <a:b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zwischen der Corporate- </a:t>
            </a:r>
            <a:b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und Business-Ebene</a:t>
            </a:r>
            <a:b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("objectives")</a:t>
            </a:r>
          </a:p>
        </p:txBody>
      </p:sp>
      <p:sp>
        <p:nvSpPr>
          <p:cNvPr id="5126" name="Textfeld 4">
            <a:extLst>
              <a:ext uri="{FF2B5EF4-FFF2-40B4-BE49-F238E27FC236}">
                <a16:creationId xmlns:a16="http://schemas.microsoft.com/office/drawing/2014/main" id="{5F24E4E5-CD06-412C-958A-5F1F957C8A6E}"/>
              </a:ext>
            </a:extLst>
          </p:cNvPr>
          <p:cNvSpPr txBox="1">
            <a:spLocks noChangeArrowheads="1"/>
          </p:cNvSpPr>
          <p:nvPr/>
        </p:nvSpPr>
        <p:spPr bwMode="auto">
          <a:xfrm>
            <a:off x="2722360" y="1484784"/>
            <a:ext cx="1774826"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Corporate Ziele</a:t>
            </a:r>
          </a:p>
        </p:txBody>
      </p:sp>
      <p:sp>
        <p:nvSpPr>
          <p:cNvPr id="5127" name="Rechteck 9">
            <a:extLst>
              <a:ext uri="{FF2B5EF4-FFF2-40B4-BE49-F238E27FC236}">
                <a16:creationId xmlns:a16="http://schemas.microsoft.com/office/drawing/2014/main" id="{16C14B3F-8576-4FDB-8D4B-9AC743E865CB}"/>
              </a:ext>
            </a:extLst>
          </p:cNvPr>
          <p:cNvSpPr>
            <a:spLocks noChangeArrowheads="1"/>
          </p:cNvSpPr>
          <p:nvPr/>
        </p:nvSpPr>
        <p:spPr bwMode="auto">
          <a:xfrm>
            <a:off x="2620043" y="1484784"/>
            <a:ext cx="1979461" cy="364418"/>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5128" name="Gruppieren 13">
            <a:extLst>
              <a:ext uri="{FF2B5EF4-FFF2-40B4-BE49-F238E27FC236}">
                <a16:creationId xmlns:a16="http://schemas.microsoft.com/office/drawing/2014/main" id="{7B8D598C-BEF6-4449-B655-A9AA38B20CA5}"/>
              </a:ext>
            </a:extLst>
          </p:cNvPr>
          <p:cNvGrpSpPr>
            <a:grpSpLocks/>
          </p:cNvGrpSpPr>
          <p:nvPr/>
        </p:nvGrpSpPr>
        <p:grpSpPr bwMode="auto">
          <a:xfrm>
            <a:off x="3986411" y="2207247"/>
            <a:ext cx="1992832" cy="694017"/>
            <a:chOff x="5015123" y="1562089"/>
            <a:chExt cx="1992853" cy="694022"/>
          </a:xfrm>
        </p:grpSpPr>
        <p:sp>
          <p:nvSpPr>
            <p:cNvPr id="5143" name="Textfeld 7">
              <a:extLst>
                <a:ext uri="{FF2B5EF4-FFF2-40B4-BE49-F238E27FC236}">
                  <a16:creationId xmlns:a16="http://schemas.microsoft.com/office/drawing/2014/main" id="{4C7F7AA7-B29B-463D-ADC5-52A6F181F5FC}"/>
                </a:ext>
              </a:extLst>
            </p:cNvPr>
            <p:cNvSpPr txBox="1">
              <a:spLocks noChangeArrowheads="1"/>
            </p:cNvSpPr>
            <p:nvPr/>
          </p:nvSpPr>
          <p:spPr bwMode="auto">
            <a:xfrm>
              <a:off x="5015123" y="1585935"/>
              <a:ext cx="19928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Spezifische Ziele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für die Geschäfte</a:t>
              </a:r>
            </a:p>
          </p:txBody>
        </p:sp>
        <p:sp>
          <p:nvSpPr>
            <p:cNvPr id="5144" name="Rechteck 11">
              <a:extLst>
                <a:ext uri="{FF2B5EF4-FFF2-40B4-BE49-F238E27FC236}">
                  <a16:creationId xmlns:a16="http://schemas.microsoft.com/office/drawing/2014/main" id="{F56D34F7-22F8-4083-8869-FDBD74021189}"/>
                </a:ext>
              </a:extLst>
            </p:cNvPr>
            <p:cNvSpPr>
              <a:spLocks noChangeArrowheads="1"/>
            </p:cNvSpPr>
            <p:nvPr/>
          </p:nvSpPr>
          <p:spPr bwMode="auto">
            <a:xfrm>
              <a:off x="5021808" y="1562089"/>
              <a:ext cx="1979482" cy="694022"/>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5" name="Rechteckiger Pfeil 14">
            <a:extLst>
              <a:ext uri="{FF2B5EF4-FFF2-40B4-BE49-F238E27FC236}">
                <a16:creationId xmlns:a16="http://schemas.microsoft.com/office/drawing/2014/main" id="{610F833D-62BB-4B46-B8FC-6E5EB5BD4DE0}"/>
              </a:ext>
            </a:extLst>
          </p:cNvPr>
          <p:cNvSpPr/>
          <p:nvPr/>
        </p:nvSpPr>
        <p:spPr bwMode="auto">
          <a:xfrm rot="5400000">
            <a:off x="4696961" y="1578446"/>
            <a:ext cx="571500" cy="571500"/>
          </a:xfrm>
          <a:prstGeom prst="bentArrow">
            <a:avLst/>
          </a:prstGeom>
          <a:solidFill>
            <a:schemeClr val="accent1"/>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5130" name="Gruppieren 16">
            <a:extLst>
              <a:ext uri="{FF2B5EF4-FFF2-40B4-BE49-F238E27FC236}">
                <a16:creationId xmlns:a16="http://schemas.microsoft.com/office/drawing/2014/main" id="{568592BB-E26F-4A09-A9E4-78A4DC9CF061}"/>
              </a:ext>
            </a:extLst>
          </p:cNvPr>
          <p:cNvGrpSpPr>
            <a:grpSpLocks/>
          </p:cNvGrpSpPr>
          <p:nvPr/>
        </p:nvGrpSpPr>
        <p:grpSpPr bwMode="auto">
          <a:xfrm>
            <a:off x="1253673" y="2207247"/>
            <a:ext cx="1979461" cy="694017"/>
            <a:chOff x="1274712" y="1578724"/>
            <a:chExt cx="1979482" cy="694022"/>
          </a:xfrm>
        </p:grpSpPr>
        <p:sp>
          <p:nvSpPr>
            <p:cNvPr id="5141" name="Textfeld 5">
              <a:extLst>
                <a:ext uri="{FF2B5EF4-FFF2-40B4-BE49-F238E27FC236}">
                  <a16:creationId xmlns:a16="http://schemas.microsoft.com/office/drawing/2014/main" id="{C699CA98-4D46-496D-9548-CE0F7888EE00}"/>
                </a:ext>
              </a:extLst>
            </p:cNvPr>
            <p:cNvSpPr txBox="1">
              <a:spLocks noChangeArrowheads="1"/>
            </p:cNvSpPr>
            <p:nvPr/>
          </p:nvSpPr>
          <p:spPr bwMode="auto">
            <a:xfrm>
              <a:off x="1287263" y="1602570"/>
              <a:ext cx="1954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Allgemeine Ziele </a:t>
              </a:r>
              <a:b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für die Gruppe</a:t>
              </a:r>
            </a:p>
          </p:txBody>
        </p:sp>
        <p:sp>
          <p:nvSpPr>
            <p:cNvPr id="5142" name="Rechteck 10">
              <a:extLst>
                <a:ext uri="{FF2B5EF4-FFF2-40B4-BE49-F238E27FC236}">
                  <a16:creationId xmlns:a16="http://schemas.microsoft.com/office/drawing/2014/main" id="{70551D58-E5C0-42CE-86D9-2F82676386FF}"/>
                </a:ext>
              </a:extLst>
            </p:cNvPr>
            <p:cNvSpPr>
              <a:spLocks noChangeArrowheads="1"/>
            </p:cNvSpPr>
            <p:nvPr/>
          </p:nvSpPr>
          <p:spPr bwMode="auto">
            <a:xfrm>
              <a:off x="1274712" y="1578724"/>
              <a:ext cx="1979482" cy="694022"/>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6" name="Rechteckiger Pfeil 15">
            <a:extLst>
              <a:ext uri="{FF2B5EF4-FFF2-40B4-BE49-F238E27FC236}">
                <a16:creationId xmlns:a16="http://schemas.microsoft.com/office/drawing/2014/main" id="{8527A131-08B2-45CE-A406-D7A7166F59ED}"/>
              </a:ext>
            </a:extLst>
          </p:cNvPr>
          <p:cNvSpPr/>
          <p:nvPr/>
        </p:nvSpPr>
        <p:spPr bwMode="auto">
          <a:xfrm rot="16200000" flipH="1">
            <a:off x="1956936" y="1556221"/>
            <a:ext cx="571500" cy="571500"/>
          </a:xfrm>
          <a:prstGeom prst="bentArrow">
            <a:avLst/>
          </a:prstGeom>
          <a:solidFill>
            <a:schemeClr val="accent1"/>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132" name="Pfeil nach unten 22">
            <a:extLst>
              <a:ext uri="{FF2B5EF4-FFF2-40B4-BE49-F238E27FC236}">
                <a16:creationId xmlns:a16="http://schemas.microsoft.com/office/drawing/2014/main" id="{3E543124-4CE9-4754-8DA1-9EA348B578EC}"/>
              </a:ext>
            </a:extLst>
          </p:cNvPr>
          <p:cNvSpPr>
            <a:spLocks noChangeArrowheads="1"/>
          </p:cNvSpPr>
          <p:nvPr/>
        </p:nvSpPr>
        <p:spPr bwMode="auto">
          <a:xfrm>
            <a:off x="4804234" y="2984971"/>
            <a:ext cx="357186" cy="428625"/>
          </a:xfrm>
          <a:prstGeom prst="down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5133" name="Gerade Verbindung 27">
            <a:extLst>
              <a:ext uri="{FF2B5EF4-FFF2-40B4-BE49-F238E27FC236}">
                <a16:creationId xmlns:a16="http://schemas.microsoft.com/office/drawing/2014/main" id="{CF781F35-9AFF-4857-945A-6DC5B7458A84}"/>
              </a:ext>
            </a:extLst>
          </p:cNvPr>
          <p:cNvCxnSpPr>
            <a:cxnSpLocks noChangeShapeType="1"/>
          </p:cNvCxnSpPr>
          <p:nvPr/>
        </p:nvCxnSpPr>
        <p:spPr bwMode="auto">
          <a:xfrm rot="5400000" flipH="1" flipV="1">
            <a:off x="5540698" y="2841302"/>
            <a:ext cx="2714625" cy="158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5134" name="Gerade Verbindung mit Pfeil 29">
            <a:extLst>
              <a:ext uri="{FF2B5EF4-FFF2-40B4-BE49-F238E27FC236}">
                <a16:creationId xmlns:a16="http://schemas.microsoft.com/office/drawing/2014/main" id="{545A1EA2-6EB9-4B70-A1A4-AF28C3ACE97B}"/>
              </a:ext>
            </a:extLst>
          </p:cNvPr>
          <p:cNvCxnSpPr>
            <a:cxnSpLocks noChangeShapeType="1"/>
          </p:cNvCxnSpPr>
          <p:nvPr/>
        </p:nvCxnSpPr>
        <p:spPr bwMode="auto">
          <a:xfrm rot="10800000">
            <a:off x="4682661" y="1484784"/>
            <a:ext cx="2214555" cy="1588"/>
          </a:xfrm>
          <a:prstGeom prst="straightConnector1">
            <a:avLst/>
          </a:prstGeom>
          <a:noFill/>
          <a:ln w="12700" algn="ctr">
            <a:solidFill>
              <a:schemeClr val="tx1"/>
            </a:solidFill>
            <a:prstDash val="sysDash"/>
            <a:round/>
            <a:headEnd/>
            <a:tailEnd type="arrow" w="med" len="med"/>
          </a:ln>
          <a:extLst>
            <a:ext uri="{909E8E84-426E-40DD-AFC4-6F175D3DCCD1}">
              <a14:hiddenFill xmlns:a14="http://schemas.microsoft.com/office/drawing/2010/main">
                <a:noFill/>
              </a14:hiddenFill>
            </a:ext>
          </a:extLst>
        </p:spPr>
      </p:cxnSp>
      <p:sp>
        <p:nvSpPr>
          <p:cNvPr id="5135" name="Textfeld 8">
            <a:extLst>
              <a:ext uri="{FF2B5EF4-FFF2-40B4-BE49-F238E27FC236}">
                <a16:creationId xmlns:a16="http://schemas.microsoft.com/office/drawing/2014/main" id="{A767E398-3338-4ED1-B45C-06291EA79DB1}"/>
              </a:ext>
            </a:extLst>
          </p:cNvPr>
          <p:cNvSpPr txBox="1">
            <a:spLocks noChangeArrowheads="1"/>
          </p:cNvSpPr>
          <p:nvPr/>
        </p:nvSpPr>
        <p:spPr bwMode="auto">
          <a:xfrm>
            <a:off x="6182843" y="2413471"/>
            <a:ext cx="1436597" cy="33855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1" u="none" strike="noStrike" kern="1200" cap="none" spc="0" normalizeH="0" baseline="0" noProof="0">
                <a:ln>
                  <a:noFill/>
                </a:ln>
                <a:solidFill>
                  <a:srgbClr val="000000"/>
                </a:solidFill>
                <a:effectLst/>
                <a:uLnTx/>
                <a:uFillTx/>
                <a:latin typeface="Arial" panose="020B0604020202020204" pitchFamily="34" charset="0"/>
                <a:ea typeface="+mn-ea"/>
                <a:cs typeface="+mn-cs"/>
              </a:rPr>
              <a:t>Anpassungen</a:t>
            </a:r>
          </a:p>
        </p:txBody>
      </p:sp>
      <p:grpSp>
        <p:nvGrpSpPr>
          <p:cNvPr id="5137" name="Gruppieren 36">
            <a:extLst>
              <a:ext uri="{FF2B5EF4-FFF2-40B4-BE49-F238E27FC236}">
                <a16:creationId xmlns:a16="http://schemas.microsoft.com/office/drawing/2014/main" id="{228FB6D2-8A4B-4CEE-AD28-F58A983370FE}"/>
              </a:ext>
            </a:extLst>
          </p:cNvPr>
          <p:cNvGrpSpPr>
            <a:grpSpLocks/>
          </p:cNvGrpSpPr>
          <p:nvPr/>
        </p:nvGrpSpPr>
        <p:grpSpPr bwMode="auto">
          <a:xfrm>
            <a:off x="3456258" y="4385121"/>
            <a:ext cx="2279234" cy="969500"/>
            <a:chOff x="1977709" y="4143378"/>
            <a:chExt cx="2279258" cy="969507"/>
          </a:xfrm>
        </p:grpSpPr>
        <p:sp>
          <p:nvSpPr>
            <p:cNvPr id="22" name="Rechteckiger Pfeil 21">
              <a:extLst>
                <a:ext uri="{FF2B5EF4-FFF2-40B4-BE49-F238E27FC236}">
                  <a16:creationId xmlns:a16="http://schemas.microsoft.com/office/drawing/2014/main" id="{5072643D-8DE9-4DB8-9BD0-B71725042CFC}"/>
                </a:ext>
              </a:extLst>
            </p:cNvPr>
            <p:cNvSpPr/>
            <p:nvPr/>
          </p:nvSpPr>
          <p:spPr bwMode="auto">
            <a:xfrm flipV="1">
              <a:off x="3434327" y="4143403"/>
              <a:ext cx="822334" cy="465141"/>
            </a:xfrm>
            <a:prstGeom prst="bentArrow">
              <a:avLst/>
            </a:prstGeom>
            <a:solidFill>
              <a:schemeClr val="accent1"/>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5" name="Rechteckiger Pfeil 34">
              <a:extLst>
                <a:ext uri="{FF2B5EF4-FFF2-40B4-BE49-F238E27FC236}">
                  <a16:creationId xmlns:a16="http://schemas.microsoft.com/office/drawing/2014/main" id="{1377E04F-7907-4C9A-9E89-D6E2548F5586}"/>
                </a:ext>
              </a:extLst>
            </p:cNvPr>
            <p:cNvSpPr/>
            <p:nvPr/>
          </p:nvSpPr>
          <p:spPr bwMode="auto">
            <a:xfrm>
              <a:off x="3434327" y="4648232"/>
              <a:ext cx="822334" cy="465141"/>
            </a:xfrm>
            <a:prstGeom prst="bentArrow">
              <a:avLst/>
            </a:prstGeom>
            <a:solidFill>
              <a:schemeClr val="accent1"/>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140" name="Textfeld 35">
              <a:extLst>
                <a:ext uri="{FF2B5EF4-FFF2-40B4-BE49-F238E27FC236}">
                  <a16:creationId xmlns:a16="http://schemas.microsoft.com/office/drawing/2014/main" id="{59AF98A9-D508-4FF5-91E1-3B7CAF793648}"/>
                </a:ext>
              </a:extLst>
            </p:cNvPr>
            <p:cNvSpPr txBox="1">
              <a:spLocks noChangeArrowheads="1"/>
            </p:cNvSpPr>
            <p:nvPr/>
          </p:nvSpPr>
          <p:spPr bwMode="auto">
            <a:xfrm>
              <a:off x="1977709" y="4468305"/>
              <a:ext cx="15615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1" u="none" strike="noStrike" kern="1200" cap="none" spc="0" normalizeH="0" baseline="0" noProof="0">
                  <a:ln>
                    <a:noFill/>
                  </a:ln>
                  <a:solidFill>
                    <a:srgbClr val="000000"/>
                  </a:solidFill>
                  <a:effectLst/>
                  <a:uLnTx/>
                  <a:uFillTx/>
                  <a:latin typeface="Arial" panose="020B0604020202020204" pitchFamily="34" charset="0"/>
                  <a:ea typeface="+mn-ea"/>
                  <a:cs typeface="+mn-cs"/>
                </a:rPr>
                <a:t>Verhandlungen</a:t>
              </a:r>
            </a:p>
          </p:txBody>
        </p:sp>
      </p:grpSp>
      <p:sp>
        <p:nvSpPr>
          <p:cNvPr id="2" name="Pfeil: nach links und rechts 1">
            <a:extLst>
              <a:ext uri="{FF2B5EF4-FFF2-40B4-BE49-F238E27FC236}">
                <a16:creationId xmlns:a16="http://schemas.microsoft.com/office/drawing/2014/main" id="{41C12FFE-B218-4D5F-93CF-A0EBF657AB5D}"/>
              </a:ext>
            </a:extLst>
          </p:cNvPr>
          <p:cNvSpPr/>
          <p:nvPr/>
        </p:nvSpPr>
        <p:spPr bwMode="auto">
          <a:xfrm>
            <a:off x="3290954" y="2488075"/>
            <a:ext cx="637638" cy="132360"/>
          </a:xfrm>
          <a:prstGeom prst="leftRightArrow">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6" name="Titel 1">
            <a:extLst>
              <a:ext uri="{FF2B5EF4-FFF2-40B4-BE49-F238E27FC236}">
                <a16:creationId xmlns:a16="http://schemas.microsoft.com/office/drawing/2014/main" id="{9618EEFC-78FB-49E9-8DD8-5D26452B3DE7}"/>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dirty="0">
                <a:latin typeface="Arial" panose="020B0604020202020204" pitchFamily="34" charset="0"/>
              </a:rPr>
              <a:t>Prozess der Zielvereinbarung</a:t>
            </a:r>
            <a:endParaRPr lang="de-CH" kern="0" dirty="0"/>
          </a:p>
        </p:txBody>
      </p:sp>
      <p:sp>
        <p:nvSpPr>
          <p:cNvPr id="27" name="Textfeld 26">
            <a:extLst>
              <a:ext uri="{FF2B5EF4-FFF2-40B4-BE49-F238E27FC236}">
                <a16:creationId xmlns:a16="http://schemas.microsoft.com/office/drawing/2014/main" id="{7D0E8E00-E6D6-4541-A0D0-5F759D14A1D9}"/>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5-3</a:t>
            </a:r>
          </a:p>
        </p:txBody>
      </p:sp>
      <p:sp>
        <p:nvSpPr>
          <p:cNvPr id="4" name="Textfeld 3">
            <a:extLst>
              <a:ext uri="{FF2B5EF4-FFF2-40B4-BE49-F238E27FC236}">
                <a16:creationId xmlns:a16="http://schemas.microsoft.com/office/drawing/2014/main" id="{BDC02845-9CC7-45B6-880D-05E02B80CE72}"/>
              </a:ext>
            </a:extLst>
          </p:cNvPr>
          <p:cNvSpPr txBox="1"/>
          <p:nvPr/>
        </p:nvSpPr>
        <p:spPr>
          <a:xfrm>
            <a:off x="214575" y="685898"/>
            <a:ext cx="5598007" cy="400110"/>
          </a:xfrm>
          <a:prstGeom prst="rect">
            <a:avLst/>
          </a:prstGeom>
          <a:noFill/>
        </p:spPr>
        <p:txBody>
          <a:bodyPr wrap="none" rtlCol="0">
            <a:spAutoFit/>
          </a:bodyPr>
          <a:lstStyle/>
          <a:p>
            <a:r>
              <a:rPr lang="de-CH" sz="2000" b="1" dirty="0">
                <a:solidFill>
                  <a:schemeClr val="tx2"/>
                </a:solidFill>
              </a:rPr>
              <a:t>.. zwischen  Corporate- und Business-Ebene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CE28B1-0A53-4320-ABD3-A5AD5695D19B}"/>
              </a:ext>
            </a:extLst>
          </p:cNvPr>
          <p:cNvSpPr>
            <a:spLocks noGrp="1"/>
          </p:cNvSpPr>
          <p:nvPr>
            <p:ph type="title"/>
          </p:nvPr>
        </p:nvSpPr>
        <p:spPr/>
        <p:txBody>
          <a:bodyPr/>
          <a:lstStyle/>
          <a:p>
            <a:r>
              <a:rPr lang="de-CH" kern="1200" dirty="0">
                <a:latin typeface="Arial" panose="020B0604020202020204" pitchFamily="34" charset="0"/>
              </a:rPr>
              <a:t>Die Wertsteigerungshebel der Corporate Strategy</a:t>
            </a:r>
            <a:endParaRPr lang="de-CH" dirty="0"/>
          </a:p>
        </p:txBody>
      </p:sp>
      <p:sp>
        <p:nvSpPr>
          <p:cNvPr id="46" name="Textfeld 45">
            <a:extLst>
              <a:ext uri="{FF2B5EF4-FFF2-40B4-BE49-F238E27FC236}">
                <a16:creationId xmlns:a16="http://schemas.microsoft.com/office/drawing/2014/main" id="{DFC766E0-EE3E-492B-A69D-40284795A220}"/>
              </a:ext>
            </a:extLst>
          </p:cNvPr>
          <p:cNvSpPr txBox="1"/>
          <p:nvPr/>
        </p:nvSpPr>
        <p:spPr>
          <a:xfrm>
            <a:off x="8967298" y="6153724"/>
            <a:ext cx="68800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C</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a:t>
            </a:r>
          </a:p>
        </p:txBody>
      </p:sp>
      <p:grpSp>
        <p:nvGrpSpPr>
          <p:cNvPr id="47" name="Gruppieren 46">
            <a:extLst>
              <a:ext uri="{FF2B5EF4-FFF2-40B4-BE49-F238E27FC236}">
                <a16:creationId xmlns:a16="http://schemas.microsoft.com/office/drawing/2014/main" id="{2129ECC4-00BD-4325-8931-BE68CEEAAC00}"/>
              </a:ext>
            </a:extLst>
          </p:cNvPr>
          <p:cNvGrpSpPr/>
          <p:nvPr/>
        </p:nvGrpSpPr>
        <p:grpSpPr>
          <a:xfrm>
            <a:off x="547688" y="954088"/>
            <a:ext cx="8653462" cy="5607982"/>
            <a:chOff x="547688" y="954088"/>
            <a:chExt cx="8653462" cy="5607982"/>
          </a:xfrm>
        </p:grpSpPr>
        <p:sp>
          <p:nvSpPr>
            <p:cNvPr id="48" name="Rectangle 4">
              <a:extLst>
                <a:ext uri="{FF2B5EF4-FFF2-40B4-BE49-F238E27FC236}">
                  <a16:creationId xmlns:a16="http://schemas.microsoft.com/office/drawing/2014/main" id="{7BE11C35-2EFA-493D-8CEA-BF9CF120F116}"/>
                </a:ext>
              </a:extLst>
            </p:cNvPr>
            <p:cNvSpPr>
              <a:spLocks noChangeArrowheads="1"/>
            </p:cNvSpPr>
            <p:nvPr/>
          </p:nvSpPr>
          <p:spPr bwMode="auto">
            <a:xfrm>
              <a:off x="547688" y="954088"/>
              <a:ext cx="8653462" cy="4751387"/>
            </a:xfrm>
            <a:prstGeom prst="rect">
              <a:avLst/>
            </a:prstGeom>
            <a:solidFill>
              <a:schemeClr val="accent1">
                <a:alpha val="50000"/>
              </a:schemeClr>
            </a:solidFill>
            <a:ln w="12700">
              <a:noFill/>
              <a:miter lim="800000"/>
              <a:headEnd/>
              <a:tailEnd/>
            </a:ln>
            <a:effectLst/>
            <a:scene3d>
              <a:camera prst="orthographicFront"/>
              <a:lightRig rig="threePt" dir="t"/>
            </a:scene3d>
            <a:sp3d prstMaterial="softEdge"/>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9" name="AutoShape 6">
              <a:extLst>
                <a:ext uri="{FF2B5EF4-FFF2-40B4-BE49-F238E27FC236}">
                  <a16:creationId xmlns:a16="http://schemas.microsoft.com/office/drawing/2014/main" id="{FF40E9F1-1E0A-4C39-B6AD-80EAC7C9C235}"/>
                </a:ext>
              </a:extLst>
            </p:cNvPr>
            <p:cNvSpPr>
              <a:spLocks noChangeArrowheads="1"/>
            </p:cNvSpPr>
            <p:nvPr/>
          </p:nvSpPr>
          <p:spPr bwMode="auto">
            <a:xfrm rot="5400000">
              <a:off x="2440773" y="1808949"/>
              <a:ext cx="4867291" cy="3535362"/>
            </a:xfrm>
            <a:prstGeom prst="homePlate">
              <a:avLst>
                <a:gd name="adj" fmla="val 36809"/>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0" name="Oval 10">
              <a:extLst>
                <a:ext uri="{FF2B5EF4-FFF2-40B4-BE49-F238E27FC236}">
                  <a16:creationId xmlns:a16="http://schemas.microsoft.com/office/drawing/2014/main" id="{B0CF4110-5009-4967-A90C-2CC466643E78}"/>
                </a:ext>
              </a:extLst>
            </p:cNvPr>
            <p:cNvSpPr>
              <a:spLocks noChangeArrowheads="1"/>
            </p:cNvSpPr>
            <p:nvPr/>
          </p:nvSpPr>
          <p:spPr bwMode="auto">
            <a:xfrm>
              <a:off x="1009650" y="1889125"/>
              <a:ext cx="7729538" cy="3313113"/>
            </a:xfrm>
            <a:prstGeom prst="ellipse">
              <a:avLst/>
            </a:prstGeom>
            <a:noFill/>
            <a:ln w="38100">
              <a:solidFill>
                <a:schemeClr val="tx2"/>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 name="Text Box 15">
              <a:extLst>
                <a:ext uri="{FF2B5EF4-FFF2-40B4-BE49-F238E27FC236}">
                  <a16:creationId xmlns:a16="http://schemas.microsoft.com/office/drawing/2014/main" id="{4A58DA7D-4A79-4167-844C-AD358DF528F6}"/>
                </a:ext>
              </a:extLst>
            </p:cNvPr>
            <p:cNvSpPr txBox="1">
              <a:spLocks noChangeArrowheads="1"/>
            </p:cNvSpPr>
            <p:nvPr/>
          </p:nvSpPr>
          <p:spPr bwMode="auto">
            <a:xfrm>
              <a:off x="3597466" y="1228758"/>
              <a:ext cx="2553904" cy="400110"/>
            </a:xfrm>
            <a:prstGeom prst="rect">
              <a:avLst/>
            </a:prstGeom>
            <a:noFill/>
            <a:ln w="9525">
              <a:noFill/>
              <a:miter lim="800000"/>
              <a:headEnd/>
              <a:tailEnd/>
            </a:ln>
            <a:scene3d>
              <a:camera prst="orthographicFront"/>
              <a:lightRig rig="threePt" dir="t"/>
            </a:scene3d>
            <a:sp3d>
              <a:bevelT prst="relaxedInse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Anspruchsgruppen</a:t>
              </a:r>
              <a:endParaRPr kumimoji="0" lang="de-DE"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52" name="Text Box 35">
              <a:extLst>
                <a:ext uri="{FF2B5EF4-FFF2-40B4-BE49-F238E27FC236}">
                  <a16:creationId xmlns:a16="http://schemas.microsoft.com/office/drawing/2014/main" id="{79DEA498-8DDE-4E15-8A04-F45D6E9EA055}"/>
                </a:ext>
              </a:extLst>
            </p:cNvPr>
            <p:cNvSpPr txBox="1">
              <a:spLocks noChangeArrowheads="1"/>
            </p:cNvSpPr>
            <p:nvPr/>
          </p:nvSpPr>
          <p:spPr bwMode="auto">
            <a:xfrm>
              <a:off x="666750" y="1025525"/>
              <a:ext cx="8611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Externer</a:t>
              </a:r>
              <a:b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53" name="Text Box 36">
              <a:extLst>
                <a:ext uri="{FF2B5EF4-FFF2-40B4-BE49-F238E27FC236}">
                  <a16:creationId xmlns:a16="http://schemas.microsoft.com/office/drawing/2014/main" id="{09CFC309-8B41-40A2-A8EF-A90C64AA94ED}"/>
                </a:ext>
              </a:extLst>
            </p:cNvPr>
            <p:cNvSpPr txBox="1">
              <a:spLocks noChangeArrowheads="1"/>
            </p:cNvSpPr>
            <p:nvPr/>
          </p:nvSpPr>
          <p:spPr bwMode="auto">
            <a:xfrm>
              <a:off x="8281870" y="1025525"/>
              <a:ext cx="8002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Interner</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4" name="Ellipse 36">
              <a:extLst>
                <a:ext uri="{FF2B5EF4-FFF2-40B4-BE49-F238E27FC236}">
                  <a16:creationId xmlns:a16="http://schemas.microsoft.com/office/drawing/2014/main" id="{0A8E44F0-F0E5-4FB7-B369-BC8C35C18459}"/>
                </a:ext>
              </a:extLst>
            </p:cNvPr>
            <p:cNvSpPr>
              <a:spLocks noChangeArrowheads="1"/>
            </p:cNvSpPr>
            <p:nvPr/>
          </p:nvSpPr>
          <p:spPr bwMode="auto">
            <a:xfrm>
              <a:off x="677863" y="4356100"/>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5" name="Text Box 12">
              <a:extLst>
                <a:ext uri="{FF2B5EF4-FFF2-40B4-BE49-F238E27FC236}">
                  <a16:creationId xmlns:a16="http://schemas.microsoft.com/office/drawing/2014/main" id="{173C39AB-9ECA-425B-9863-FCFB08DD3CF6}"/>
                </a:ext>
              </a:extLst>
            </p:cNvPr>
            <p:cNvSpPr txBox="1">
              <a:spLocks noChangeArrowheads="1"/>
            </p:cNvSpPr>
            <p:nvPr/>
          </p:nvSpPr>
          <p:spPr bwMode="auto">
            <a:xfrm>
              <a:off x="965118" y="4443413"/>
              <a:ext cx="949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Vision</a:t>
              </a:r>
            </a:p>
          </p:txBody>
        </p:sp>
        <p:sp>
          <p:nvSpPr>
            <p:cNvPr id="56" name="Ellipse 37">
              <a:extLst>
                <a:ext uri="{FF2B5EF4-FFF2-40B4-BE49-F238E27FC236}">
                  <a16:creationId xmlns:a16="http://schemas.microsoft.com/office/drawing/2014/main" id="{D1DE663B-5D75-4956-9CAD-1C7B6B4835F7}"/>
                </a:ext>
              </a:extLst>
            </p:cNvPr>
            <p:cNvSpPr>
              <a:spLocks noChangeArrowheads="1"/>
            </p:cNvSpPr>
            <p:nvPr/>
          </p:nvSpPr>
          <p:spPr bwMode="auto">
            <a:xfrm>
              <a:off x="677863" y="2163763"/>
              <a:ext cx="1524000" cy="571500"/>
            </a:xfrm>
            <a:prstGeom prst="ellipse">
              <a:avLst/>
            </a:prstGeom>
            <a:solidFill>
              <a:schemeClr val="accent1"/>
            </a:solidFill>
            <a:ln w="12700" cmpd="sng" algn="ctr">
              <a:noFill/>
              <a:prstDash val="solid"/>
              <a:round/>
              <a:headEnd/>
              <a:tailEnd/>
            </a:ln>
            <a:effectLst/>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7" name="Text Box 11">
              <a:extLst>
                <a:ext uri="{FF2B5EF4-FFF2-40B4-BE49-F238E27FC236}">
                  <a16:creationId xmlns:a16="http://schemas.microsoft.com/office/drawing/2014/main" id="{B8119EDD-B471-4FBD-94F9-7E667D14EB11}"/>
                </a:ext>
              </a:extLst>
            </p:cNvPr>
            <p:cNvSpPr txBox="1">
              <a:spLocks noChangeArrowheads="1"/>
            </p:cNvSpPr>
            <p:nvPr/>
          </p:nvSpPr>
          <p:spPr bwMode="auto">
            <a:xfrm>
              <a:off x="870637" y="2251075"/>
              <a:ext cx="11384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Mission</a:t>
              </a:r>
            </a:p>
          </p:txBody>
        </p:sp>
        <p:sp>
          <p:nvSpPr>
            <p:cNvPr id="58" name="Ellipse 38">
              <a:extLst>
                <a:ext uri="{FF2B5EF4-FFF2-40B4-BE49-F238E27FC236}">
                  <a16:creationId xmlns:a16="http://schemas.microsoft.com/office/drawing/2014/main" id="{8511A15B-3996-422D-AC0B-1D97E3DC5F1F}"/>
                </a:ext>
              </a:extLst>
            </p:cNvPr>
            <p:cNvSpPr>
              <a:spLocks noChangeArrowheads="1"/>
            </p:cNvSpPr>
            <p:nvPr/>
          </p:nvSpPr>
          <p:spPr bwMode="auto">
            <a:xfrm>
              <a:off x="7546975" y="2163763"/>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9" name="Text Box 13">
              <a:extLst>
                <a:ext uri="{FF2B5EF4-FFF2-40B4-BE49-F238E27FC236}">
                  <a16:creationId xmlns:a16="http://schemas.microsoft.com/office/drawing/2014/main" id="{9D40A7DE-9DB9-4D46-B0DA-40663117F6AD}"/>
                </a:ext>
              </a:extLst>
            </p:cNvPr>
            <p:cNvSpPr txBox="1">
              <a:spLocks noChangeArrowheads="1"/>
            </p:cNvSpPr>
            <p:nvPr/>
          </p:nvSpPr>
          <p:spPr bwMode="auto">
            <a:xfrm>
              <a:off x="7863084" y="2251075"/>
              <a:ext cx="8917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Werte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60" name="Ellipse 39">
              <a:extLst>
                <a:ext uri="{FF2B5EF4-FFF2-40B4-BE49-F238E27FC236}">
                  <a16:creationId xmlns:a16="http://schemas.microsoft.com/office/drawing/2014/main" id="{4E03D3F7-E2A5-4925-B723-639C365382C5}"/>
                </a:ext>
              </a:extLst>
            </p:cNvPr>
            <p:cNvSpPr>
              <a:spLocks noChangeArrowheads="1"/>
            </p:cNvSpPr>
            <p:nvPr/>
          </p:nvSpPr>
          <p:spPr bwMode="auto">
            <a:xfrm>
              <a:off x="7546975" y="4356100"/>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1" name="Text Box 14">
              <a:extLst>
                <a:ext uri="{FF2B5EF4-FFF2-40B4-BE49-F238E27FC236}">
                  <a16:creationId xmlns:a16="http://schemas.microsoft.com/office/drawing/2014/main" id="{2751BFE3-F1DD-41D2-B63D-0577ABC9A1D8}"/>
                </a:ext>
              </a:extLst>
            </p:cNvPr>
            <p:cNvSpPr txBox="1">
              <a:spLocks noChangeArrowheads="1"/>
            </p:cNvSpPr>
            <p:nvPr/>
          </p:nvSpPr>
          <p:spPr bwMode="auto">
            <a:xfrm>
              <a:off x="7924895" y="4443413"/>
              <a:ext cx="768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Ziele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62" name="Pfeil nach links und rechts 58">
              <a:extLst>
                <a:ext uri="{FF2B5EF4-FFF2-40B4-BE49-F238E27FC236}">
                  <a16:creationId xmlns:a16="http://schemas.microsoft.com/office/drawing/2014/main" id="{2EACA51E-867A-44FD-970F-DC3B3AC1C852}"/>
                </a:ext>
              </a:extLst>
            </p:cNvPr>
            <p:cNvSpPr>
              <a:spLocks noChangeArrowheads="1"/>
            </p:cNvSpPr>
            <p:nvPr/>
          </p:nvSpPr>
          <p:spPr bwMode="auto">
            <a:xfrm>
              <a:off x="3238500" y="2928938"/>
              <a:ext cx="3271838" cy="1214437"/>
            </a:xfrm>
            <a:prstGeom prst="leftRightArrow">
              <a:avLst>
                <a:gd name="adj1" fmla="val 50000"/>
                <a:gd name="adj2" fmla="val 50003"/>
              </a:avLst>
            </a:prstGeom>
            <a:gradFill rotWithShape="1">
              <a:gsLst>
                <a:gs pos="0">
                  <a:srgbClr val="FFFF00"/>
                </a:gs>
                <a:gs pos="50000">
                  <a:srgbClr val="9CB86E"/>
                </a:gs>
                <a:gs pos="100000">
                  <a:srgbClr val="156B13"/>
                </a:gs>
              </a:gsLst>
              <a:lin ang="0" scaled="1"/>
            </a:gra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3" name="Ellipse 48">
              <a:extLst>
                <a:ext uri="{FF2B5EF4-FFF2-40B4-BE49-F238E27FC236}">
                  <a16:creationId xmlns:a16="http://schemas.microsoft.com/office/drawing/2014/main" id="{B2F128FF-BB5C-4772-A10D-9A90640B535B}"/>
                </a:ext>
              </a:extLst>
            </p:cNvPr>
            <p:cNvSpPr>
              <a:spLocks noChangeArrowheads="1"/>
            </p:cNvSpPr>
            <p:nvPr/>
          </p:nvSpPr>
          <p:spPr bwMode="auto">
            <a:xfrm>
              <a:off x="1323975" y="3187700"/>
              <a:ext cx="2166938" cy="715963"/>
            </a:xfrm>
            <a:prstGeom prst="ellipse">
              <a:avLst/>
            </a:prstGeom>
            <a:solidFill>
              <a:srgbClr val="FFFF00"/>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4" name="Text Box 33">
              <a:extLst>
                <a:ext uri="{FF2B5EF4-FFF2-40B4-BE49-F238E27FC236}">
                  <a16:creationId xmlns:a16="http://schemas.microsoft.com/office/drawing/2014/main" id="{E1558397-D288-4EE1-9354-59F7F18FA144}"/>
                </a:ext>
              </a:extLst>
            </p:cNvPr>
            <p:cNvSpPr txBox="1">
              <a:spLocks noChangeArrowheads="1"/>
            </p:cNvSpPr>
            <p:nvPr/>
          </p:nvSpPr>
          <p:spPr bwMode="auto">
            <a:xfrm>
              <a:off x="1808163" y="3348038"/>
              <a:ext cx="1198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Konzept</a:t>
              </a:r>
            </a:p>
          </p:txBody>
        </p:sp>
        <p:sp>
          <p:nvSpPr>
            <p:cNvPr id="65" name="Ellipse 57">
              <a:extLst>
                <a:ext uri="{FF2B5EF4-FFF2-40B4-BE49-F238E27FC236}">
                  <a16:creationId xmlns:a16="http://schemas.microsoft.com/office/drawing/2014/main" id="{1862BF28-948C-45D9-825E-4BFA44E5A938}"/>
                </a:ext>
              </a:extLst>
            </p:cNvPr>
            <p:cNvSpPr>
              <a:spLocks noChangeArrowheads="1"/>
            </p:cNvSpPr>
            <p:nvPr/>
          </p:nvSpPr>
          <p:spPr bwMode="auto">
            <a:xfrm>
              <a:off x="6257925" y="3187700"/>
              <a:ext cx="2166938" cy="715963"/>
            </a:xfrm>
            <a:prstGeom prst="ellipse">
              <a:avLst/>
            </a:prstGeom>
            <a:solidFill>
              <a:schemeClr val="tx2"/>
            </a:solidFill>
            <a:ln w="254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6" name="Text Box 33">
              <a:extLst>
                <a:ext uri="{FF2B5EF4-FFF2-40B4-BE49-F238E27FC236}">
                  <a16:creationId xmlns:a16="http://schemas.microsoft.com/office/drawing/2014/main" id="{10351866-4BC8-48D8-BBA8-6FBF83852168}"/>
                </a:ext>
              </a:extLst>
            </p:cNvPr>
            <p:cNvSpPr txBox="1">
              <a:spLocks noChangeArrowheads="1"/>
            </p:cNvSpPr>
            <p:nvPr/>
          </p:nvSpPr>
          <p:spPr bwMode="auto">
            <a:xfrm>
              <a:off x="7050088" y="3348038"/>
              <a:ext cx="58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Stil</a:t>
              </a:r>
            </a:p>
          </p:txBody>
        </p:sp>
        <p:sp>
          <p:nvSpPr>
            <p:cNvPr id="67" name="Textfeld 38">
              <a:extLst>
                <a:ext uri="{FF2B5EF4-FFF2-40B4-BE49-F238E27FC236}">
                  <a16:creationId xmlns:a16="http://schemas.microsoft.com/office/drawing/2014/main" id="{601AA566-6DBA-4689-BA7A-1EA00BC5BA8A}"/>
                </a:ext>
              </a:extLst>
            </p:cNvPr>
            <p:cNvSpPr txBox="1">
              <a:spLocks noChangeArrowheads="1"/>
            </p:cNvSpPr>
            <p:nvPr/>
          </p:nvSpPr>
          <p:spPr bwMode="auto">
            <a:xfrm>
              <a:off x="5281496" y="3305175"/>
              <a:ext cx="9637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rPr>
                <a:t>Corporate</a:t>
              </a:r>
            </a:p>
            <a:p>
              <a:pPr marL="0" marR="0" lvl="0" indent="0" algn="r" defTabSz="914400" rtl="0" eaLnBrk="1" fontAlgn="base" latinLnBrk="0" hangingPunct="1">
                <a:lnSpc>
                  <a:spcPct val="100000"/>
                </a:lnSpc>
                <a:spcBef>
                  <a:spcPct val="0"/>
                </a:spcBef>
                <a:spcAft>
                  <a:spcPct val="0"/>
                </a:spcAft>
                <a:buClrTx/>
                <a:buSzTx/>
                <a:buFontTx/>
                <a:buNone/>
                <a:tabLst/>
                <a:defRPr/>
              </a:pPr>
              <a:r>
                <a:rPr lang="de-CH" altLang="de-DE" sz="1200" b="1" dirty="0">
                  <a:solidFill>
                    <a:srgbClr val="FFFFFF"/>
                  </a:solidFill>
                  <a:latin typeface="Arial Narrow" panose="020B0606020202030204" pitchFamily="34" charset="0"/>
                </a:rPr>
                <a:t>Organisation</a:t>
              </a:r>
              <a:endParaRPr kumimoji="0" lang="de-CH" altLang="de-DE" sz="12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endParaRPr>
            </a:p>
          </p:txBody>
        </p:sp>
        <p:sp>
          <p:nvSpPr>
            <p:cNvPr id="68" name="Textfeld 37">
              <a:extLst>
                <a:ext uri="{FF2B5EF4-FFF2-40B4-BE49-F238E27FC236}">
                  <a16:creationId xmlns:a16="http://schemas.microsoft.com/office/drawing/2014/main" id="{2D33C983-404F-4AAA-80D3-93558F9344F5}"/>
                </a:ext>
              </a:extLst>
            </p:cNvPr>
            <p:cNvSpPr txBox="1">
              <a:spLocks noChangeArrowheads="1"/>
            </p:cNvSpPr>
            <p:nvPr/>
          </p:nvSpPr>
          <p:spPr bwMode="auto">
            <a:xfrm>
              <a:off x="3494088" y="3305175"/>
              <a:ext cx="788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Corporate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Strategy</a:t>
              </a:r>
            </a:p>
          </p:txBody>
        </p:sp>
        <p:sp>
          <p:nvSpPr>
            <p:cNvPr id="69" name="Ellipse 47">
              <a:extLst>
                <a:ext uri="{FF2B5EF4-FFF2-40B4-BE49-F238E27FC236}">
                  <a16:creationId xmlns:a16="http://schemas.microsoft.com/office/drawing/2014/main" id="{9D7460AA-E846-4367-B4AA-FC8ABB9A06A9}"/>
                </a:ext>
              </a:extLst>
            </p:cNvPr>
            <p:cNvSpPr>
              <a:spLocks noChangeArrowheads="1"/>
            </p:cNvSpPr>
            <p:nvPr/>
          </p:nvSpPr>
          <p:spPr bwMode="auto">
            <a:xfrm>
              <a:off x="2314575" y="2366963"/>
              <a:ext cx="2166938" cy="714375"/>
            </a:xfrm>
            <a:prstGeom prst="ellipse">
              <a:avLst/>
            </a:prstGeom>
            <a:solidFill>
              <a:srgbClr val="FFFF00"/>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0" name="Text Box 27">
              <a:extLst>
                <a:ext uri="{FF2B5EF4-FFF2-40B4-BE49-F238E27FC236}">
                  <a16:creationId xmlns:a16="http://schemas.microsoft.com/office/drawing/2014/main" id="{4B5901E8-4AAE-4A37-8B38-D1AFFD11CC83}"/>
                </a:ext>
              </a:extLst>
            </p:cNvPr>
            <p:cNvSpPr txBox="1">
              <a:spLocks noChangeArrowheads="1"/>
            </p:cNvSpPr>
            <p:nvPr/>
          </p:nvSpPr>
          <p:spPr bwMode="auto">
            <a:xfrm>
              <a:off x="2465388" y="2524125"/>
              <a:ext cx="1866900" cy="400050"/>
            </a:xfrm>
            <a:prstGeom prst="rect">
              <a:avLst/>
            </a:prstGeom>
            <a:noFill/>
            <a:ln w="9525">
              <a:noFill/>
              <a:miter lim="800000"/>
              <a:headEnd/>
              <a:tailEnd/>
            </a:ln>
            <a:scene3d>
              <a:camera prst="orthographicFront"/>
              <a:lightRig rig="flood" dir="t"/>
            </a:scene3d>
            <a:sp3d prstMaterial="metal">
              <a:bevelT w="165100" prst="coolSlan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Konfiguration</a:t>
              </a:r>
            </a:p>
          </p:txBody>
        </p:sp>
        <p:sp>
          <p:nvSpPr>
            <p:cNvPr id="71" name="Ellipse 54">
              <a:extLst>
                <a:ext uri="{FF2B5EF4-FFF2-40B4-BE49-F238E27FC236}">
                  <a16:creationId xmlns:a16="http://schemas.microsoft.com/office/drawing/2014/main" id="{6EDF0331-18B2-4C1C-A6F7-6ED0740C1CDE}"/>
                </a:ext>
              </a:extLst>
            </p:cNvPr>
            <p:cNvSpPr>
              <a:spLocks noChangeArrowheads="1"/>
            </p:cNvSpPr>
            <p:nvPr/>
          </p:nvSpPr>
          <p:spPr bwMode="auto">
            <a:xfrm>
              <a:off x="5270500" y="2366963"/>
              <a:ext cx="2166938" cy="714375"/>
            </a:xfrm>
            <a:prstGeom prst="ellipse">
              <a:avLst/>
            </a:prstGeom>
            <a:solidFill>
              <a:schemeClr val="tx2"/>
            </a:solidFill>
            <a:ln w="25400" algn="ctr">
              <a:noFill/>
              <a:round/>
              <a:headEnd/>
              <a:tailEnd/>
            </a:ln>
            <a:scene3d>
              <a:camera prst="orthographicFront"/>
              <a:lightRig rig="flood" dir="t"/>
            </a:scene3d>
            <a:sp3d prstMaterial="metal">
              <a:bevelT w="165100" prst="coolSlant"/>
            </a:sp3d>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2" name="Text Box 27">
              <a:extLst>
                <a:ext uri="{FF2B5EF4-FFF2-40B4-BE49-F238E27FC236}">
                  <a16:creationId xmlns:a16="http://schemas.microsoft.com/office/drawing/2014/main" id="{FD1D5C04-1E60-46CE-9E20-CD3EF2A967F6}"/>
                </a:ext>
              </a:extLst>
            </p:cNvPr>
            <p:cNvSpPr txBox="1">
              <a:spLocks noChangeArrowheads="1"/>
            </p:cNvSpPr>
            <p:nvPr/>
          </p:nvSpPr>
          <p:spPr bwMode="auto">
            <a:xfrm>
              <a:off x="5613400" y="2525713"/>
              <a:ext cx="1481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Strukturen</a:t>
              </a:r>
            </a:p>
          </p:txBody>
        </p:sp>
        <p:sp>
          <p:nvSpPr>
            <p:cNvPr id="73" name="Ellipse 49">
              <a:extLst>
                <a:ext uri="{FF2B5EF4-FFF2-40B4-BE49-F238E27FC236}">
                  <a16:creationId xmlns:a16="http://schemas.microsoft.com/office/drawing/2014/main" id="{65D5BCBF-0055-4228-BA2D-C331238591C7}"/>
                </a:ext>
              </a:extLst>
            </p:cNvPr>
            <p:cNvSpPr>
              <a:spLocks noChangeArrowheads="1"/>
            </p:cNvSpPr>
            <p:nvPr/>
          </p:nvSpPr>
          <p:spPr bwMode="auto">
            <a:xfrm>
              <a:off x="2314575" y="4010025"/>
              <a:ext cx="2166938" cy="714375"/>
            </a:xfrm>
            <a:prstGeom prst="ellipse">
              <a:avLst/>
            </a:prstGeom>
            <a:solidFill>
              <a:srgbClr val="FFFF00"/>
            </a:solidFill>
            <a:ln w="38100" algn="ctr">
              <a:noFill/>
              <a:round/>
              <a:headEnd/>
              <a:tailEnd/>
            </a:ln>
            <a:scene3d>
              <a:camera prst="orthographicFront"/>
              <a:lightRig rig="flood" dir="t"/>
            </a:scene3d>
            <a:sp3d prstMaterial="metal">
              <a:bevelT w="165100" prst="coolSlant"/>
              <a:bevelB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4" name="Text Box 18">
              <a:extLst>
                <a:ext uri="{FF2B5EF4-FFF2-40B4-BE49-F238E27FC236}">
                  <a16:creationId xmlns:a16="http://schemas.microsoft.com/office/drawing/2014/main" id="{2468F023-C583-41F2-8957-7703746FF0A0}"/>
                </a:ext>
              </a:extLst>
            </p:cNvPr>
            <p:cNvSpPr txBox="1">
              <a:spLocks noChangeArrowheads="1"/>
            </p:cNvSpPr>
            <p:nvPr/>
          </p:nvSpPr>
          <p:spPr bwMode="auto">
            <a:xfrm>
              <a:off x="2508250" y="4167188"/>
              <a:ext cx="1781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Koordination</a:t>
              </a:r>
            </a:p>
          </p:txBody>
        </p:sp>
        <p:sp>
          <p:nvSpPr>
            <p:cNvPr id="75" name="Ellipse 60">
              <a:extLst>
                <a:ext uri="{FF2B5EF4-FFF2-40B4-BE49-F238E27FC236}">
                  <a16:creationId xmlns:a16="http://schemas.microsoft.com/office/drawing/2014/main" id="{6D29F4B7-4D51-4228-9169-664528F8E145}"/>
                </a:ext>
              </a:extLst>
            </p:cNvPr>
            <p:cNvSpPr>
              <a:spLocks noChangeArrowheads="1"/>
            </p:cNvSpPr>
            <p:nvPr/>
          </p:nvSpPr>
          <p:spPr bwMode="auto">
            <a:xfrm>
              <a:off x="5270500" y="4010025"/>
              <a:ext cx="2166938" cy="714375"/>
            </a:xfrm>
            <a:prstGeom prst="ellipse">
              <a:avLst/>
            </a:prstGeom>
            <a:solidFill>
              <a:schemeClr val="tx2"/>
            </a:solidFill>
            <a:ln w="25400" algn="ctr">
              <a:noFill/>
              <a:round/>
              <a:headEnd/>
              <a:tailEnd/>
            </a:ln>
            <a:scene3d>
              <a:camera prst="orthographicFront"/>
              <a:lightRig rig="flood" dir="t"/>
            </a:scene3d>
            <a:sp3d prstMaterial="metal">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6" name="Text Box 18">
              <a:extLst>
                <a:ext uri="{FF2B5EF4-FFF2-40B4-BE49-F238E27FC236}">
                  <a16:creationId xmlns:a16="http://schemas.microsoft.com/office/drawing/2014/main" id="{3BCAC4D2-FCEF-4328-A781-52B51D209AF5}"/>
                </a:ext>
              </a:extLst>
            </p:cNvPr>
            <p:cNvSpPr txBox="1">
              <a:spLocks noChangeArrowheads="1"/>
            </p:cNvSpPr>
            <p:nvPr/>
          </p:nvSpPr>
          <p:spPr bwMode="auto">
            <a:xfrm>
              <a:off x="5734050" y="4168775"/>
              <a:ext cx="1239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Systeme</a:t>
              </a:r>
            </a:p>
          </p:txBody>
        </p:sp>
        <p:sp>
          <p:nvSpPr>
            <p:cNvPr id="77" name="Rechteck 76">
              <a:extLst>
                <a:ext uri="{FF2B5EF4-FFF2-40B4-BE49-F238E27FC236}">
                  <a16:creationId xmlns:a16="http://schemas.microsoft.com/office/drawing/2014/main" id="{F0CDD85A-DF32-4FEA-AB12-3B8787782916}"/>
                </a:ext>
              </a:extLst>
            </p:cNvPr>
            <p:cNvSpPr/>
            <p:nvPr/>
          </p:nvSpPr>
          <p:spPr bwMode="auto">
            <a:xfrm>
              <a:off x="4619625" y="2863850"/>
              <a:ext cx="509588" cy="2063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cxnSp>
          <p:nvCxnSpPr>
            <p:cNvPr id="78" name="Gerade Verbindung 66">
              <a:extLst>
                <a:ext uri="{FF2B5EF4-FFF2-40B4-BE49-F238E27FC236}">
                  <a16:creationId xmlns:a16="http://schemas.microsoft.com/office/drawing/2014/main" id="{F804B6B8-7C3F-440C-90DE-D8D7052BE3C8}"/>
                </a:ext>
              </a:extLst>
            </p:cNvPr>
            <p:cNvCxnSpPr/>
            <p:nvPr/>
          </p:nvCxnSpPr>
          <p:spPr bwMode="auto">
            <a:xfrm rot="16200000" flipV="1">
              <a:off x="4583906" y="3231357"/>
              <a:ext cx="1158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Gerade Verbindung 67">
              <a:extLst>
                <a:ext uri="{FF2B5EF4-FFF2-40B4-BE49-F238E27FC236}">
                  <a16:creationId xmlns:a16="http://schemas.microsoft.com/office/drawing/2014/main" id="{A5FD3124-30F3-475B-8047-1E0E4DE4CA9D}"/>
                </a:ext>
              </a:extLst>
            </p:cNvPr>
            <p:cNvCxnSpPr/>
            <p:nvPr/>
          </p:nvCxnSpPr>
          <p:spPr bwMode="auto">
            <a:xfrm rot="16200000" flipV="1">
              <a:off x="5049044" y="3226594"/>
              <a:ext cx="11588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Rechteck 79">
              <a:extLst>
                <a:ext uri="{FF2B5EF4-FFF2-40B4-BE49-F238E27FC236}">
                  <a16:creationId xmlns:a16="http://schemas.microsoft.com/office/drawing/2014/main" id="{3B3AD997-593D-487D-9B4B-1D7FBA7BD0F3}"/>
                </a:ext>
              </a:extLst>
            </p:cNvPr>
            <p:cNvSpPr/>
            <p:nvPr/>
          </p:nvSpPr>
          <p:spPr bwMode="auto">
            <a:xfrm rot="5400000">
              <a:off x="4279901"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81" name="Rechteck 80">
              <a:extLst>
                <a:ext uri="{FF2B5EF4-FFF2-40B4-BE49-F238E27FC236}">
                  <a16:creationId xmlns:a16="http://schemas.microsoft.com/office/drawing/2014/main" id="{CE236A52-376E-4FCC-A65D-B58A36B7C193}"/>
                </a:ext>
              </a:extLst>
            </p:cNvPr>
            <p:cNvSpPr/>
            <p:nvPr/>
          </p:nvSpPr>
          <p:spPr bwMode="auto">
            <a:xfrm rot="5400000">
              <a:off x="4512469" y="3561556"/>
              <a:ext cx="723900" cy="153988"/>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82" name="Rechteck 81">
              <a:extLst>
                <a:ext uri="{FF2B5EF4-FFF2-40B4-BE49-F238E27FC236}">
                  <a16:creationId xmlns:a16="http://schemas.microsoft.com/office/drawing/2014/main" id="{087B8D9B-93F1-419C-B1FC-A5F221FBCB3D}"/>
                </a:ext>
              </a:extLst>
            </p:cNvPr>
            <p:cNvSpPr/>
            <p:nvPr/>
          </p:nvSpPr>
          <p:spPr bwMode="auto">
            <a:xfrm rot="5400000">
              <a:off x="4745038"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83" name="Gerade Verbindung 71">
              <a:extLst>
                <a:ext uri="{FF2B5EF4-FFF2-40B4-BE49-F238E27FC236}">
                  <a16:creationId xmlns:a16="http://schemas.microsoft.com/office/drawing/2014/main" id="{C9F440B3-4BF1-4925-8880-42F17E0331E2}"/>
                </a:ext>
              </a:extLst>
            </p:cNvPr>
            <p:cNvCxnSpPr/>
            <p:nvPr/>
          </p:nvCxnSpPr>
          <p:spPr bwMode="auto">
            <a:xfrm rot="16200000" flipV="1">
              <a:off x="4775994" y="3175794"/>
              <a:ext cx="196850" cy="158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Gerade Verbindung 72">
              <a:extLst>
                <a:ext uri="{FF2B5EF4-FFF2-40B4-BE49-F238E27FC236}">
                  <a16:creationId xmlns:a16="http://schemas.microsoft.com/office/drawing/2014/main" id="{8A3E922A-6480-4996-B77C-51E5EB27E446}"/>
                </a:ext>
              </a:extLst>
            </p:cNvPr>
            <p:cNvCxnSpPr/>
            <p:nvPr/>
          </p:nvCxnSpPr>
          <p:spPr bwMode="auto">
            <a:xfrm>
              <a:off x="4641850" y="3173413"/>
              <a:ext cx="465138" cy="317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Text Box 8">
              <a:extLst>
                <a:ext uri="{FF2B5EF4-FFF2-40B4-BE49-F238E27FC236}">
                  <a16:creationId xmlns:a16="http://schemas.microsoft.com/office/drawing/2014/main" id="{6B1B5DAC-3B17-489C-8140-13F6BD92AF52}"/>
                </a:ext>
              </a:extLst>
            </p:cNvPr>
            <p:cNvSpPr txBox="1">
              <a:spLocks noChangeArrowheads="1"/>
            </p:cNvSpPr>
            <p:nvPr/>
          </p:nvSpPr>
          <p:spPr bwMode="auto">
            <a:xfrm>
              <a:off x="4361298" y="3274546"/>
              <a:ext cx="10262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Corporate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246237"/>
                  </a:solidFill>
                  <a:effectLst/>
                  <a:uLnTx/>
                  <a:uFillTx/>
                  <a:latin typeface="Arial Narrow" panose="020B0606020202030204" pitchFamily="34" charset="0"/>
                  <a:ea typeface="+mn-ea"/>
                  <a:cs typeface="+mn-cs"/>
                </a:rPr>
                <a:t>Ressourcen</a:t>
              </a:r>
            </a:p>
          </p:txBody>
        </p:sp>
        <p:sp>
          <p:nvSpPr>
            <p:cNvPr id="86" name="Text Box 5">
              <a:extLst>
                <a:ext uri="{FF2B5EF4-FFF2-40B4-BE49-F238E27FC236}">
                  <a16:creationId xmlns:a16="http://schemas.microsoft.com/office/drawing/2014/main" id="{2C41E5FE-CDF5-4916-8E21-2A9549ADDF9C}"/>
                </a:ext>
              </a:extLst>
            </p:cNvPr>
            <p:cNvSpPr txBox="1">
              <a:spLocks noChangeArrowheads="1"/>
            </p:cNvSpPr>
            <p:nvPr/>
          </p:nvSpPr>
          <p:spPr bwMode="auto">
            <a:xfrm>
              <a:off x="3116734" y="6038850"/>
              <a:ext cx="3513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Nachhaltige Wettbewerbsvorteile</a:t>
              </a:r>
              <a:b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im Einklang mit Gesellschaft und Umwelt</a:t>
              </a:r>
              <a:endParaRPr kumimoji="0" lang="de-DE"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87" name="Text Box 7">
              <a:extLst>
                <a:ext uri="{FF2B5EF4-FFF2-40B4-BE49-F238E27FC236}">
                  <a16:creationId xmlns:a16="http://schemas.microsoft.com/office/drawing/2014/main" id="{3A275533-C67B-4844-9F50-53EFE37C882A}"/>
                </a:ext>
              </a:extLst>
            </p:cNvPr>
            <p:cNvSpPr txBox="1">
              <a:spLocks noChangeArrowheads="1"/>
            </p:cNvSpPr>
            <p:nvPr/>
          </p:nvSpPr>
          <p:spPr bwMode="auto">
            <a:xfrm>
              <a:off x="3910013" y="5330825"/>
              <a:ext cx="192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rPr>
                <a:t>Kommunikation</a:t>
              </a:r>
              <a:endParaRPr kumimoji="0" lang="de-DE"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grpSp>
          <p:nvGrpSpPr>
            <p:cNvPr id="88" name="Gruppieren 87">
              <a:extLst>
                <a:ext uri="{FF2B5EF4-FFF2-40B4-BE49-F238E27FC236}">
                  <a16:creationId xmlns:a16="http://schemas.microsoft.com/office/drawing/2014/main" id="{4028A5BC-A898-4954-99B1-4DE8C27921C1}"/>
                </a:ext>
              </a:extLst>
            </p:cNvPr>
            <p:cNvGrpSpPr/>
            <p:nvPr/>
          </p:nvGrpSpPr>
          <p:grpSpPr>
            <a:xfrm>
              <a:off x="3899693" y="1761294"/>
              <a:ext cx="1949451" cy="307777"/>
              <a:chOff x="3904862" y="1761294"/>
              <a:chExt cx="1949451" cy="307777"/>
            </a:xfrm>
          </p:grpSpPr>
          <p:sp>
            <p:nvSpPr>
              <p:cNvPr id="89" name="Rechteck 49">
                <a:extLst>
                  <a:ext uri="{FF2B5EF4-FFF2-40B4-BE49-F238E27FC236}">
                    <a16:creationId xmlns:a16="http://schemas.microsoft.com/office/drawing/2014/main" id="{D3723033-4ECC-45F4-8DE0-3E709CCE8E16}"/>
                  </a:ext>
                </a:extLst>
              </p:cNvPr>
              <p:cNvSpPr>
                <a:spLocks noChangeArrowheads="1"/>
              </p:cNvSpPr>
              <p:nvPr/>
            </p:nvSpPr>
            <p:spPr bwMode="auto">
              <a:xfrm>
                <a:off x="3945062" y="1817101"/>
                <a:ext cx="1869051" cy="225425"/>
              </a:xfrm>
              <a:prstGeom prst="rect">
                <a:avLst/>
              </a:prstGeom>
              <a:solidFill>
                <a:schemeClr val="accent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0" name="Textfeld 47">
                <a:extLst>
                  <a:ext uri="{FF2B5EF4-FFF2-40B4-BE49-F238E27FC236}">
                    <a16:creationId xmlns:a16="http://schemas.microsoft.com/office/drawing/2014/main" id="{5E02D301-8035-454B-B5AD-B0204FF15234}"/>
                  </a:ext>
                </a:extLst>
              </p:cNvPr>
              <p:cNvSpPr txBox="1">
                <a:spLocks noChangeArrowheads="1"/>
              </p:cNvSpPr>
              <p:nvPr/>
            </p:nvSpPr>
            <p:spPr bwMode="auto">
              <a:xfrm>
                <a:off x="3904862" y="1761294"/>
                <a:ext cx="1949451" cy="307777"/>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sz="1400" b="1" i="0" u="none" strike="noStrike" kern="1200" cap="none" spc="0" normalizeH="0" baseline="0" noProof="0" dirty="0">
                    <a:ln>
                      <a:noFill/>
                    </a:ln>
                    <a:solidFill>
                      <a:srgbClr val="246237"/>
                    </a:solidFill>
                    <a:effectLst/>
                    <a:uLnTx/>
                    <a:uFillTx/>
                    <a:latin typeface="Arial"/>
                    <a:ea typeface="+mn-ea"/>
                    <a:cs typeface="+mn-cs"/>
                  </a:rPr>
                  <a:t>Normativer Rahmen</a:t>
                </a:r>
              </a:p>
            </p:txBody>
          </p:sp>
        </p:grpSp>
      </p:grpSp>
    </p:spTree>
    <p:extLst>
      <p:ext uri="{BB962C8B-B14F-4D97-AF65-F5344CB8AC3E}">
        <p14:creationId xmlns:p14="http://schemas.microsoft.com/office/powerpoint/2010/main" val="1393546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E3C685C6-57CA-4C56-9FA6-220A7BF2D677}"/>
              </a:ext>
            </a:extLst>
          </p:cNvPr>
          <p:cNvSpPr/>
          <p:nvPr/>
        </p:nvSpPr>
        <p:spPr bwMode="auto">
          <a:xfrm>
            <a:off x="848544" y="3419242"/>
            <a:ext cx="7272808" cy="429752"/>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a:ln>
                <a:noFill/>
              </a:ln>
              <a:solidFill>
                <a:schemeClr val="tx1"/>
              </a:solidFill>
              <a:effectLst/>
              <a:latin typeface="Arial" charset="0"/>
            </a:endParaRPr>
          </a:p>
        </p:txBody>
      </p:sp>
      <p:sp>
        <p:nvSpPr>
          <p:cNvPr id="2" name="Titel 1">
            <a:extLst>
              <a:ext uri="{FF2B5EF4-FFF2-40B4-BE49-F238E27FC236}">
                <a16:creationId xmlns:a16="http://schemas.microsoft.com/office/drawing/2014/main" id="{C7A01F77-4E68-4EF7-BB35-7EF4EFA7674D}"/>
              </a:ext>
            </a:extLst>
          </p:cNvPr>
          <p:cNvSpPr>
            <a:spLocks noGrp="1"/>
          </p:cNvSpPr>
          <p:nvPr>
            <p:ph type="title"/>
          </p:nvPr>
        </p:nvSpPr>
        <p:spPr>
          <a:xfrm>
            <a:off x="193675" y="190500"/>
            <a:ext cx="9361488" cy="646113"/>
          </a:xfrm>
        </p:spPr>
        <p:txBody>
          <a:bodyPr/>
          <a:lstStyle/>
          <a:p>
            <a:r>
              <a:rPr lang="de-CH" dirty="0"/>
              <a:t>Inhaltsverzeichnis</a:t>
            </a:r>
          </a:p>
        </p:txBody>
      </p:sp>
      <p:grpSp>
        <p:nvGrpSpPr>
          <p:cNvPr id="5" name="Gruppieren 4">
            <a:extLst>
              <a:ext uri="{FF2B5EF4-FFF2-40B4-BE49-F238E27FC236}">
                <a16:creationId xmlns:a16="http://schemas.microsoft.com/office/drawing/2014/main" id="{BB988598-3CF9-42C3-9FFA-F76409DBD37D}"/>
              </a:ext>
            </a:extLst>
          </p:cNvPr>
          <p:cNvGrpSpPr/>
          <p:nvPr/>
        </p:nvGrpSpPr>
        <p:grpSpPr>
          <a:xfrm>
            <a:off x="848544" y="908720"/>
            <a:ext cx="7094801" cy="5478423"/>
            <a:chOff x="560512" y="934607"/>
            <a:chExt cx="7094801" cy="5478423"/>
          </a:xfrm>
        </p:grpSpPr>
        <p:sp>
          <p:nvSpPr>
            <p:cNvPr id="3" name="Textfeld 2">
              <a:extLst>
                <a:ext uri="{FF2B5EF4-FFF2-40B4-BE49-F238E27FC236}">
                  <a16:creationId xmlns:a16="http://schemas.microsoft.com/office/drawing/2014/main" id="{D0C6CC06-859E-4339-A95D-C695A6192EAF}"/>
                </a:ext>
              </a:extLst>
            </p:cNvPr>
            <p:cNvSpPr txBox="1"/>
            <p:nvPr/>
          </p:nvSpPr>
          <p:spPr>
            <a:xfrm>
              <a:off x="560512" y="934607"/>
              <a:ext cx="6468437" cy="547842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A: Strategiearbeit auf der Corporate-Ebene</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im diversifizierten Unternehmen</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Das Corporate-Management-Modell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und Verantwortung</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B: Normativer Rahmen</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4"/>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Mission und Werte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4"/>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Vision und Ziele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C: Corporate Strategy</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Konzept und Geschäftsmodell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Konfiguration und Portfoliomanagement</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Koordination und Synergiemanagement</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D: Corporate </a:t>
              </a:r>
              <a:r>
                <a:rPr kumimoji="0" lang="de-CH" sz="2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Organization</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Interaktionsstil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Organisationsstrukturen</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Managementsysteme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4" name="Textfeld 3">
              <a:extLst>
                <a:ext uri="{FF2B5EF4-FFF2-40B4-BE49-F238E27FC236}">
                  <a16:creationId xmlns:a16="http://schemas.microsoft.com/office/drawing/2014/main" id="{BF4A0BB9-D634-4572-B0B9-C586418E87F9}"/>
                </a:ext>
              </a:extLst>
            </p:cNvPr>
            <p:cNvSpPr txBox="1"/>
            <p:nvPr/>
          </p:nvSpPr>
          <p:spPr>
            <a:xfrm>
              <a:off x="7185248" y="934607"/>
              <a:ext cx="470065" cy="5478423"/>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a:t>
              </a: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13</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14</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18</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20</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25</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27</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29</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53</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60</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62</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64</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73</a:t>
              </a: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3914116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5042B7F3-DB03-4F33-A16A-912745BAB593}"/>
              </a:ext>
            </a:extLst>
          </p:cNvPr>
          <p:cNvSpPr txBox="1"/>
          <p:nvPr/>
        </p:nvSpPr>
        <p:spPr bwMode="auto">
          <a:xfrm>
            <a:off x="374139" y="1065851"/>
            <a:ext cx="2441458" cy="270843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b="1" i="0" u="none" strike="noStrike" kern="1200" cap="none" spc="0" normalizeH="0" baseline="0" noProof="0" dirty="0">
                <a:ln>
                  <a:noFill/>
                </a:ln>
                <a:solidFill>
                  <a:srgbClr val="000000"/>
                </a:solidFill>
                <a:effectLst/>
                <a:uLnTx/>
                <a:uFillTx/>
                <a:latin typeface="Arial" charset="0"/>
                <a:ea typeface="+mn-ea"/>
                <a:cs typeface="+mn-cs"/>
              </a:rPr>
              <a:t>Geschäftsverständnis</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Was ist das Bedürfnis, das wir befriedigen wollen?</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Was ist unser gesamthaftes Nutzenversprechen?</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In welchem Geschäft sehen wir uns?</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Was verkaufen wir im Kern?</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Wofür stehen wir?</a:t>
            </a:r>
          </a:p>
        </p:txBody>
      </p:sp>
      <p:sp>
        <p:nvSpPr>
          <p:cNvPr id="4" name="Textfeld 3">
            <a:extLst>
              <a:ext uri="{FF2B5EF4-FFF2-40B4-BE49-F238E27FC236}">
                <a16:creationId xmlns:a16="http://schemas.microsoft.com/office/drawing/2014/main" id="{5851B773-F0CF-4F17-992C-86E19FE74334}"/>
              </a:ext>
            </a:extLst>
          </p:cNvPr>
          <p:cNvSpPr txBox="1"/>
          <p:nvPr/>
        </p:nvSpPr>
        <p:spPr bwMode="auto">
          <a:xfrm>
            <a:off x="3292771" y="4213097"/>
            <a:ext cx="2946923" cy="2277547"/>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b="1" i="0" u="none" strike="noStrike" kern="1200" cap="none" spc="0" normalizeH="0" baseline="0" noProof="0" dirty="0">
                <a:ln>
                  <a:noFill/>
                </a:ln>
                <a:solidFill>
                  <a:srgbClr val="000000"/>
                </a:solidFill>
                <a:effectLst/>
                <a:uLnTx/>
                <a:uFillTx/>
                <a:latin typeface="Arial" charset="0"/>
                <a:ea typeface="+mn-ea"/>
                <a:cs typeface="+mn-cs"/>
              </a:rPr>
              <a:t>Corporate-Geschäftsmodell</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Welcher Wertschöpfungslogik wollen wir in der Zusammenstellung unserer Geschäfte folgen?</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Wie sieht unsere Angebotspalette dazu aus?</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Wie gelingt uns dabei die kontinuierliche Erzeugung eines Cash </a:t>
            </a:r>
            <a:r>
              <a:rPr kumimoji="0" lang="de-CH" sz="1400" b="0" i="0" u="none" strike="noStrike" kern="1200" cap="none" spc="0" normalizeH="0" baseline="0" noProof="0" dirty="0" err="1">
                <a:ln>
                  <a:noFill/>
                </a:ln>
                <a:solidFill>
                  <a:srgbClr val="000000"/>
                </a:solidFill>
                <a:effectLst/>
                <a:uLnTx/>
                <a:uFillTx/>
                <a:latin typeface="Arial" charset="0"/>
                <a:ea typeface="+mn-ea"/>
                <a:cs typeface="+mn-cs"/>
              </a:rPr>
              <a:t>flow</a:t>
            </a:r>
            <a:r>
              <a:rPr kumimoji="0" lang="de-CH" sz="1400" b="0" i="0" u="none" strike="noStrike" kern="1200" cap="none" spc="0" normalizeH="0" baseline="0" noProof="0" dirty="0">
                <a:ln>
                  <a:noFill/>
                </a:ln>
                <a:solidFill>
                  <a:srgbClr val="000000"/>
                </a:solidFill>
                <a:effectLst/>
                <a:uLnTx/>
                <a:uFillTx/>
                <a:latin typeface="Arial" charset="0"/>
                <a:ea typeface="+mn-ea"/>
                <a:cs typeface="+mn-cs"/>
              </a:rPr>
              <a:t>?</a:t>
            </a:r>
          </a:p>
        </p:txBody>
      </p:sp>
      <p:sp>
        <p:nvSpPr>
          <p:cNvPr id="3077" name="Rechteck 4">
            <a:extLst>
              <a:ext uri="{FF2B5EF4-FFF2-40B4-BE49-F238E27FC236}">
                <a16:creationId xmlns:a16="http://schemas.microsoft.com/office/drawing/2014/main" id="{E4370B19-53D8-4B03-9F0A-D6AA330F622B}"/>
              </a:ext>
            </a:extLst>
          </p:cNvPr>
          <p:cNvSpPr>
            <a:spLocks noChangeArrowheads="1"/>
          </p:cNvSpPr>
          <p:nvPr/>
        </p:nvSpPr>
        <p:spPr bwMode="auto">
          <a:xfrm>
            <a:off x="3260344" y="4220318"/>
            <a:ext cx="3043258" cy="2308457"/>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 name="Textfeld 2">
            <a:extLst>
              <a:ext uri="{FF2B5EF4-FFF2-40B4-BE49-F238E27FC236}">
                <a16:creationId xmlns:a16="http://schemas.microsoft.com/office/drawing/2014/main" id="{C9F858AB-6386-4DF2-8D68-303EC566A35E}"/>
              </a:ext>
            </a:extLst>
          </p:cNvPr>
          <p:cNvSpPr txBox="1"/>
          <p:nvPr/>
        </p:nvSpPr>
        <p:spPr bwMode="auto">
          <a:xfrm>
            <a:off x="6892375" y="1097241"/>
            <a:ext cx="2402425" cy="2277547"/>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b="1" i="0" u="none" strike="noStrike" kern="1200" cap="none" spc="0" normalizeH="0" baseline="0" noProof="0" dirty="0">
                <a:ln>
                  <a:noFill/>
                </a:ln>
                <a:solidFill>
                  <a:srgbClr val="000000"/>
                </a:solidFill>
                <a:effectLst/>
                <a:uLnTx/>
                <a:uFillTx/>
                <a:latin typeface="Arial" charset="0"/>
                <a:ea typeface="+mn-ea"/>
                <a:cs typeface="+mn-cs"/>
              </a:rPr>
              <a:t>Leitidee</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Warum sollte jemand Zeit, Geld, Vertrauen etc. in unsere Gruppe investieren?</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Was macht uns als Gruppe einzigartig?</a:t>
            </a:r>
          </a:p>
          <a:p>
            <a:pPr marL="176213" marR="0" lvl="0" indent="-176213"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Wie wollen wir den Corporate Wettbewerb gewinnen?</a:t>
            </a:r>
          </a:p>
        </p:txBody>
      </p:sp>
      <p:sp>
        <p:nvSpPr>
          <p:cNvPr id="3079" name="Rechteck 5">
            <a:extLst>
              <a:ext uri="{FF2B5EF4-FFF2-40B4-BE49-F238E27FC236}">
                <a16:creationId xmlns:a16="http://schemas.microsoft.com/office/drawing/2014/main" id="{4FC84A0F-2B49-4767-95CB-868B0DEE472D}"/>
              </a:ext>
            </a:extLst>
          </p:cNvPr>
          <p:cNvSpPr>
            <a:spLocks noChangeArrowheads="1"/>
          </p:cNvSpPr>
          <p:nvPr/>
        </p:nvSpPr>
        <p:spPr bwMode="auto">
          <a:xfrm>
            <a:off x="6811908" y="1068327"/>
            <a:ext cx="2480993" cy="2698795"/>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 name="Rechteck 26">
            <a:extLst>
              <a:ext uri="{FF2B5EF4-FFF2-40B4-BE49-F238E27FC236}">
                <a16:creationId xmlns:a16="http://schemas.microsoft.com/office/drawing/2014/main" id="{55849809-AF62-4D73-92C8-AB458D4E5D67}"/>
              </a:ext>
            </a:extLst>
          </p:cNvPr>
          <p:cNvSpPr>
            <a:spLocks noChangeArrowheads="1"/>
          </p:cNvSpPr>
          <p:nvPr/>
        </p:nvSpPr>
        <p:spPr bwMode="auto">
          <a:xfrm>
            <a:off x="322933" y="1068327"/>
            <a:ext cx="2415221" cy="2677657"/>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Textfeld 12">
            <a:extLst>
              <a:ext uri="{FF2B5EF4-FFF2-40B4-BE49-F238E27FC236}">
                <a16:creationId xmlns:a16="http://schemas.microsoft.com/office/drawing/2014/main" id="{85806745-0290-4FBD-965A-5A0BAD75DC97}"/>
              </a:ext>
            </a:extLst>
          </p:cNvPr>
          <p:cNvSpPr txBox="1"/>
          <p:nvPr/>
        </p:nvSpPr>
        <p:spPr bwMode="auto">
          <a:xfrm>
            <a:off x="3697722" y="2136743"/>
            <a:ext cx="2183845" cy="1015663"/>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b="1" i="0" u="none" strike="noStrike" kern="1200" cap="none" spc="0" normalizeH="0" baseline="0" noProof="0" dirty="0">
                <a:ln>
                  <a:noFill/>
                </a:ln>
                <a:solidFill>
                  <a:srgbClr val="000000"/>
                </a:solidFill>
                <a:effectLst/>
                <a:uLnTx/>
                <a:uFillTx/>
                <a:latin typeface="Arial" charset="0"/>
                <a:ea typeface="+mn-ea"/>
                <a:cs typeface="+mn-cs"/>
              </a:rPr>
              <a:t>Normativer</a:t>
            </a:r>
            <a:br>
              <a:rPr kumimoji="0" lang="de-CH" b="1" i="0" u="none" strike="noStrike" kern="1200" cap="none" spc="0" normalizeH="0" baseline="0" noProof="0" dirty="0">
                <a:ln>
                  <a:noFill/>
                </a:ln>
                <a:solidFill>
                  <a:srgbClr val="000000"/>
                </a:solidFill>
                <a:effectLst/>
                <a:uLnTx/>
                <a:uFillTx/>
                <a:latin typeface="Arial" charset="0"/>
                <a:ea typeface="+mn-ea"/>
                <a:cs typeface="+mn-cs"/>
              </a:rPr>
            </a:br>
            <a:r>
              <a:rPr kumimoji="0" lang="de-CH" b="1" i="0" u="none" strike="noStrike" kern="1200" cap="none" spc="0" normalizeH="0" baseline="0" noProof="0" dirty="0">
                <a:ln>
                  <a:noFill/>
                </a:ln>
                <a:solidFill>
                  <a:srgbClr val="000000"/>
                </a:solidFill>
                <a:effectLst/>
                <a:uLnTx/>
                <a:uFillTx/>
                <a:latin typeface="Arial" charset="0"/>
                <a:ea typeface="+mn-ea"/>
                <a:cs typeface="+mn-cs"/>
              </a:rPr>
              <a:t>Rahmen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charset="0"/>
                <a:ea typeface="+mn-ea"/>
                <a:cs typeface="+mn-cs"/>
              </a:rPr>
              <a:t>Mission &amp; Werte</a:t>
            </a:r>
            <a:br>
              <a:rPr kumimoji="0" lang="de-CH" sz="1400" b="0" i="0" u="none" strike="noStrike" kern="1200" cap="none" spc="0" normalizeH="0" baseline="0" noProof="0" dirty="0">
                <a:ln>
                  <a:noFill/>
                </a:ln>
                <a:solidFill>
                  <a:srgbClr val="000000"/>
                </a:solidFill>
                <a:effectLst/>
                <a:uLnTx/>
                <a:uFillTx/>
                <a:latin typeface="Arial" charset="0"/>
                <a:ea typeface="+mn-ea"/>
                <a:cs typeface="+mn-cs"/>
              </a:rPr>
            </a:br>
            <a:r>
              <a:rPr kumimoji="0" lang="de-CH" sz="1400" b="0" i="0" u="none" strike="noStrike" kern="1200" cap="none" spc="0" normalizeH="0" baseline="0" noProof="0" dirty="0">
                <a:ln>
                  <a:noFill/>
                </a:ln>
                <a:solidFill>
                  <a:srgbClr val="000000"/>
                </a:solidFill>
                <a:effectLst/>
                <a:uLnTx/>
                <a:uFillTx/>
                <a:latin typeface="Arial" charset="0"/>
                <a:ea typeface="+mn-ea"/>
                <a:cs typeface="+mn-cs"/>
              </a:rPr>
              <a:t>Vision &amp; Ziele</a:t>
            </a:r>
          </a:p>
        </p:txBody>
      </p:sp>
      <p:sp>
        <p:nvSpPr>
          <p:cNvPr id="3082" name="Pfeil nach links und rechts 14">
            <a:extLst>
              <a:ext uri="{FF2B5EF4-FFF2-40B4-BE49-F238E27FC236}">
                <a16:creationId xmlns:a16="http://schemas.microsoft.com/office/drawing/2014/main" id="{782B53AA-D56B-4CA5-8605-A295C9EC2939}"/>
              </a:ext>
            </a:extLst>
          </p:cNvPr>
          <p:cNvSpPr>
            <a:spLocks noChangeArrowheads="1"/>
          </p:cNvSpPr>
          <p:nvPr/>
        </p:nvSpPr>
        <p:spPr bwMode="auto">
          <a:xfrm>
            <a:off x="2830475" y="1185959"/>
            <a:ext cx="3917625" cy="406014"/>
          </a:xfrm>
          <a:prstGeom prst="leftRightArrow">
            <a:avLst>
              <a:gd name="adj1" fmla="val 50000"/>
              <a:gd name="adj2" fmla="val 50023"/>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 name="Gestreifter Pfeil nach rechts 17">
            <a:extLst>
              <a:ext uri="{FF2B5EF4-FFF2-40B4-BE49-F238E27FC236}">
                <a16:creationId xmlns:a16="http://schemas.microsoft.com/office/drawing/2014/main" id="{DA3891BC-600A-43C2-BE34-251D76B485C6}"/>
              </a:ext>
            </a:extLst>
          </p:cNvPr>
          <p:cNvSpPr/>
          <p:nvPr/>
        </p:nvSpPr>
        <p:spPr bwMode="auto">
          <a:xfrm rot="5400000">
            <a:off x="4334507" y="3391471"/>
            <a:ext cx="924906" cy="567916"/>
          </a:xfrm>
          <a:prstGeom prst="stripedRightArrow">
            <a:avLst/>
          </a:prstGeom>
          <a:solidFill>
            <a:srgbClr val="FFFF00"/>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400" b="0"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8" name="Gruppieren 7">
            <a:extLst>
              <a:ext uri="{FF2B5EF4-FFF2-40B4-BE49-F238E27FC236}">
                <a16:creationId xmlns:a16="http://schemas.microsoft.com/office/drawing/2014/main" id="{1DEAD8C2-7065-4E14-AF2B-B01A42E40842}"/>
              </a:ext>
            </a:extLst>
          </p:cNvPr>
          <p:cNvGrpSpPr/>
          <p:nvPr/>
        </p:nvGrpSpPr>
        <p:grpSpPr>
          <a:xfrm>
            <a:off x="2050142" y="3604638"/>
            <a:ext cx="6678042" cy="1986778"/>
            <a:chOff x="2050142" y="2898088"/>
            <a:chExt cx="6678042" cy="2693328"/>
          </a:xfrm>
        </p:grpSpPr>
        <p:sp>
          <p:nvSpPr>
            <p:cNvPr id="3083" name="Pfeil nach links und rechts 15">
              <a:extLst>
                <a:ext uri="{FF2B5EF4-FFF2-40B4-BE49-F238E27FC236}">
                  <a16:creationId xmlns:a16="http://schemas.microsoft.com/office/drawing/2014/main" id="{2905E49D-F5DC-406F-9B34-CBD8D1941D77}"/>
                </a:ext>
              </a:extLst>
            </p:cNvPr>
            <p:cNvSpPr>
              <a:spLocks noChangeArrowheads="1"/>
            </p:cNvSpPr>
            <p:nvPr/>
          </p:nvSpPr>
          <p:spPr bwMode="auto">
            <a:xfrm rot="2700000">
              <a:off x="885165" y="4063065"/>
              <a:ext cx="2693328" cy="363373"/>
            </a:xfrm>
            <a:prstGeom prst="leftRightArrow">
              <a:avLst>
                <a:gd name="adj1" fmla="val 50000"/>
                <a:gd name="adj2" fmla="val 49988"/>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8" name="Pfeil nach links und rechts 28">
              <a:extLst>
                <a:ext uri="{FF2B5EF4-FFF2-40B4-BE49-F238E27FC236}">
                  <a16:creationId xmlns:a16="http://schemas.microsoft.com/office/drawing/2014/main" id="{EEF0C759-6CA0-4D21-8E4B-9EBA674E1422}"/>
                </a:ext>
              </a:extLst>
            </p:cNvPr>
            <p:cNvSpPr>
              <a:spLocks noChangeArrowheads="1"/>
            </p:cNvSpPr>
            <p:nvPr/>
          </p:nvSpPr>
          <p:spPr bwMode="auto">
            <a:xfrm rot="18900000" flipH="1">
              <a:off x="6034856" y="4063065"/>
              <a:ext cx="2693328" cy="363373"/>
            </a:xfrm>
            <a:prstGeom prst="leftRightArrow">
              <a:avLst>
                <a:gd name="adj1" fmla="val 50000"/>
                <a:gd name="adj2" fmla="val 49988"/>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5" name="Gruppieren 4">
            <a:extLst>
              <a:ext uri="{FF2B5EF4-FFF2-40B4-BE49-F238E27FC236}">
                <a16:creationId xmlns:a16="http://schemas.microsoft.com/office/drawing/2014/main" id="{4DA76295-6360-4D79-A50A-0EA68ED247AD}"/>
              </a:ext>
            </a:extLst>
          </p:cNvPr>
          <p:cNvGrpSpPr/>
          <p:nvPr/>
        </p:nvGrpSpPr>
        <p:grpSpPr>
          <a:xfrm>
            <a:off x="2949084" y="2111608"/>
            <a:ext cx="3720154" cy="634685"/>
            <a:chOff x="3229706" y="2216905"/>
            <a:chExt cx="3026097" cy="461963"/>
          </a:xfrm>
        </p:grpSpPr>
        <p:sp>
          <p:nvSpPr>
            <p:cNvPr id="19" name="Gestreifter Pfeil nach rechts 18">
              <a:extLst>
                <a:ext uri="{FF2B5EF4-FFF2-40B4-BE49-F238E27FC236}">
                  <a16:creationId xmlns:a16="http://schemas.microsoft.com/office/drawing/2014/main" id="{AAA75AB6-5773-4843-981D-89D9874A6391}"/>
                </a:ext>
              </a:extLst>
            </p:cNvPr>
            <p:cNvSpPr/>
            <p:nvPr/>
          </p:nvSpPr>
          <p:spPr bwMode="auto">
            <a:xfrm rot="11828092">
              <a:off x="3229706" y="2216905"/>
              <a:ext cx="905766" cy="461963"/>
            </a:xfrm>
            <a:prstGeom prst="stripedRightArrow">
              <a:avLst/>
            </a:prstGeom>
            <a:solidFill>
              <a:srgbClr val="FFFF00"/>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7" name="Gestreifter Pfeil nach rechts 18">
              <a:extLst>
                <a:ext uri="{FF2B5EF4-FFF2-40B4-BE49-F238E27FC236}">
                  <a16:creationId xmlns:a16="http://schemas.microsoft.com/office/drawing/2014/main" id="{6D3858F6-25D0-422C-8219-7391A55AC038}"/>
                </a:ext>
              </a:extLst>
            </p:cNvPr>
            <p:cNvSpPr/>
            <p:nvPr/>
          </p:nvSpPr>
          <p:spPr bwMode="auto">
            <a:xfrm rot="9771908" flipH="1">
              <a:off x="5350037" y="2216905"/>
              <a:ext cx="905766" cy="461963"/>
            </a:xfrm>
            <a:prstGeom prst="stripedRightArrow">
              <a:avLst/>
            </a:prstGeom>
            <a:solidFill>
              <a:srgbClr val="FFFF00"/>
            </a:solid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400" b="0" i="0" u="none" strike="noStrike" kern="1200" cap="none" spc="0" normalizeH="0" baseline="0" noProof="0" dirty="0">
                <a:ln>
                  <a:noFill/>
                </a:ln>
                <a:solidFill>
                  <a:srgbClr val="000000"/>
                </a:solidFill>
                <a:effectLst/>
                <a:uLnTx/>
                <a:uFillTx/>
                <a:latin typeface="Arial" charset="0"/>
                <a:ea typeface="+mn-ea"/>
                <a:cs typeface="+mn-cs"/>
              </a:endParaRPr>
            </a:p>
          </p:txBody>
        </p:sp>
      </p:grpSp>
      <p:sp>
        <p:nvSpPr>
          <p:cNvPr id="20" name="Titel 1">
            <a:extLst>
              <a:ext uri="{FF2B5EF4-FFF2-40B4-BE49-F238E27FC236}">
                <a16:creationId xmlns:a16="http://schemas.microsoft.com/office/drawing/2014/main" id="{175D9857-3903-4EED-88C0-23897DD953FA}"/>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dirty="0">
                <a:latin typeface="Arial" panose="020B0604020202020204" pitchFamily="34" charset="0"/>
              </a:rPr>
              <a:t>Wege zur Entwicklung eines strategischen Konzepts</a:t>
            </a:r>
            <a:endParaRPr lang="de-CH" kern="0" dirty="0"/>
          </a:p>
        </p:txBody>
      </p:sp>
      <p:sp>
        <p:nvSpPr>
          <p:cNvPr id="22" name="Textfeld 21">
            <a:extLst>
              <a:ext uri="{FF2B5EF4-FFF2-40B4-BE49-F238E27FC236}">
                <a16:creationId xmlns:a16="http://schemas.microsoft.com/office/drawing/2014/main" id="{7E6C8045-2C3A-4EE6-B9F4-CF0A412592DE}"/>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6-1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4" name="Textfeld 25">
            <a:extLst>
              <a:ext uri="{FF2B5EF4-FFF2-40B4-BE49-F238E27FC236}">
                <a16:creationId xmlns:a16="http://schemas.microsoft.com/office/drawing/2014/main" id="{3EE4309E-016F-4728-A861-1E0DDC985857}"/>
              </a:ext>
            </a:extLst>
          </p:cNvPr>
          <p:cNvSpPr txBox="1">
            <a:spLocks noChangeArrowheads="1"/>
          </p:cNvSpPr>
          <p:nvPr/>
        </p:nvSpPr>
        <p:spPr bwMode="auto">
          <a:xfrm>
            <a:off x="444981" y="2058660"/>
            <a:ext cx="9252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Strom</a:t>
            </a:r>
          </a:p>
        </p:txBody>
      </p:sp>
      <p:grpSp>
        <p:nvGrpSpPr>
          <p:cNvPr id="3" name="Gruppieren 18">
            <a:extLst>
              <a:ext uri="{FF2B5EF4-FFF2-40B4-BE49-F238E27FC236}">
                <a16:creationId xmlns:a16="http://schemas.microsoft.com/office/drawing/2014/main" id="{CF5AE608-ACAE-4370-9B8B-74D86EC58AA5}"/>
              </a:ext>
            </a:extLst>
          </p:cNvPr>
          <p:cNvGrpSpPr/>
          <p:nvPr/>
        </p:nvGrpSpPr>
        <p:grpSpPr bwMode="auto">
          <a:xfrm>
            <a:off x="2010869" y="1496689"/>
            <a:ext cx="7182458" cy="779888"/>
            <a:chOff x="1595414" y="1404462"/>
            <a:chExt cx="4950252" cy="471054"/>
          </a:xfrm>
          <a:solidFill>
            <a:schemeClr val="accent2">
              <a:lumMod val="20000"/>
              <a:lumOff val="80000"/>
            </a:schemeClr>
          </a:solidFill>
        </p:grpSpPr>
        <p:sp>
          <p:nvSpPr>
            <p:cNvPr id="20" name="Richtungspfeil 19">
              <a:extLst>
                <a:ext uri="{FF2B5EF4-FFF2-40B4-BE49-F238E27FC236}">
                  <a16:creationId xmlns:a16="http://schemas.microsoft.com/office/drawing/2014/main" id="{43FB1C11-E131-4700-B7E5-DC16DEDC79CE}"/>
                </a:ext>
              </a:extLst>
            </p:cNvPr>
            <p:cNvSpPr/>
            <p:nvPr/>
          </p:nvSpPr>
          <p:spPr bwMode="auto">
            <a:xfrm>
              <a:off x="5511193"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Richtungspfeil 20">
              <a:extLst>
                <a:ext uri="{FF2B5EF4-FFF2-40B4-BE49-F238E27FC236}">
                  <a16:creationId xmlns:a16="http://schemas.microsoft.com/office/drawing/2014/main" id="{29EBE6A7-1685-44BB-B4E8-5D529F70D049}"/>
                </a:ext>
              </a:extLst>
            </p:cNvPr>
            <p:cNvSpPr/>
            <p:nvPr/>
          </p:nvSpPr>
          <p:spPr bwMode="auto">
            <a:xfrm>
              <a:off x="453224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22" name="Richtungspfeil 21">
              <a:extLst>
                <a:ext uri="{FF2B5EF4-FFF2-40B4-BE49-F238E27FC236}">
                  <a16:creationId xmlns:a16="http://schemas.microsoft.com/office/drawing/2014/main" id="{D262C850-3DB8-4824-8FFA-D54CD0E05338}"/>
                </a:ext>
              </a:extLst>
            </p:cNvPr>
            <p:cNvSpPr/>
            <p:nvPr/>
          </p:nvSpPr>
          <p:spPr bwMode="auto">
            <a:xfrm>
              <a:off x="355330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23" name="Richtungspfeil 22">
              <a:extLst>
                <a:ext uri="{FF2B5EF4-FFF2-40B4-BE49-F238E27FC236}">
                  <a16:creationId xmlns:a16="http://schemas.microsoft.com/office/drawing/2014/main" id="{C2C4B2B1-6DA7-4617-9B33-1BCB484983FF}"/>
                </a:ext>
              </a:extLst>
            </p:cNvPr>
            <p:cNvSpPr/>
            <p:nvPr/>
          </p:nvSpPr>
          <p:spPr bwMode="auto">
            <a:xfrm>
              <a:off x="257435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24" name="Richtungspfeil 23">
              <a:extLst>
                <a:ext uri="{FF2B5EF4-FFF2-40B4-BE49-F238E27FC236}">
                  <a16:creationId xmlns:a16="http://schemas.microsoft.com/office/drawing/2014/main" id="{E0DCD2A0-41CF-460D-93B5-3DA436829AF8}"/>
                </a:ext>
              </a:extLst>
            </p:cNvPr>
            <p:cNvSpPr/>
            <p:nvPr/>
          </p:nvSpPr>
          <p:spPr bwMode="auto">
            <a:xfrm>
              <a:off x="159541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grpSp>
      <p:grpSp>
        <p:nvGrpSpPr>
          <p:cNvPr id="4" name="Gruppieren 12">
            <a:extLst>
              <a:ext uri="{FF2B5EF4-FFF2-40B4-BE49-F238E27FC236}">
                <a16:creationId xmlns:a16="http://schemas.microsoft.com/office/drawing/2014/main" id="{D61408AB-3CA5-4BB5-944E-F231C515F877}"/>
              </a:ext>
            </a:extLst>
          </p:cNvPr>
          <p:cNvGrpSpPr/>
          <p:nvPr/>
        </p:nvGrpSpPr>
        <p:grpSpPr bwMode="auto">
          <a:xfrm>
            <a:off x="1789748" y="1825464"/>
            <a:ext cx="7182458" cy="779888"/>
            <a:chOff x="1595414" y="1404462"/>
            <a:chExt cx="4950252" cy="471054"/>
          </a:xfrm>
          <a:solidFill>
            <a:srgbClr val="009900"/>
          </a:solidFill>
        </p:grpSpPr>
        <p:sp>
          <p:nvSpPr>
            <p:cNvPr id="14" name="Richtungspfeil 13">
              <a:extLst>
                <a:ext uri="{FF2B5EF4-FFF2-40B4-BE49-F238E27FC236}">
                  <a16:creationId xmlns:a16="http://schemas.microsoft.com/office/drawing/2014/main" id="{8BE6A57D-685D-4FDA-B6FF-6DABEDBDA617}"/>
                </a:ext>
              </a:extLst>
            </p:cNvPr>
            <p:cNvSpPr/>
            <p:nvPr/>
          </p:nvSpPr>
          <p:spPr bwMode="auto">
            <a:xfrm>
              <a:off x="5511193"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15" name="Richtungspfeil 14">
              <a:extLst>
                <a:ext uri="{FF2B5EF4-FFF2-40B4-BE49-F238E27FC236}">
                  <a16:creationId xmlns:a16="http://schemas.microsoft.com/office/drawing/2014/main" id="{35047D7F-942F-442D-9E85-38A76E857BE8}"/>
                </a:ext>
              </a:extLst>
            </p:cNvPr>
            <p:cNvSpPr/>
            <p:nvPr/>
          </p:nvSpPr>
          <p:spPr bwMode="auto">
            <a:xfrm>
              <a:off x="453224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16" name="Richtungspfeil 15">
              <a:extLst>
                <a:ext uri="{FF2B5EF4-FFF2-40B4-BE49-F238E27FC236}">
                  <a16:creationId xmlns:a16="http://schemas.microsoft.com/office/drawing/2014/main" id="{9F54F627-078D-460A-B071-BE3A2CA45714}"/>
                </a:ext>
              </a:extLst>
            </p:cNvPr>
            <p:cNvSpPr/>
            <p:nvPr/>
          </p:nvSpPr>
          <p:spPr bwMode="auto">
            <a:xfrm>
              <a:off x="355330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17" name="Richtungspfeil 16">
              <a:extLst>
                <a:ext uri="{FF2B5EF4-FFF2-40B4-BE49-F238E27FC236}">
                  <a16:creationId xmlns:a16="http://schemas.microsoft.com/office/drawing/2014/main" id="{50A1B49C-4B8D-4839-B9F8-EEC2EF99957B}"/>
                </a:ext>
              </a:extLst>
            </p:cNvPr>
            <p:cNvSpPr/>
            <p:nvPr/>
          </p:nvSpPr>
          <p:spPr bwMode="auto">
            <a:xfrm>
              <a:off x="257435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18" name="Richtungspfeil 17">
              <a:extLst>
                <a:ext uri="{FF2B5EF4-FFF2-40B4-BE49-F238E27FC236}">
                  <a16:creationId xmlns:a16="http://schemas.microsoft.com/office/drawing/2014/main" id="{DC8DE1F8-4DDF-461A-A710-B83AD25515F5}"/>
                </a:ext>
              </a:extLst>
            </p:cNvPr>
            <p:cNvSpPr/>
            <p:nvPr/>
          </p:nvSpPr>
          <p:spPr bwMode="auto">
            <a:xfrm>
              <a:off x="159541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grpSp>
      <p:grpSp>
        <p:nvGrpSpPr>
          <p:cNvPr id="8197" name="Gruppieren 11">
            <a:extLst>
              <a:ext uri="{FF2B5EF4-FFF2-40B4-BE49-F238E27FC236}">
                <a16:creationId xmlns:a16="http://schemas.microsoft.com/office/drawing/2014/main" id="{A9AC3780-F672-4419-B88F-B38909D9CC3C}"/>
              </a:ext>
            </a:extLst>
          </p:cNvPr>
          <p:cNvGrpSpPr>
            <a:grpSpLocks/>
          </p:cNvGrpSpPr>
          <p:nvPr/>
        </p:nvGrpSpPr>
        <p:grpSpPr bwMode="auto">
          <a:xfrm>
            <a:off x="1568624" y="2154241"/>
            <a:ext cx="7182458" cy="779888"/>
            <a:chOff x="1595414" y="1404462"/>
            <a:chExt cx="4950252" cy="471054"/>
          </a:xfrm>
        </p:grpSpPr>
        <p:sp>
          <p:nvSpPr>
            <p:cNvPr id="8224" name="Richtungspfeil 10">
              <a:extLst>
                <a:ext uri="{FF2B5EF4-FFF2-40B4-BE49-F238E27FC236}">
                  <a16:creationId xmlns:a16="http://schemas.microsoft.com/office/drawing/2014/main" id="{3098CDA2-10F7-4532-9F14-B964EC64EA4C}"/>
                </a:ext>
              </a:extLst>
            </p:cNvPr>
            <p:cNvSpPr>
              <a:spLocks noChangeArrowheads="1"/>
            </p:cNvSpPr>
            <p:nvPr/>
          </p:nvSpPr>
          <p:spPr bwMode="auto">
            <a:xfrm>
              <a:off x="5511193"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5" name="Richtungspfeil 9">
              <a:extLst>
                <a:ext uri="{FF2B5EF4-FFF2-40B4-BE49-F238E27FC236}">
                  <a16:creationId xmlns:a16="http://schemas.microsoft.com/office/drawing/2014/main" id="{26EDAD5E-4CBA-4345-9668-049228A977B0}"/>
                </a:ext>
              </a:extLst>
            </p:cNvPr>
            <p:cNvSpPr>
              <a:spLocks noChangeArrowheads="1"/>
            </p:cNvSpPr>
            <p:nvPr/>
          </p:nvSpPr>
          <p:spPr bwMode="auto">
            <a:xfrm>
              <a:off x="4532249"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6" name="Richtungspfeil 8">
              <a:extLst>
                <a:ext uri="{FF2B5EF4-FFF2-40B4-BE49-F238E27FC236}">
                  <a16:creationId xmlns:a16="http://schemas.microsoft.com/office/drawing/2014/main" id="{DA943333-6FEA-4771-BD20-5789CCB213E4}"/>
                </a:ext>
              </a:extLst>
            </p:cNvPr>
            <p:cNvSpPr>
              <a:spLocks noChangeArrowheads="1"/>
            </p:cNvSpPr>
            <p:nvPr/>
          </p:nvSpPr>
          <p:spPr bwMode="auto">
            <a:xfrm>
              <a:off x="3553304"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7" name="Richtungspfeil 1">
              <a:extLst>
                <a:ext uri="{FF2B5EF4-FFF2-40B4-BE49-F238E27FC236}">
                  <a16:creationId xmlns:a16="http://schemas.microsoft.com/office/drawing/2014/main" id="{3997FB75-2781-4738-A31B-89E5689E91A0}"/>
                </a:ext>
              </a:extLst>
            </p:cNvPr>
            <p:cNvSpPr>
              <a:spLocks noChangeArrowheads="1"/>
            </p:cNvSpPr>
            <p:nvPr/>
          </p:nvSpPr>
          <p:spPr bwMode="auto">
            <a:xfrm>
              <a:off x="2574359"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8" name="Richtungspfeil 7">
              <a:extLst>
                <a:ext uri="{FF2B5EF4-FFF2-40B4-BE49-F238E27FC236}">
                  <a16:creationId xmlns:a16="http://schemas.microsoft.com/office/drawing/2014/main" id="{19D156C8-5D97-4367-B1DC-C349B807E1D7}"/>
                </a:ext>
              </a:extLst>
            </p:cNvPr>
            <p:cNvSpPr>
              <a:spLocks noChangeArrowheads="1"/>
            </p:cNvSpPr>
            <p:nvPr/>
          </p:nvSpPr>
          <p:spPr bwMode="auto">
            <a:xfrm>
              <a:off x="1595414"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8198" name="Textfeld 3">
            <a:extLst>
              <a:ext uri="{FF2B5EF4-FFF2-40B4-BE49-F238E27FC236}">
                <a16:creationId xmlns:a16="http://schemas.microsoft.com/office/drawing/2014/main" id="{EE64D340-214D-4AAA-B86D-B391F30D9F6A}"/>
              </a:ext>
            </a:extLst>
          </p:cNvPr>
          <p:cNvSpPr txBox="1">
            <a:spLocks noChangeArrowheads="1"/>
          </p:cNvSpPr>
          <p:nvPr/>
        </p:nvSpPr>
        <p:spPr bwMode="auto">
          <a:xfrm>
            <a:off x="3019743" y="2340362"/>
            <a:ext cx="1395318"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Transmission</a:t>
            </a:r>
          </a:p>
        </p:txBody>
      </p:sp>
      <p:sp>
        <p:nvSpPr>
          <p:cNvPr id="8199" name="Textfeld 2">
            <a:extLst>
              <a:ext uri="{FF2B5EF4-FFF2-40B4-BE49-F238E27FC236}">
                <a16:creationId xmlns:a16="http://schemas.microsoft.com/office/drawing/2014/main" id="{3E142CFA-9F44-4A83-802E-A5A915171E5E}"/>
              </a:ext>
            </a:extLst>
          </p:cNvPr>
          <p:cNvSpPr txBox="1">
            <a:spLocks noChangeArrowheads="1"/>
          </p:cNvSpPr>
          <p:nvPr/>
        </p:nvSpPr>
        <p:spPr bwMode="auto">
          <a:xfrm>
            <a:off x="1652624" y="2340362"/>
            <a:ext cx="1199367"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Generation</a:t>
            </a:r>
          </a:p>
        </p:txBody>
      </p:sp>
      <p:sp>
        <p:nvSpPr>
          <p:cNvPr id="8200" name="Textfeld 4">
            <a:extLst>
              <a:ext uri="{FF2B5EF4-FFF2-40B4-BE49-F238E27FC236}">
                <a16:creationId xmlns:a16="http://schemas.microsoft.com/office/drawing/2014/main" id="{026A2E56-B0D5-4019-8DF3-8E02DAAB8F8F}"/>
              </a:ext>
            </a:extLst>
          </p:cNvPr>
          <p:cNvSpPr txBox="1">
            <a:spLocks noChangeArrowheads="1"/>
          </p:cNvSpPr>
          <p:nvPr/>
        </p:nvSpPr>
        <p:spPr bwMode="auto">
          <a:xfrm>
            <a:off x="4614311" y="2340362"/>
            <a:ext cx="871136"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Trading</a:t>
            </a:r>
          </a:p>
        </p:txBody>
      </p:sp>
      <p:sp>
        <p:nvSpPr>
          <p:cNvPr id="8201" name="Textfeld 5">
            <a:extLst>
              <a:ext uri="{FF2B5EF4-FFF2-40B4-BE49-F238E27FC236}">
                <a16:creationId xmlns:a16="http://schemas.microsoft.com/office/drawing/2014/main" id="{6ED996E1-5CA7-4BCA-83A4-77A9E837A78A}"/>
              </a:ext>
            </a:extLst>
          </p:cNvPr>
          <p:cNvSpPr txBox="1">
            <a:spLocks noChangeArrowheads="1"/>
          </p:cNvSpPr>
          <p:nvPr/>
        </p:nvSpPr>
        <p:spPr bwMode="auto">
          <a:xfrm>
            <a:off x="5920937" y="2340362"/>
            <a:ext cx="1208985"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Distribution</a:t>
            </a:r>
          </a:p>
        </p:txBody>
      </p:sp>
      <p:sp>
        <p:nvSpPr>
          <p:cNvPr id="8202" name="Textfeld 6">
            <a:extLst>
              <a:ext uri="{FF2B5EF4-FFF2-40B4-BE49-F238E27FC236}">
                <a16:creationId xmlns:a16="http://schemas.microsoft.com/office/drawing/2014/main" id="{53078E69-846F-44FE-A428-89863B3FA9CF}"/>
              </a:ext>
            </a:extLst>
          </p:cNvPr>
          <p:cNvSpPr txBox="1">
            <a:spLocks noChangeArrowheads="1"/>
          </p:cNvSpPr>
          <p:nvPr/>
        </p:nvSpPr>
        <p:spPr bwMode="auto">
          <a:xfrm>
            <a:off x="7441984" y="2340362"/>
            <a:ext cx="707245"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Retail</a:t>
            </a:r>
          </a:p>
        </p:txBody>
      </p:sp>
      <p:sp>
        <p:nvSpPr>
          <p:cNvPr id="8203" name="Textfeld 24">
            <a:extLst>
              <a:ext uri="{FF2B5EF4-FFF2-40B4-BE49-F238E27FC236}">
                <a16:creationId xmlns:a16="http://schemas.microsoft.com/office/drawing/2014/main" id="{4FD2DDFE-7590-4C3E-82A9-89AF35601462}"/>
              </a:ext>
            </a:extLst>
          </p:cNvPr>
          <p:cNvSpPr txBox="1">
            <a:spLocks noChangeArrowheads="1"/>
          </p:cNvSpPr>
          <p:nvPr/>
        </p:nvSpPr>
        <p:spPr bwMode="auto">
          <a:xfrm>
            <a:off x="1983231" y="1484784"/>
            <a:ext cx="1059906"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1" u="none" strike="noStrike" kern="1200" cap="none" spc="0" normalizeH="0" baseline="0" noProof="0">
                <a:ln>
                  <a:noFill/>
                </a:ln>
                <a:solidFill>
                  <a:srgbClr val="000000"/>
                </a:solidFill>
                <a:effectLst/>
                <a:uLnTx/>
                <a:uFillTx/>
                <a:latin typeface="Arial" panose="020B0604020202020204" pitchFamily="34" charset="0"/>
                <a:ea typeface="+mn-ea"/>
                <a:cs typeface="+mn-cs"/>
              </a:rPr>
              <a:t>Regionen</a:t>
            </a:r>
          </a:p>
        </p:txBody>
      </p:sp>
      <p:grpSp>
        <p:nvGrpSpPr>
          <p:cNvPr id="6" name="Gruppieren 26">
            <a:extLst>
              <a:ext uri="{FF2B5EF4-FFF2-40B4-BE49-F238E27FC236}">
                <a16:creationId xmlns:a16="http://schemas.microsoft.com/office/drawing/2014/main" id="{65554140-C720-489D-A766-BEABC78C18C7}"/>
              </a:ext>
            </a:extLst>
          </p:cNvPr>
          <p:cNvGrpSpPr/>
          <p:nvPr/>
        </p:nvGrpSpPr>
        <p:grpSpPr bwMode="auto">
          <a:xfrm>
            <a:off x="2010869" y="3385245"/>
            <a:ext cx="7182458" cy="779888"/>
            <a:chOff x="1595414" y="1404462"/>
            <a:chExt cx="4950252" cy="471054"/>
          </a:xfrm>
          <a:solidFill>
            <a:schemeClr val="accent2">
              <a:lumMod val="20000"/>
              <a:lumOff val="80000"/>
            </a:schemeClr>
          </a:solidFill>
        </p:grpSpPr>
        <p:sp>
          <p:nvSpPr>
            <p:cNvPr id="28" name="Richtungspfeil 27">
              <a:extLst>
                <a:ext uri="{FF2B5EF4-FFF2-40B4-BE49-F238E27FC236}">
                  <a16:creationId xmlns:a16="http://schemas.microsoft.com/office/drawing/2014/main" id="{35017A6B-E069-4762-B479-B8FE7E8C0A26}"/>
                </a:ext>
              </a:extLst>
            </p:cNvPr>
            <p:cNvSpPr/>
            <p:nvPr/>
          </p:nvSpPr>
          <p:spPr bwMode="auto">
            <a:xfrm>
              <a:off x="5511193"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29" name="Richtungspfeil 28">
              <a:extLst>
                <a:ext uri="{FF2B5EF4-FFF2-40B4-BE49-F238E27FC236}">
                  <a16:creationId xmlns:a16="http://schemas.microsoft.com/office/drawing/2014/main" id="{66CF6966-7B09-41AF-9BC4-B20FD39EF920}"/>
                </a:ext>
              </a:extLst>
            </p:cNvPr>
            <p:cNvSpPr/>
            <p:nvPr/>
          </p:nvSpPr>
          <p:spPr bwMode="auto">
            <a:xfrm>
              <a:off x="453224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30" name="Richtungspfeil 29">
              <a:extLst>
                <a:ext uri="{FF2B5EF4-FFF2-40B4-BE49-F238E27FC236}">
                  <a16:creationId xmlns:a16="http://schemas.microsoft.com/office/drawing/2014/main" id="{D88CF3DA-DF93-4299-8BA9-0A4605D74EFC}"/>
                </a:ext>
              </a:extLst>
            </p:cNvPr>
            <p:cNvSpPr/>
            <p:nvPr/>
          </p:nvSpPr>
          <p:spPr bwMode="auto">
            <a:xfrm>
              <a:off x="355330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31" name="Richtungspfeil 30">
              <a:extLst>
                <a:ext uri="{FF2B5EF4-FFF2-40B4-BE49-F238E27FC236}">
                  <a16:creationId xmlns:a16="http://schemas.microsoft.com/office/drawing/2014/main" id="{9017EE83-C07F-4D30-81B5-BF58F6B83CF0}"/>
                </a:ext>
              </a:extLst>
            </p:cNvPr>
            <p:cNvSpPr/>
            <p:nvPr/>
          </p:nvSpPr>
          <p:spPr bwMode="auto">
            <a:xfrm>
              <a:off x="257435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32" name="Richtungspfeil 31">
              <a:extLst>
                <a:ext uri="{FF2B5EF4-FFF2-40B4-BE49-F238E27FC236}">
                  <a16:creationId xmlns:a16="http://schemas.microsoft.com/office/drawing/2014/main" id="{0164E1B1-3712-4D42-9824-B323F2723590}"/>
                </a:ext>
              </a:extLst>
            </p:cNvPr>
            <p:cNvSpPr/>
            <p:nvPr/>
          </p:nvSpPr>
          <p:spPr bwMode="auto">
            <a:xfrm>
              <a:off x="159541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grpSp>
      <p:grpSp>
        <p:nvGrpSpPr>
          <p:cNvPr id="7" name="Gruppieren 32">
            <a:extLst>
              <a:ext uri="{FF2B5EF4-FFF2-40B4-BE49-F238E27FC236}">
                <a16:creationId xmlns:a16="http://schemas.microsoft.com/office/drawing/2014/main" id="{7C865BE0-E368-4D2B-8A97-5A1CFBB99CA5}"/>
              </a:ext>
            </a:extLst>
          </p:cNvPr>
          <p:cNvGrpSpPr/>
          <p:nvPr/>
        </p:nvGrpSpPr>
        <p:grpSpPr bwMode="auto">
          <a:xfrm>
            <a:off x="1789748" y="3714020"/>
            <a:ext cx="7182458" cy="779888"/>
            <a:chOff x="1595414" y="1404462"/>
            <a:chExt cx="4950252" cy="471054"/>
          </a:xfrm>
          <a:solidFill>
            <a:srgbClr val="009900"/>
          </a:solidFill>
        </p:grpSpPr>
        <p:sp>
          <p:nvSpPr>
            <p:cNvPr id="34" name="Richtungspfeil 33">
              <a:extLst>
                <a:ext uri="{FF2B5EF4-FFF2-40B4-BE49-F238E27FC236}">
                  <a16:creationId xmlns:a16="http://schemas.microsoft.com/office/drawing/2014/main" id="{96AF9513-F5A6-4D79-80EB-2BDA981DBE2C}"/>
                </a:ext>
              </a:extLst>
            </p:cNvPr>
            <p:cNvSpPr/>
            <p:nvPr/>
          </p:nvSpPr>
          <p:spPr bwMode="auto">
            <a:xfrm>
              <a:off x="5511193"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35" name="Richtungspfeil 34">
              <a:extLst>
                <a:ext uri="{FF2B5EF4-FFF2-40B4-BE49-F238E27FC236}">
                  <a16:creationId xmlns:a16="http://schemas.microsoft.com/office/drawing/2014/main" id="{638549E6-CE86-4E05-A040-755B9FB5F908}"/>
                </a:ext>
              </a:extLst>
            </p:cNvPr>
            <p:cNvSpPr/>
            <p:nvPr/>
          </p:nvSpPr>
          <p:spPr bwMode="auto">
            <a:xfrm>
              <a:off x="453224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36" name="Richtungspfeil 35">
              <a:extLst>
                <a:ext uri="{FF2B5EF4-FFF2-40B4-BE49-F238E27FC236}">
                  <a16:creationId xmlns:a16="http://schemas.microsoft.com/office/drawing/2014/main" id="{5FC3A2CC-5F06-4DF4-9411-55863FF3C568}"/>
                </a:ext>
              </a:extLst>
            </p:cNvPr>
            <p:cNvSpPr/>
            <p:nvPr/>
          </p:nvSpPr>
          <p:spPr bwMode="auto">
            <a:xfrm>
              <a:off x="355330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37" name="Richtungspfeil 36">
              <a:extLst>
                <a:ext uri="{FF2B5EF4-FFF2-40B4-BE49-F238E27FC236}">
                  <a16:creationId xmlns:a16="http://schemas.microsoft.com/office/drawing/2014/main" id="{F563E095-9B58-4642-AAE5-350EF1BABD05}"/>
                </a:ext>
              </a:extLst>
            </p:cNvPr>
            <p:cNvSpPr/>
            <p:nvPr/>
          </p:nvSpPr>
          <p:spPr bwMode="auto">
            <a:xfrm>
              <a:off x="2574359"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sp>
          <p:nvSpPr>
            <p:cNvPr id="38" name="Richtungspfeil 37">
              <a:extLst>
                <a:ext uri="{FF2B5EF4-FFF2-40B4-BE49-F238E27FC236}">
                  <a16:creationId xmlns:a16="http://schemas.microsoft.com/office/drawing/2014/main" id="{709BEE1F-4F93-4695-B626-FCFA63AEE84F}"/>
                </a:ext>
              </a:extLst>
            </p:cNvPr>
            <p:cNvSpPr/>
            <p:nvPr/>
          </p:nvSpPr>
          <p:spPr bwMode="auto">
            <a:xfrm>
              <a:off x="1595414" y="1404462"/>
              <a:ext cx="1034473" cy="471054"/>
            </a:xfrm>
            <a:prstGeom prst="homePlate">
              <a:avLst/>
            </a:prstGeom>
            <a:grpFill/>
            <a:ln w="12700"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a:ln>
                  <a:noFill/>
                </a:ln>
                <a:solidFill>
                  <a:srgbClr val="000000"/>
                </a:solidFill>
                <a:effectLst/>
                <a:uLnTx/>
                <a:uFillTx/>
                <a:latin typeface="Arial" charset="0"/>
                <a:ea typeface="+mn-ea"/>
                <a:cs typeface="+mn-cs"/>
              </a:endParaRPr>
            </a:p>
          </p:txBody>
        </p:sp>
      </p:grpSp>
      <p:grpSp>
        <p:nvGrpSpPr>
          <p:cNvPr id="8207" name="Gruppieren 38">
            <a:extLst>
              <a:ext uri="{FF2B5EF4-FFF2-40B4-BE49-F238E27FC236}">
                <a16:creationId xmlns:a16="http://schemas.microsoft.com/office/drawing/2014/main" id="{3B25BFD2-1915-413E-A647-A7CF9950E635}"/>
              </a:ext>
            </a:extLst>
          </p:cNvPr>
          <p:cNvGrpSpPr>
            <a:grpSpLocks/>
          </p:cNvGrpSpPr>
          <p:nvPr/>
        </p:nvGrpSpPr>
        <p:grpSpPr bwMode="auto">
          <a:xfrm>
            <a:off x="1568624" y="4042798"/>
            <a:ext cx="7182458" cy="779888"/>
            <a:chOff x="1595414" y="1404462"/>
            <a:chExt cx="4950252" cy="471054"/>
          </a:xfrm>
        </p:grpSpPr>
        <p:sp>
          <p:nvSpPr>
            <p:cNvPr id="8219" name="Richtungspfeil 39">
              <a:extLst>
                <a:ext uri="{FF2B5EF4-FFF2-40B4-BE49-F238E27FC236}">
                  <a16:creationId xmlns:a16="http://schemas.microsoft.com/office/drawing/2014/main" id="{EA228EF0-A55E-478C-BB98-368A9C81AD73}"/>
                </a:ext>
              </a:extLst>
            </p:cNvPr>
            <p:cNvSpPr>
              <a:spLocks noChangeArrowheads="1"/>
            </p:cNvSpPr>
            <p:nvPr/>
          </p:nvSpPr>
          <p:spPr bwMode="auto">
            <a:xfrm>
              <a:off x="5511193"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0" name="Richtungspfeil 40">
              <a:extLst>
                <a:ext uri="{FF2B5EF4-FFF2-40B4-BE49-F238E27FC236}">
                  <a16:creationId xmlns:a16="http://schemas.microsoft.com/office/drawing/2014/main" id="{1F70E439-E94C-45E4-90E9-11F3D7438A79}"/>
                </a:ext>
              </a:extLst>
            </p:cNvPr>
            <p:cNvSpPr>
              <a:spLocks noChangeArrowheads="1"/>
            </p:cNvSpPr>
            <p:nvPr/>
          </p:nvSpPr>
          <p:spPr bwMode="auto">
            <a:xfrm>
              <a:off x="4532249"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1" name="Richtungspfeil 41">
              <a:extLst>
                <a:ext uri="{FF2B5EF4-FFF2-40B4-BE49-F238E27FC236}">
                  <a16:creationId xmlns:a16="http://schemas.microsoft.com/office/drawing/2014/main" id="{51D7B24F-32A2-40AE-B196-D07C27F3C3B4}"/>
                </a:ext>
              </a:extLst>
            </p:cNvPr>
            <p:cNvSpPr>
              <a:spLocks noChangeArrowheads="1"/>
            </p:cNvSpPr>
            <p:nvPr/>
          </p:nvSpPr>
          <p:spPr bwMode="auto">
            <a:xfrm>
              <a:off x="3553304"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2" name="Richtungspfeil 42">
              <a:extLst>
                <a:ext uri="{FF2B5EF4-FFF2-40B4-BE49-F238E27FC236}">
                  <a16:creationId xmlns:a16="http://schemas.microsoft.com/office/drawing/2014/main" id="{F3DA1C81-04AC-457B-94CE-D96688AB8DA9}"/>
                </a:ext>
              </a:extLst>
            </p:cNvPr>
            <p:cNvSpPr>
              <a:spLocks noChangeArrowheads="1"/>
            </p:cNvSpPr>
            <p:nvPr/>
          </p:nvSpPr>
          <p:spPr bwMode="auto">
            <a:xfrm>
              <a:off x="2574359"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23" name="Richtungspfeil 43">
              <a:extLst>
                <a:ext uri="{FF2B5EF4-FFF2-40B4-BE49-F238E27FC236}">
                  <a16:creationId xmlns:a16="http://schemas.microsoft.com/office/drawing/2014/main" id="{6E476408-F91E-46E2-AEEC-ED60EEF850E3}"/>
                </a:ext>
              </a:extLst>
            </p:cNvPr>
            <p:cNvSpPr>
              <a:spLocks noChangeArrowheads="1"/>
            </p:cNvSpPr>
            <p:nvPr/>
          </p:nvSpPr>
          <p:spPr bwMode="auto">
            <a:xfrm>
              <a:off x="1595414" y="1404462"/>
              <a:ext cx="1034473" cy="471054"/>
            </a:xfrm>
            <a:prstGeom prst="homePlate">
              <a:avLst>
                <a:gd name="adj" fmla="val 50002"/>
              </a:avLst>
            </a:prstGeom>
            <a:solidFill>
              <a:schemeClr val="bg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8208" name="Textfeld 44">
            <a:extLst>
              <a:ext uri="{FF2B5EF4-FFF2-40B4-BE49-F238E27FC236}">
                <a16:creationId xmlns:a16="http://schemas.microsoft.com/office/drawing/2014/main" id="{CCB8ECEF-3A91-4280-80CF-D058928E50EB}"/>
              </a:ext>
            </a:extLst>
          </p:cNvPr>
          <p:cNvSpPr txBox="1">
            <a:spLocks noChangeArrowheads="1"/>
          </p:cNvSpPr>
          <p:nvPr/>
        </p:nvSpPr>
        <p:spPr bwMode="auto">
          <a:xfrm>
            <a:off x="3019743" y="4101525"/>
            <a:ext cx="1088959" cy="6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Transport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&amp; Storage</a:t>
            </a:r>
          </a:p>
        </p:txBody>
      </p:sp>
      <p:sp>
        <p:nvSpPr>
          <p:cNvPr id="8209" name="Textfeld 45">
            <a:extLst>
              <a:ext uri="{FF2B5EF4-FFF2-40B4-BE49-F238E27FC236}">
                <a16:creationId xmlns:a16="http://schemas.microsoft.com/office/drawing/2014/main" id="{516ED43E-8130-4F8C-B8C4-6AFE54821AB4}"/>
              </a:ext>
            </a:extLst>
          </p:cNvPr>
          <p:cNvSpPr txBox="1">
            <a:spLocks noChangeArrowheads="1"/>
          </p:cNvSpPr>
          <p:nvPr/>
        </p:nvSpPr>
        <p:spPr bwMode="auto">
          <a:xfrm>
            <a:off x="1585618" y="4101525"/>
            <a:ext cx="1358064" cy="662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Exploration</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&amp; Production</a:t>
            </a:r>
          </a:p>
        </p:txBody>
      </p:sp>
      <p:sp>
        <p:nvSpPr>
          <p:cNvPr id="8210" name="Textfeld 46">
            <a:extLst>
              <a:ext uri="{FF2B5EF4-FFF2-40B4-BE49-F238E27FC236}">
                <a16:creationId xmlns:a16="http://schemas.microsoft.com/office/drawing/2014/main" id="{2575E08B-C035-47DB-B75E-A155222ADFA5}"/>
              </a:ext>
            </a:extLst>
          </p:cNvPr>
          <p:cNvSpPr txBox="1">
            <a:spLocks noChangeArrowheads="1"/>
          </p:cNvSpPr>
          <p:nvPr/>
        </p:nvSpPr>
        <p:spPr bwMode="auto">
          <a:xfrm>
            <a:off x="4614311" y="4101525"/>
            <a:ext cx="1070352" cy="6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Supply</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&amp; Trading</a:t>
            </a:r>
          </a:p>
        </p:txBody>
      </p:sp>
      <p:sp>
        <p:nvSpPr>
          <p:cNvPr id="8211" name="Textfeld 47">
            <a:extLst>
              <a:ext uri="{FF2B5EF4-FFF2-40B4-BE49-F238E27FC236}">
                <a16:creationId xmlns:a16="http://schemas.microsoft.com/office/drawing/2014/main" id="{965E227E-E419-40F3-BA77-A44ECCAF579C}"/>
              </a:ext>
            </a:extLst>
          </p:cNvPr>
          <p:cNvSpPr txBox="1">
            <a:spLocks noChangeArrowheads="1"/>
          </p:cNvSpPr>
          <p:nvPr/>
        </p:nvSpPr>
        <p:spPr bwMode="auto">
          <a:xfrm>
            <a:off x="5920937" y="4228917"/>
            <a:ext cx="1208985"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Distribution</a:t>
            </a:r>
          </a:p>
        </p:txBody>
      </p:sp>
      <p:sp>
        <p:nvSpPr>
          <p:cNvPr id="8212" name="Textfeld 48">
            <a:extLst>
              <a:ext uri="{FF2B5EF4-FFF2-40B4-BE49-F238E27FC236}">
                <a16:creationId xmlns:a16="http://schemas.microsoft.com/office/drawing/2014/main" id="{44742E50-2665-476E-AB63-88BAF223CD06}"/>
              </a:ext>
            </a:extLst>
          </p:cNvPr>
          <p:cNvSpPr txBox="1">
            <a:spLocks noChangeArrowheads="1"/>
          </p:cNvSpPr>
          <p:nvPr/>
        </p:nvSpPr>
        <p:spPr bwMode="auto">
          <a:xfrm>
            <a:off x="7441984" y="4228917"/>
            <a:ext cx="707245"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Retail</a:t>
            </a:r>
          </a:p>
        </p:txBody>
      </p:sp>
      <p:sp>
        <p:nvSpPr>
          <p:cNvPr id="8213" name="Textfeld 49">
            <a:extLst>
              <a:ext uri="{FF2B5EF4-FFF2-40B4-BE49-F238E27FC236}">
                <a16:creationId xmlns:a16="http://schemas.microsoft.com/office/drawing/2014/main" id="{A5DC0378-8251-4AE4-B885-FF7A610502CE}"/>
              </a:ext>
            </a:extLst>
          </p:cNvPr>
          <p:cNvSpPr txBox="1">
            <a:spLocks noChangeArrowheads="1"/>
          </p:cNvSpPr>
          <p:nvPr/>
        </p:nvSpPr>
        <p:spPr bwMode="auto">
          <a:xfrm>
            <a:off x="1983231" y="3373339"/>
            <a:ext cx="1059906" cy="3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1" u="none" strike="noStrike" kern="1200" cap="none" spc="0" normalizeH="0" baseline="0" noProof="0">
                <a:ln>
                  <a:noFill/>
                </a:ln>
                <a:solidFill>
                  <a:srgbClr val="000000"/>
                </a:solidFill>
                <a:effectLst/>
                <a:uLnTx/>
                <a:uFillTx/>
                <a:latin typeface="Arial" panose="020B0604020202020204" pitchFamily="34" charset="0"/>
                <a:ea typeface="+mn-ea"/>
                <a:cs typeface="+mn-cs"/>
              </a:rPr>
              <a:t>Regionen</a:t>
            </a:r>
          </a:p>
        </p:txBody>
      </p:sp>
      <p:sp>
        <p:nvSpPr>
          <p:cNvPr id="8214" name="Textfeld 50">
            <a:extLst>
              <a:ext uri="{FF2B5EF4-FFF2-40B4-BE49-F238E27FC236}">
                <a16:creationId xmlns:a16="http://schemas.microsoft.com/office/drawing/2014/main" id="{93BF19A3-44C1-43C4-AD20-79264FA0197B}"/>
              </a:ext>
            </a:extLst>
          </p:cNvPr>
          <p:cNvSpPr txBox="1">
            <a:spLocks noChangeArrowheads="1"/>
          </p:cNvSpPr>
          <p:nvPr/>
        </p:nvSpPr>
        <p:spPr bwMode="auto">
          <a:xfrm>
            <a:off x="565608" y="3980467"/>
            <a:ext cx="6687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Gas</a:t>
            </a:r>
          </a:p>
        </p:txBody>
      </p:sp>
      <p:sp>
        <p:nvSpPr>
          <p:cNvPr id="8215" name="Textfeld 52">
            <a:extLst>
              <a:ext uri="{FF2B5EF4-FFF2-40B4-BE49-F238E27FC236}">
                <a16:creationId xmlns:a16="http://schemas.microsoft.com/office/drawing/2014/main" id="{FC25519D-4F2C-48EA-80B4-0D200B9F5F3E}"/>
              </a:ext>
            </a:extLst>
          </p:cNvPr>
          <p:cNvSpPr txBox="1">
            <a:spLocks noChangeArrowheads="1"/>
          </p:cNvSpPr>
          <p:nvPr/>
        </p:nvSpPr>
        <p:spPr bwMode="auto">
          <a:xfrm>
            <a:off x="1652624" y="5037991"/>
            <a:ext cx="107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Upstream</a:t>
            </a:r>
          </a:p>
        </p:txBody>
      </p:sp>
      <p:sp>
        <p:nvSpPr>
          <p:cNvPr id="8216" name="Textfeld 53">
            <a:extLst>
              <a:ext uri="{FF2B5EF4-FFF2-40B4-BE49-F238E27FC236}">
                <a16:creationId xmlns:a16="http://schemas.microsoft.com/office/drawing/2014/main" id="{80CDE62A-ADB8-4A01-AB23-37BD516ED9C9}"/>
              </a:ext>
            </a:extLst>
          </p:cNvPr>
          <p:cNvSpPr txBox="1">
            <a:spLocks noChangeArrowheads="1"/>
          </p:cNvSpPr>
          <p:nvPr/>
        </p:nvSpPr>
        <p:spPr bwMode="auto">
          <a:xfrm>
            <a:off x="3837750" y="5037991"/>
            <a:ext cx="1143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Midstream</a:t>
            </a:r>
            <a:endPar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217" name="Textfeld 54">
            <a:extLst>
              <a:ext uri="{FF2B5EF4-FFF2-40B4-BE49-F238E27FC236}">
                <a16:creationId xmlns:a16="http://schemas.microsoft.com/office/drawing/2014/main" id="{42992383-DD79-487B-A2EF-EEE488F19FF9}"/>
              </a:ext>
            </a:extLst>
          </p:cNvPr>
          <p:cNvSpPr txBox="1">
            <a:spLocks noChangeArrowheads="1"/>
          </p:cNvSpPr>
          <p:nvPr/>
        </p:nvSpPr>
        <p:spPr bwMode="auto">
          <a:xfrm>
            <a:off x="6369883" y="5037991"/>
            <a:ext cx="1335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Downstream</a:t>
            </a:r>
          </a:p>
        </p:txBody>
      </p:sp>
      <p:sp>
        <p:nvSpPr>
          <p:cNvPr id="2" name="Pfeil: nach oben und unten 1">
            <a:extLst>
              <a:ext uri="{FF2B5EF4-FFF2-40B4-BE49-F238E27FC236}">
                <a16:creationId xmlns:a16="http://schemas.microsoft.com/office/drawing/2014/main" id="{A085E42B-8B50-4621-944B-CCF31BD4537B}"/>
              </a:ext>
            </a:extLst>
          </p:cNvPr>
          <p:cNvSpPr/>
          <p:nvPr/>
        </p:nvSpPr>
        <p:spPr bwMode="auto">
          <a:xfrm>
            <a:off x="640280" y="2460444"/>
            <a:ext cx="503798" cy="1487571"/>
          </a:xfrm>
          <a:prstGeom prst="upDownArrow">
            <a:avLst/>
          </a:prstGeom>
          <a:solidFill>
            <a:schemeClr val="accent1"/>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1" i="0" u="none" strike="noStrike" kern="1200" cap="none" spc="0" normalizeH="0" baseline="0" noProof="0">
              <a:ln>
                <a:noFill/>
              </a:ln>
              <a:solidFill>
                <a:srgbClr val="000000"/>
              </a:solidFill>
              <a:effectLst/>
              <a:uLnTx/>
              <a:uFillTx/>
              <a:latin typeface="Arial" charset="0"/>
              <a:ea typeface="+mn-ea"/>
              <a:cs typeface="+mn-cs"/>
            </a:endParaRPr>
          </a:p>
        </p:txBody>
      </p:sp>
      <p:sp>
        <p:nvSpPr>
          <p:cNvPr id="58" name="Titel 1">
            <a:extLst>
              <a:ext uri="{FF2B5EF4-FFF2-40B4-BE49-F238E27FC236}">
                <a16:creationId xmlns:a16="http://schemas.microsoft.com/office/drawing/2014/main" id="{8E9C0AC3-9FCB-45B7-AB61-7AF1B009EB26}"/>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Integrierte Geschäftsmodel eines Energieversorgers</a:t>
            </a:r>
            <a:endParaRPr lang="de-CH" kern="0" dirty="0"/>
          </a:p>
        </p:txBody>
      </p:sp>
      <p:sp>
        <p:nvSpPr>
          <p:cNvPr id="59" name="Textfeld 58">
            <a:extLst>
              <a:ext uri="{FF2B5EF4-FFF2-40B4-BE49-F238E27FC236}">
                <a16:creationId xmlns:a16="http://schemas.microsoft.com/office/drawing/2014/main" id="{77D558C8-0DA6-47BC-B998-02F574934EEC}"/>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6-2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79B38345-ABF4-426A-AD33-07382F576AE8}"/>
              </a:ext>
            </a:extLst>
          </p:cNvPr>
          <p:cNvGrpSpPr/>
          <p:nvPr/>
        </p:nvGrpSpPr>
        <p:grpSpPr>
          <a:xfrm>
            <a:off x="1640632" y="980728"/>
            <a:ext cx="6048672" cy="5328592"/>
            <a:chOff x="1640632" y="980728"/>
            <a:chExt cx="6048672" cy="5328592"/>
          </a:xfrm>
        </p:grpSpPr>
        <p:sp>
          <p:nvSpPr>
            <p:cNvPr id="8214" name="Textfeld 2">
              <a:extLst>
                <a:ext uri="{FF2B5EF4-FFF2-40B4-BE49-F238E27FC236}">
                  <a16:creationId xmlns:a16="http://schemas.microsoft.com/office/drawing/2014/main" id="{0DD0FAAE-67CD-410C-8616-BD5A255B6247}"/>
                </a:ext>
              </a:extLst>
            </p:cNvPr>
            <p:cNvSpPr txBox="1">
              <a:spLocks noChangeArrowheads="1"/>
            </p:cNvSpPr>
            <p:nvPr/>
          </p:nvSpPr>
          <p:spPr bwMode="auto">
            <a:xfrm>
              <a:off x="2095611" y="2350924"/>
              <a:ext cx="3781804" cy="62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Analyse der Portfoliokonfiguration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&gt; Perspektiven und Steuerungskriterien</a:t>
              </a:r>
            </a:p>
          </p:txBody>
        </p:sp>
        <p:sp>
          <p:nvSpPr>
            <p:cNvPr id="8215" name="Rechteck 13">
              <a:extLst>
                <a:ext uri="{FF2B5EF4-FFF2-40B4-BE49-F238E27FC236}">
                  <a16:creationId xmlns:a16="http://schemas.microsoft.com/office/drawing/2014/main" id="{957A1C0E-258E-4A4E-AC10-EB21EBEDF20B}"/>
                </a:ext>
              </a:extLst>
            </p:cNvPr>
            <p:cNvSpPr>
              <a:spLocks noChangeArrowheads="1"/>
            </p:cNvSpPr>
            <p:nvPr/>
          </p:nvSpPr>
          <p:spPr bwMode="auto">
            <a:xfrm>
              <a:off x="1860039" y="2299103"/>
              <a:ext cx="5829265" cy="681652"/>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6" name="Textfeld 28">
              <a:extLst>
                <a:ext uri="{FF2B5EF4-FFF2-40B4-BE49-F238E27FC236}">
                  <a16:creationId xmlns:a16="http://schemas.microsoft.com/office/drawing/2014/main" id="{70BBD746-198D-4AF2-971C-2F050F291257}"/>
                </a:ext>
              </a:extLst>
            </p:cNvPr>
            <p:cNvSpPr txBox="1">
              <a:spLocks noChangeArrowheads="1"/>
            </p:cNvSpPr>
            <p:nvPr/>
          </p:nvSpPr>
          <p:spPr bwMode="auto">
            <a:xfrm>
              <a:off x="1640632" y="2426664"/>
              <a:ext cx="327334" cy="40011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a:t>
              </a:r>
            </a:p>
          </p:txBody>
        </p:sp>
        <p:sp>
          <p:nvSpPr>
            <p:cNvPr id="8211" name="Textfeld 3">
              <a:extLst>
                <a:ext uri="{FF2B5EF4-FFF2-40B4-BE49-F238E27FC236}">
                  <a16:creationId xmlns:a16="http://schemas.microsoft.com/office/drawing/2014/main" id="{332921D7-1A11-4902-8A55-3901C79D1A61}"/>
                </a:ext>
              </a:extLst>
            </p:cNvPr>
            <p:cNvSpPr txBox="1">
              <a:spLocks noChangeArrowheads="1"/>
            </p:cNvSpPr>
            <p:nvPr/>
          </p:nvSpPr>
          <p:spPr bwMode="auto">
            <a:xfrm>
              <a:off x="2095611" y="3655348"/>
              <a:ext cx="4408579" cy="114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Herleitung einer Konfigurationsstrategie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&gt; Einzelfallentscheide</a:t>
              </a:r>
              <a:b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&gt; Szenarien von Soll-Konfigurationen</a:t>
              </a:r>
              <a:b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&gt; Stossrichtungen von Portfolioveränderungen</a:t>
              </a:r>
            </a:p>
          </p:txBody>
        </p:sp>
        <p:sp>
          <p:nvSpPr>
            <p:cNvPr id="8212" name="Rechteck 9">
              <a:extLst>
                <a:ext uri="{FF2B5EF4-FFF2-40B4-BE49-F238E27FC236}">
                  <a16:creationId xmlns:a16="http://schemas.microsoft.com/office/drawing/2014/main" id="{C43C32DB-348E-4D44-A9B3-B10D04FEA314}"/>
                </a:ext>
              </a:extLst>
            </p:cNvPr>
            <p:cNvSpPr>
              <a:spLocks noChangeArrowheads="1"/>
            </p:cNvSpPr>
            <p:nvPr/>
          </p:nvSpPr>
          <p:spPr bwMode="auto">
            <a:xfrm>
              <a:off x="1860039" y="3617479"/>
              <a:ext cx="5829265" cy="1118148"/>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3" name="Textfeld 31">
              <a:extLst>
                <a:ext uri="{FF2B5EF4-FFF2-40B4-BE49-F238E27FC236}">
                  <a16:creationId xmlns:a16="http://schemas.microsoft.com/office/drawing/2014/main" id="{8B0EB7C2-837A-4CB6-A994-E6C501D523FB}"/>
                </a:ext>
              </a:extLst>
            </p:cNvPr>
            <p:cNvSpPr txBox="1">
              <a:spLocks noChangeArrowheads="1"/>
            </p:cNvSpPr>
            <p:nvPr/>
          </p:nvSpPr>
          <p:spPr bwMode="auto">
            <a:xfrm>
              <a:off x="1640632" y="3964022"/>
              <a:ext cx="327334" cy="40011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a:t>
              </a:r>
            </a:p>
          </p:txBody>
        </p:sp>
        <p:sp>
          <p:nvSpPr>
            <p:cNvPr id="8208" name="Textfeld 4">
              <a:extLst>
                <a:ext uri="{FF2B5EF4-FFF2-40B4-BE49-F238E27FC236}">
                  <a16:creationId xmlns:a16="http://schemas.microsoft.com/office/drawing/2014/main" id="{1A7FD74D-B28A-4094-A880-E90A3D264F8E}"/>
                </a:ext>
              </a:extLst>
            </p:cNvPr>
            <p:cNvSpPr txBox="1">
              <a:spLocks noChangeArrowheads="1"/>
            </p:cNvSpPr>
            <p:nvPr/>
          </p:nvSpPr>
          <p:spPr bwMode="auto">
            <a:xfrm>
              <a:off x="2095611" y="5426162"/>
              <a:ext cx="4038284" cy="883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Umsetzung der Konfigurationsstrategie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&gt; Management der Kapitalallokation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&gt; Rollen- und Zielvereinbarungen</a:t>
              </a:r>
            </a:p>
          </p:txBody>
        </p:sp>
        <p:sp>
          <p:nvSpPr>
            <p:cNvPr id="8209" name="Rechteck 12">
              <a:extLst>
                <a:ext uri="{FF2B5EF4-FFF2-40B4-BE49-F238E27FC236}">
                  <a16:creationId xmlns:a16="http://schemas.microsoft.com/office/drawing/2014/main" id="{8BFB61DD-02EC-446B-8E25-939ECD436683}"/>
                </a:ext>
              </a:extLst>
            </p:cNvPr>
            <p:cNvSpPr>
              <a:spLocks noChangeArrowheads="1"/>
            </p:cNvSpPr>
            <p:nvPr/>
          </p:nvSpPr>
          <p:spPr bwMode="auto">
            <a:xfrm>
              <a:off x="1860039" y="5374341"/>
              <a:ext cx="5829265" cy="874501"/>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10" name="Textfeld 34">
              <a:extLst>
                <a:ext uri="{FF2B5EF4-FFF2-40B4-BE49-F238E27FC236}">
                  <a16:creationId xmlns:a16="http://schemas.microsoft.com/office/drawing/2014/main" id="{64296537-8410-49A6-A6BE-C3325027A3DD}"/>
                </a:ext>
              </a:extLst>
            </p:cNvPr>
            <p:cNvSpPr txBox="1">
              <a:spLocks noChangeArrowheads="1"/>
            </p:cNvSpPr>
            <p:nvPr/>
          </p:nvSpPr>
          <p:spPr bwMode="auto">
            <a:xfrm>
              <a:off x="1640632" y="5599061"/>
              <a:ext cx="327334" cy="40011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a:t>
              </a:r>
            </a:p>
          </p:txBody>
        </p:sp>
        <p:sp>
          <p:nvSpPr>
            <p:cNvPr id="8201" name="Pfeil nach unten 36">
              <a:extLst>
                <a:ext uri="{FF2B5EF4-FFF2-40B4-BE49-F238E27FC236}">
                  <a16:creationId xmlns:a16="http://schemas.microsoft.com/office/drawing/2014/main" id="{23669454-23C8-40FF-A96C-170487CF6DF7}"/>
                </a:ext>
              </a:extLst>
            </p:cNvPr>
            <p:cNvSpPr>
              <a:spLocks noChangeArrowheads="1"/>
            </p:cNvSpPr>
            <p:nvPr/>
          </p:nvSpPr>
          <p:spPr bwMode="auto">
            <a:xfrm>
              <a:off x="4227311" y="1749538"/>
              <a:ext cx="875314" cy="462407"/>
            </a:xfrm>
            <a:prstGeom prst="down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02" name="Pfeil nach unten 37">
              <a:extLst>
                <a:ext uri="{FF2B5EF4-FFF2-40B4-BE49-F238E27FC236}">
                  <a16:creationId xmlns:a16="http://schemas.microsoft.com/office/drawing/2014/main" id="{71C88647-09C2-4042-9B22-265ADE3DCAA7}"/>
                </a:ext>
              </a:extLst>
            </p:cNvPr>
            <p:cNvSpPr>
              <a:spLocks noChangeArrowheads="1"/>
            </p:cNvSpPr>
            <p:nvPr/>
          </p:nvSpPr>
          <p:spPr bwMode="auto">
            <a:xfrm>
              <a:off x="4227311" y="3067913"/>
              <a:ext cx="875314" cy="462407"/>
            </a:xfrm>
            <a:prstGeom prst="down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03" name="Pfeil nach unten 38">
              <a:extLst>
                <a:ext uri="{FF2B5EF4-FFF2-40B4-BE49-F238E27FC236}">
                  <a16:creationId xmlns:a16="http://schemas.microsoft.com/office/drawing/2014/main" id="{D037CBB8-0BF6-432E-89FF-ED8CD4143E4E}"/>
                </a:ext>
              </a:extLst>
            </p:cNvPr>
            <p:cNvSpPr>
              <a:spLocks noChangeArrowheads="1"/>
            </p:cNvSpPr>
            <p:nvPr/>
          </p:nvSpPr>
          <p:spPr bwMode="auto">
            <a:xfrm>
              <a:off x="4227311" y="4822784"/>
              <a:ext cx="875314" cy="464401"/>
            </a:xfrm>
            <a:prstGeom prst="down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05" name="Textfeld 1">
              <a:extLst>
                <a:ext uri="{FF2B5EF4-FFF2-40B4-BE49-F238E27FC236}">
                  <a16:creationId xmlns:a16="http://schemas.microsoft.com/office/drawing/2014/main" id="{B290D11D-0B04-4B3F-880A-2075A9A59B31}"/>
                </a:ext>
              </a:extLst>
            </p:cNvPr>
            <p:cNvSpPr txBox="1">
              <a:spLocks noChangeArrowheads="1"/>
            </p:cNvSpPr>
            <p:nvPr/>
          </p:nvSpPr>
          <p:spPr bwMode="auto">
            <a:xfrm>
              <a:off x="2095611" y="1003398"/>
              <a:ext cx="4748416" cy="62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Analyse der strategischen Geschäftseinheiten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&gt; Perspektiven und Kriterien der Einzelbeurteilung</a:t>
              </a:r>
            </a:p>
          </p:txBody>
        </p:sp>
        <p:sp>
          <p:nvSpPr>
            <p:cNvPr id="8206" name="Rechteck 13">
              <a:extLst>
                <a:ext uri="{FF2B5EF4-FFF2-40B4-BE49-F238E27FC236}">
                  <a16:creationId xmlns:a16="http://schemas.microsoft.com/office/drawing/2014/main" id="{0ECFBB5F-E499-49EA-832B-482556D79F0C}"/>
                </a:ext>
              </a:extLst>
            </p:cNvPr>
            <p:cNvSpPr>
              <a:spLocks noChangeArrowheads="1"/>
            </p:cNvSpPr>
            <p:nvPr/>
          </p:nvSpPr>
          <p:spPr bwMode="auto">
            <a:xfrm>
              <a:off x="1860039" y="980728"/>
              <a:ext cx="5829265" cy="681652"/>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07" name="Textfeld 24">
              <a:extLst>
                <a:ext uri="{FF2B5EF4-FFF2-40B4-BE49-F238E27FC236}">
                  <a16:creationId xmlns:a16="http://schemas.microsoft.com/office/drawing/2014/main" id="{43927878-7ACE-4567-93AA-3E5C8A5500A4}"/>
                </a:ext>
              </a:extLst>
            </p:cNvPr>
            <p:cNvSpPr txBox="1">
              <a:spLocks noChangeArrowheads="1"/>
            </p:cNvSpPr>
            <p:nvPr/>
          </p:nvSpPr>
          <p:spPr bwMode="auto">
            <a:xfrm>
              <a:off x="1640632" y="1109284"/>
              <a:ext cx="327334" cy="40011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a:t>
              </a:r>
            </a:p>
          </p:txBody>
        </p:sp>
      </p:grpSp>
      <p:sp>
        <p:nvSpPr>
          <p:cNvPr id="25" name="Titel 1">
            <a:extLst>
              <a:ext uri="{FF2B5EF4-FFF2-40B4-BE49-F238E27FC236}">
                <a16:creationId xmlns:a16="http://schemas.microsoft.com/office/drawing/2014/main" id="{290E613E-FE23-493E-8832-546F98893CE1}"/>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Prozessschritte eines aktiven Portfoliomanagements</a:t>
            </a:r>
            <a:endParaRPr lang="de-CH" kern="0" dirty="0"/>
          </a:p>
        </p:txBody>
      </p:sp>
      <p:sp>
        <p:nvSpPr>
          <p:cNvPr id="26" name="Textfeld 25">
            <a:extLst>
              <a:ext uri="{FF2B5EF4-FFF2-40B4-BE49-F238E27FC236}">
                <a16:creationId xmlns:a16="http://schemas.microsoft.com/office/drawing/2014/main" id="{BB778F33-1277-4AA4-AEDB-ADBCC9BB78D7}"/>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1" name="Gruppieren 56">
            <a:extLst>
              <a:ext uri="{FF2B5EF4-FFF2-40B4-BE49-F238E27FC236}">
                <a16:creationId xmlns:a16="http://schemas.microsoft.com/office/drawing/2014/main" id="{35D89883-20E4-4F12-B5C2-C2414856D676}"/>
              </a:ext>
            </a:extLst>
          </p:cNvPr>
          <p:cNvGrpSpPr>
            <a:grpSpLocks/>
          </p:cNvGrpSpPr>
          <p:nvPr/>
        </p:nvGrpSpPr>
        <p:grpSpPr bwMode="auto">
          <a:xfrm>
            <a:off x="580415" y="1237582"/>
            <a:ext cx="8784540" cy="4524216"/>
            <a:chOff x="1854173" y="1909752"/>
            <a:chExt cx="6118225" cy="3051427"/>
          </a:xfrm>
        </p:grpSpPr>
        <p:sp>
          <p:nvSpPr>
            <p:cNvPr id="9222" name="Ellipse 21">
              <a:extLst>
                <a:ext uri="{FF2B5EF4-FFF2-40B4-BE49-F238E27FC236}">
                  <a16:creationId xmlns:a16="http://schemas.microsoft.com/office/drawing/2014/main" id="{074044AF-3A1E-4E72-8532-D3608237E930}"/>
                </a:ext>
              </a:extLst>
            </p:cNvPr>
            <p:cNvSpPr>
              <a:spLocks noChangeArrowheads="1"/>
            </p:cNvSpPr>
            <p:nvPr/>
          </p:nvSpPr>
          <p:spPr bwMode="auto">
            <a:xfrm>
              <a:off x="3841723" y="2935276"/>
              <a:ext cx="2143125" cy="1000125"/>
            </a:xfrm>
            <a:prstGeom prst="ellipse">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223" name="Textfeld 6">
              <a:extLst>
                <a:ext uri="{FF2B5EF4-FFF2-40B4-BE49-F238E27FC236}">
                  <a16:creationId xmlns:a16="http://schemas.microsoft.com/office/drawing/2014/main" id="{E09472E8-16BB-46C4-9CCD-76F4D6D7CCBF}"/>
                </a:ext>
              </a:extLst>
            </p:cNvPr>
            <p:cNvSpPr txBox="1">
              <a:spLocks noChangeArrowheads="1"/>
            </p:cNvSpPr>
            <p:nvPr/>
          </p:nvSpPr>
          <p:spPr bwMode="auto">
            <a:xfrm>
              <a:off x="4268421" y="2989031"/>
              <a:ext cx="1289728" cy="89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Analyse der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strategischen</a:t>
              </a:r>
              <a:br>
                <a:rPr kumimoji="0" lang="de-CH" alt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br>
              <a:r>
                <a:rPr kumimoji="0" lang="de-CH" alt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Geschäfts-</a:t>
              </a:r>
              <a:br>
                <a:rPr kumimoji="0" lang="de-CH" alt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br>
              <a:r>
                <a:rPr kumimoji="0" lang="de-CH" altLang="de-DE" sz="2000" b="1" i="0" u="none" strike="noStrike" kern="1200" cap="none" spc="0" normalizeH="0" baseline="0" noProof="0" dirty="0" err="1">
                  <a:ln>
                    <a:noFill/>
                  </a:ln>
                  <a:solidFill>
                    <a:srgbClr val="FFFFFF"/>
                  </a:solidFill>
                  <a:effectLst/>
                  <a:uLnTx/>
                  <a:uFillTx/>
                  <a:latin typeface="Arial" panose="020B0604020202020204" pitchFamily="34" charset="0"/>
                  <a:ea typeface="+mn-ea"/>
                  <a:cs typeface="+mn-cs"/>
                </a:rPr>
                <a:t>einheiten</a:t>
              </a:r>
              <a:endParaRPr kumimoji="0" lang="de-CH" alt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9224" name="Pfeil nach rechts 19">
              <a:extLst>
                <a:ext uri="{FF2B5EF4-FFF2-40B4-BE49-F238E27FC236}">
                  <a16:creationId xmlns:a16="http://schemas.microsoft.com/office/drawing/2014/main" id="{E1A7DA86-4F6B-4980-AFEE-CF3527C34163}"/>
                </a:ext>
              </a:extLst>
            </p:cNvPr>
            <p:cNvSpPr>
              <a:spLocks noChangeArrowheads="1"/>
            </p:cNvSpPr>
            <p:nvPr/>
          </p:nvSpPr>
          <p:spPr bwMode="auto">
            <a:xfrm>
              <a:off x="3317848" y="3257538"/>
              <a:ext cx="428625" cy="357188"/>
            </a:xfrm>
            <a:prstGeom prst="right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9225" name="Gruppieren 58">
              <a:extLst>
                <a:ext uri="{FF2B5EF4-FFF2-40B4-BE49-F238E27FC236}">
                  <a16:creationId xmlns:a16="http://schemas.microsoft.com/office/drawing/2014/main" id="{CE8B28E4-DD54-448F-9878-888E6516EE51}"/>
                </a:ext>
              </a:extLst>
            </p:cNvPr>
            <p:cNvGrpSpPr>
              <a:grpSpLocks/>
            </p:cNvGrpSpPr>
            <p:nvPr/>
          </p:nvGrpSpPr>
          <p:grpSpPr bwMode="auto">
            <a:xfrm>
              <a:off x="6605561" y="3205151"/>
              <a:ext cx="1366837" cy="460628"/>
              <a:chOff x="6319061" y="1531655"/>
              <a:chExt cx="1367859" cy="460332"/>
            </a:xfrm>
          </p:grpSpPr>
          <p:sp>
            <p:nvSpPr>
              <p:cNvPr id="9238" name="Rechteck 13">
                <a:extLst>
                  <a:ext uri="{FF2B5EF4-FFF2-40B4-BE49-F238E27FC236}">
                    <a16:creationId xmlns:a16="http://schemas.microsoft.com/office/drawing/2014/main" id="{7F7BE383-EE98-4D92-A0C1-E48BCFC310AD}"/>
                  </a:ext>
                </a:extLst>
              </p:cNvPr>
              <p:cNvSpPr>
                <a:spLocks noChangeArrowheads="1"/>
              </p:cNvSpPr>
              <p:nvPr/>
            </p:nvSpPr>
            <p:spPr bwMode="auto">
              <a:xfrm>
                <a:off x="6319061" y="1532988"/>
                <a:ext cx="1367859" cy="458999"/>
              </a:xfrm>
              <a:prstGeom prst="rect">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9239" name="Textfeld 8">
                <a:extLst>
                  <a:ext uri="{FF2B5EF4-FFF2-40B4-BE49-F238E27FC236}">
                    <a16:creationId xmlns:a16="http://schemas.microsoft.com/office/drawing/2014/main" id="{0A02281E-2AD2-45DC-B7C7-F32597E2258C}"/>
                  </a:ext>
                </a:extLst>
              </p:cNvPr>
              <p:cNvSpPr txBox="1">
                <a:spLocks noChangeArrowheads="1"/>
              </p:cNvSpPr>
              <p:nvPr/>
            </p:nvSpPr>
            <p:spPr bwMode="auto">
              <a:xfrm>
                <a:off x="6368041" y="1531655"/>
                <a:ext cx="1263877" cy="43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Produkt/Markt-</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Perspektive</a:t>
                </a:r>
              </a:p>
            </p:txBody>
          </p:sp>
        </p:grpSp>
        <p:sp>
          <p:nvSpPr>
            <p:cNvPr id="9226" name="Pfeil nach rechts 20">
              <a:extLst>
                <a:ext uri="{FF2B5EF4-FFF2-40B4-BE49-F238E27FC236}">
                  <a16:creationId xmlns:a16="http://schemas.microsoft.com/office/drawing/2014/main" id="{2C8CB07A-5258-404D-9C7E-8F88A5D75C34}"/>
                </a:ext>
              </a:extLst>
            </p:cNvPr>
            <p:cNvSpPr>
              <a:spLocks noChangeArrowheads="1"/>
            </p:cNvSpPr>
            <p:nvPr/>
          </p:nvSpPr>
          <p:spPr bwMode="auto">
            <a:xfrm flipH="1">
              <a:off x="6080098" y="3257538"/>
              <a:ext cx="428625" cy="357188"/>
            </a:xfrm>
            <a:prstGeom prst="right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227" name="Pfeil nach rechts 23">
              <a:extLst>
                <a:ext uri="{FF2B5EF4-FFF2-40B4-BE49-F238E27FC236}">
                  <a16:creationId xmlns:a16="http://schemas.microsoft.com/office/drawing/2014/main" id="{89B0D7D1-83A7-410D-8EC2-FB307BB4E143}"/>
                </a:ext>
              </a:extLst>
            </p:cNvPr>
            <p:cNvSpPr>
              <a:spLocks noChangeArrowheads="1"/>
            </p:cNvSpPr>
            <p:nvPr/>
          </p:nvSpPr>
          <p:spPr bwMode="auto">
            <a:xfrm rot="5400000">
              <a:off x="4701354" y="2474107"/>
              <a:ext cx="428625" cy="357188"/>
            </a:xfrm>
            <a:prstGeom prst="rightArrow">
              <a:avLst>
                <a:gd name="adj1" fmla="val 50000"/>
                <a:gd name="adj2" fmla="val 50000"/>
              </a:avLst>
            </a:prstGeom>
            <a:solidFill>
              <a:schemeClr val="accent1"/>
            </a:solidFill>
            <a:ln w="12700" algn="ctr">
              <a:solidFill>
                <a:schemeClr val="tx1"/>
              </a:solidFill>
              <a:round/>
              <a:headEnd/>
              <a:tailEnd/>
            </a:ln>
          </p:spPr>
          <p:txBody>
            <a:bodyPr rot="10800000" vert="eaVert"/>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228" name="Pfeil nach rechts 27">
              <a:extLst>
                <a:ext uri="{FF2B5EF4-FFF2-40B4-BE49-F238E27FC236}">
                  <a16:creationId xmlns:a16="http://schemas.microsoft.com/office/drawing/2014/main" id="{9664134C-9779-4822-854E-FE6F89B94AF8}"/>
                </a:ext>
              </a:extLst>
            </p:cNvPr>
            <p:cNvSpPr>
              <a:spLocks noChangeArrowheads="1"/>
            </p:cNvSpPr>
            <p:nvPr/>
          </p:nvSpPr>
          <p:spPr bwMode="auto">
            <a:xfrm rot="16200000" flipV="1">
              <a:off x="4701354" y="4039382"/>
              <a:ext cx="428625" cy="357188"/>
            </a:xfrm>
            <a:prstGeom prst="rightArrow">
              <a:avLst>
                <a:gd name="adj1" fmla="val 50000"/>
                <a:gd name="adj2" fmla="val 50000"/>
              </a:avLst>
            </a:prstGeom>
            <a:solidFill>
              <a:schemeClr val="accent1"/>
            </a:solidFill>
            <a:ln w="12700" algn="ctr">
              <a:solidFill>
                <a:schemeClr val="tx1"/>
              </a:solidFill>
              <a:round/>
              <a:headEnd/>
              <a:tailEnd/>
            </a:ln>
          </p:spPr>
          <p:txBody>
            <a:bodyPr rot="10800000" vert="eaVert"/>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9229" name="Gruppieren 59">
              <a:extLst>
                <a:ext uri="{FF2B5EF4-FFF2-40B4-BE49-F238E27FC236}">
                  <a16:creationId xmlns:a16="http://schemas.microsoft.com/office/drawing/2014/main" id="{3B489D9E-6C77-44F7-968E-3C2218B00E63}"/>
                </a:ext>
              </a:extLst>
            </p:cNvPr>
            <p:cNvGrpSpPr>
              <a:grpSpLocks/>
            </p:cNvGrpSpPr>
            <p:nvPr/>
          </p:nvGrpSpPr>
          <p:grpSpPr bwMode="auto">
            <a:xfrm>
              <a:off x="1854173" y="3205151"/>
              <a:ext cx="1368425" cy="460628"/>
              <a:chOff x="6319061" y="1531655"/>
              <a:chExt cx="1367859" cy="460332"/>
            </a:xfrm>
          </p:grpSpPr>
          <p:sp>
            <p:nvSpPr>
              <p:cNvPr id="9236" name="Rechteck 13">
                <a:extLst>
                  <a:ext uri="{FF2B5EF4-FFF2-40B4-BE49-F238E27FC236}">
                    <a16:creationId xmlns:a16="http://schemas.microsoft.com/office/drawing/2014/main" id="{C8FC1B62-301D-45AF-8951-197F7B3C90C9}"/>
                  </a:ext>
                </a:extLst>
              </p:cNvPr>
              <p:cNvSpPr>
                <a:spLocks noChangeArrowheads="1"/>
              </p:cNvSpPr>
              <p:nvPr/>
            </p:nvSpPr>
            <p:spPr bwMode="auto">
              <a:xfrm>
                <a:off x="6319061" y="1532988"/>
                <a:ext cx="1367859" cy="458999"/>
              </a:xfrm>
              <a:prstGeom prst="rect">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9237" name="Textfeld 8">
                <a:extLst>
                  <a:ext uri="{FF2B5EF4-FFF2-40B4-BE49-F238E27FC236}">
                    <a16:creationId xmlns:a16="http://schemas.microsoft.com/office/drawing/2014/main" id="{A1258A2E-6FAE-4834-9FA6-BE3A5D92036F}"/>
                  </a:ext>
                </a:extLst>
              </p:cNvPr>
              <p:cNvSpPr txBox="1">
                <a:spLocks noChangeArrowheads="1"/>
              </p:cNvSpPr>
              <p:nvPr/>
            </p:nvSpPr>
            <p:spPr bwMode="auto">
              <a:xfrm>
                <a:off x="6368041" y="1531655"/>
                <a:ext cx="1101707" cy="43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Ressourcen-</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perspektive</a:t>
                </a:r>
              </a:p>
            </p:txBody>
          </p:sp>
        </p:grpSp>
        <p:grpSp>
          <p:nvGrpSpPr>
            <p:cNvPr id="9230" name="Gruppieren 62">
              <a:extLst>
                <a:ext uri="{FF2B5EF4-FFF2-40B4-BE49-F238E27FC236}">
                  <a16:creationId xmlns:a16="http://schemas.microsoft.com/office/drawing/2014/main" id="{37E84B8B-6476-4BD2-91F9-8E03A134D4E3}"/>
                </a:ext>
              </a:extLst>
            </p:cNvPr>
            <p:cNvGrpSpPr>
              <a:grpSpLocks/>
            </p:cNvGrpSpPr>
            <p:nvPr/>
          </p:nvGrpSpPr>
          <p:grpSpPr bwMode="auto">
            <a:xfrm>
              <a:off x="4230661" y="4500550"/>
              <a:ext cx="1368425" cy="460629"/>
              <a:chOff x="6319061" y="1531654"/>
              <a:chExt cx="1367859" cy="460333"/>
            </a:xfrm>
          </p:grpSpPr>
          <p:sp>
            <p:nvSpPr>
              <p:cNvPr id="9234" name="Rechteck 13">
                <a:extLst>
                  <a:ext uri="{FF2B5EF4-FFF2-40B4-BE49-F238E27FC236}">
                    <a16:creationId xmlns:a16="http://schemas.microsoft.com/office/drawing/2014/main" id="{17DBE5D7-2684-4DBB-8C0A-259DDA565203}"/>
                  </a:ext>
                </a:extLst>
              </p:cNvPr>
              <p:cNvSpPr>
                <a:spLocks noChangeArrowheads="1"/>
              </p:cNvSpPr>
              <p:nvPr/>
            </p:nvSpPr>
            <p:spPr bwMode="auto">
              <a:xfrm>
                <a:off x="6319061" y="1532988"/>
                <a:ext cx="1367859" cy="458999"/>
              </a:xfrm>
              <a:prstGeom prst="rect">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9235" name="Textfeld 8">
                <a:extLst>
                  <a:ext uri="{FF2B5EF4-FFF2-40B4-BE49-F238E27FC236}">
                    <a16:creationId xmlns:a16="http://schemas.microsoft.com/office/drawing/2014/main" id="{9DF088D5-BA7F-474E-B1F8-93C007B98924}"/>
                  </a:ext>
                </a:extLst>
              </p:cNvPr>
              <p:cNvSpPr txBox="1">
                <a:spLocks noChangeArrowheads="1"/>
              </p:cNvSpPr>
              <p:nvPr/>
            </p:nvSpPr>
            <p:spPr bwMode="auto">
              <a:xfrm>
                <a:off x="6368041" y="1531654"/>
                <a:ext cx="1021356" cy="43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perspektive</a:t>
                </a:r>
              </a:p>
            </p:txBody>
          </p:sp>
        </p:grpSp>
        <p:grpSp>
          <p:nvGrpSpPr>
            <p:cNvPr id="9231" name="Gruppieren 65">
              <a:extLst>
                <a:ext uri="{FF2B5EF4-FFF2-40B4-BE49-F238E27FC236}">
                  <a16:creationId xmlns:a16="http://schemas.microsoft.com/office/drawing/2014/main" id="{3ED5CFC7-D076-4868-BBBF-F54DD6D678A5}"/>
                </a:ext>
              </a:extLst>
            </p:cNvPr>
            <p:cNvGrpSpPr>
              <a:grpSpLocks/>
            </p:cNvGrpSpPr>
            <p:nvPr/>
          </p:nvGrpSpPr>
          <p:grpSpPr bwMode="auto">
            <a:xfrm>
              <a:off x="4230661" y="1909752"/>
              <a:ext cx="1368425" cy="459046"/>
              <a:chOff x="6319061" y="1531655"/>
              <a:chExt cx="1367859" cy="460332"/>
            </a:xfrm>
          </p:grpSpPr>
          <p:sp>
            <p:nvSpPr>
              <p:cNvPr id="9232" name="Rechteck 13">
                <a:extLst>
                  <a:ext uri="{FF2B5EF4-FFF2-40B4-BE49-F238E27FC236}">
                    <a16:creationId xmlns:a16="http://schemas.microsoft.com/office/drawing/2014/main" id="{7E407828-D9AA-432B-8532-1A15A18EB1EE}"/>
                  </a:ext>
                </a:extLst>
              </p:cNvPr>
              <p:cNvSpPr>
                <a:spLocks noChangeArrowheads="1"/>
              </p:cNvSpPr>
              <p:nvPr/>
            </p:nvSpPr>
            <p:spPr bwMode="auto">
              <a:xfrm>
                <a:off x="6319061" y="1532988"/>
                <a:ext cx="1367859" cy="458999"/>
              </a:xfrm>
              <a:prstGeom prst="rect">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9233" name="Textfeld 8">
                <a:extLst>
                  <a:ext uri="{FF2B5EF4-FFF2-40B4-BE49-F238E27FC236}">
                    <a16:creationId xmlns:a16="http://schemas.microsoft.com/office/drawing/2014/main" id="{DE0A3B21-28A6-4E0B-B8C0-D36700D9DD20}"/>
                  </a:ext>
                </a:extLst>
              </p:cNvPr>
              <p:cNvSpPr txBox="1">
                <a:spLocks noChangeArrowheads="1"/>
              </p:cNvSpPr>
              <p:nvPr/>
            </p:nvSpPr>
            <p:spPr bwMode="auto">
              <a:xfrm>
                <a:off x="6368041" y="1531655"/>
                <a:ext cx="1179157" cy="43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Wettbewerbs-</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perspektive</a:t>
                </a:r>
              </a:p>
            </p:txBody>
          </p:sp>
        </p:grpSp>
      </p:grpSp>
      <p:sp>
        <p:nvSpPr>
          <p:cNvPr id="24" name="Titel 1">
            <a:extLst>
              <a:ext uri="{FF2B5EF4-FFF2-40B4-BE49-F238E27FC236}">
                <a16:creationId xmlns:a16="http://schemas.microsoft.com/office/drawing/2014/main" id="{88FC24C6-DC2F-403A-B204-AB0AC3A6E083}"/>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Perspektiven zur Beurteilung der SGE</a:t>
            </a:r>
            <a:endParaRPr lang="de-CH" kern="0" dirty="0"/>
          </a:p>
        </p:txBody>
      </p:sp>
      <p:sp>
        <p:nvSpPr>
          <p:cNvPr id="25" name="Textfeld 24">
            <a:extLst>
              <a:ext uri="{FF2B5EF4-FFF2-40B4-BE49-F238E27FC236}">
                <a16:creationId xmlns:a16="http://schemas.microsoft.com/office/drawing/2014/main" id="{D4B5AD78-C4C5-4D6D-81FD-1E2E5C8304D9}"/>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3" name="Gruppieren 86">
            <a:extLst>
              <a:ext uri="{FF2B5EF4-FFF2-40B4-BE49-F238E27FC236}">
                <a16:creationId xmlns:a16="http://schemas.microsoft.com/office/drawing/2014/main" id="{917451F7-B918-47A9-B1B4-E6B488D09893}"/>
              </a:ext>
            </a:extLst>
          </p:cNvPr>
          <p:cNvGrpSpPr>
            <a:grpSpLocks/>
          </p:cNvGrpSpPr>
          <p:nvPr/>
        </p:nvGrpSpPr>
        <p:grpSpPr bwMode="auto">
          <a:xfrm>
            <a:off x="6923687" y="4557704"/>
            <a:ext cx="1422744" cy="707883"/>
            <a:chOff x="3833804" y="4591012"/>
            <a:chExt cx="2256194" cy="707886"/>
          </a:xfrm>
        </p:grpSpPr>
        <p:grpSp>
          <p:nvGrpSpPr>
            <p:cNvPr id="10315" name="Gruppieren 87">
              <a:extLst>
                <a:ext uri="{FF2B5EF4-FFF2-40B4-BE49-F238E27FC236}">
                  <a16:creationId xmlns:a16="http://schemas.microsoft.com/office/drawing/2014/main" id="{9E36CD17-9604-4085-9158-53A3C87D8EF7}"/>
                </a:ext>
              </a:extLst>
            </p:cNvPr>
            <p:cNvGrpSpPr>
              <a:grpSpLocks/>
            </p:cNvGrpSpPr>
            <p:nvPr/>
          </p:nvGrpSpPr>
          <p:grpSpPr bwMode="auto">
            <a:xfrm>
              <a:off x="3833804" y="4591012"/>
              <a:ext cx="2256194" cy="189110"/>
              <a:chOff x="3452802" y="4736452"/>
              <a:chExt cx="2256194" cy="189110"/>
            </a:xfrm>
          </p:grpSpPr>
          <p:sp>
            <p:nvSpPr>
              <p:cNvPr id="10324" name="Rechteck 96">
                <a:extLst>
                  <a:ext uri="{FF2B5EF4-FFF2-40B4-BE49-F238E27FC236}">
                    <a16:creationId xmlns:a16="http://schemas.microsoft.com/office/drawing/2014/main" id="{BD35877E-3CF4-4442-A149-D75D48F28836}"/>
                  </a:ext>
                </a:extLst>
              </p:cNvPr>
              <p:cNvSpPr>
                <a:spLocks noChangeArrowheads="1"/>
              </p:cNvSpPr>
              <p:nvPr/>
            </p:nvSpPr>
            <p:spPr bwMode="auto">
              <a:xfrm>
                <a:off x="4976727" y="4736452"/>
                <a:ext cx="732269" cy="189110"/>
              </a:xfrm>
              <a:prstGeom prst="rect">
                <a:avLst/>
              </a:prstGeom>
              <a:solidFill>
                <a:srgbClr val="FF00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5" name="Rechteck 97">
                <a:extLst>
                  <a:ext uri="{FF2B5EF4-FFF2-40B4-BE49-F238E27FC236}">
                    <a16:creationId xmlns:a16="http://schemas.microsoft.com/office/drawing/2014/main" id="{EF768531-3A31-4403-9BFE-7A77F71C9FAF}"/>
                  </a:ext>
                </a:extLst>
              </p:cNvPr>
              <p:cNvSpPr>
                <a:spLocks noChangeArrowheads="1"/>
              </p:cNvSpPr>
              <p:nvPr/>
            </p:nvSpPr>
            <p:spPr bwMode="auto">
              <a:xfrm>
                <a:off x="4214764" y="4736452"/>
                <a:ext cx="732269" cy="189110"/>
              </a:xfrm>
              <a:prstGeom prst="rect">
                <a:avLst/>
              </a:prstGeom>
              <a:solidFill>
                <a:srgbClr val="FFFF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 name="Rechteck 98">
                <a:extLst>
                  <a:ext uri="{FF2B5EF4-FFF2-40B4-BE49-F238E27FC236}">
                    <a16:creationId xmlns:a16="http://schemas.microsoft.com/office/drawing/2014/main" id="{D54BA363-C4F3-4A51-8175-B917A7F4EEE1}"/>
                  </a:ext>
                </a:extLst>
              </p:cNvPr>
              <p:cNvSpPr/>
              <p:nvPr/>
            </p:nvSpPr>
            <p:spPr bwMode="auto">
              <a:xfrm>
                <a:off x="3451852" y="4736461"/>
                <a:ext cx="732581" cy="188913"/>
              </a:xfrm>
              <a:prstGeom prst="rect">
                <a:avLst/>
              </a:prstGeom>
              <a:solidFill>
                <a:schemeClr val="accent1">
                  <a:lumMod val="75000"/>
                </a:schemeClr>
              </a:solidFill>
              <a:ln w="317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0316" name="Gruppieren 88">
              <a:extLst>
                <a:ext uri="{FF2B5EF4-FFF2-40B4-BE49-F238E27FC236}">
                  <a16:creationId xmlns:a16="http://schemas.microsoft.com/office/drawing/2014/main" id="{F0926EA9-6F55-4F2C-B491-4FF185F999E9}"/>
                </a:ext>
              </a:extLst>
            </p:cNvPr>
            <p:cNvGrpSpPr>
              <a:grpSpLocks/>
            </p:cNvGrpSpPr>
            <p:nvPr/>
          </p:nvGrpSpPr>
          <p:grpSpPr bwMode="auto">
            <a:xfrm>
              <a:off x="3833804" y="4850400"/>
              <a:ext cx="2256194" cy="189110"/>
              <a:chOff x="3452802" y="4736452"/>
              <a:chExt cx="2256194" cy="189110"/>
            </a:xfrm>
          </p:grpSpPr>
          <p:sp>
            <p:nvSpPr>
              <p:cNvPr id="10321" name="Rechteck 93">
                <a:extLst>
                  <a:ext uri="{FF2B5EF4-FFF2-40B4-BE49-F238E27FC236}">
                    <a16:creationId xmlns:a16="http://schemas.microsoft.com/office/drawing/2014/main" id="{CDE5AC8A-C9D8-4DE8-B45E-919228CDCB63}"/>
                  </a:ext>
                </a:extLst>
              </p:cNvPr>
              <p:cNvSpPr>
                <a:spLocks noChangeArrowheads="1"/>
              </p:cNvSpPr>
              <p:nvPr/>
            </p:nvSpPr>
            <p:spPr bwMode="auto">
              <a:xfrm>
                <a:off x="4976727" y="4736452"/>
                <a:ext cx="732269" cy="189110"/>
              </a:xfrm>
              <a:prstGeom prst="rect">
                <a:avLst/>
              </a:prstGeom>
              <a:solidFill>
                <a:srgbClr val="FF00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2" name="Rechteck 94">
                <a:extLst>
                  <a:ext uri="{FF2B5EF4-FFF2-40B4-BE49-F238E27FC236}">
                    <a16:creationId xmlns:a16="http://schemas.microsoft.com/office/drawing/2014/main" id="{9673900A-C366-45CC-A891-A8C5640BA425}"/>
                  </a:ext>
                </a:extLst>
              </p:cNvPr>
              <p:cNvSpPr>
                <a:spLocks noChangeArrowheads="1"/>
              </p:cNvSpPr>
              <p:nvPr/>
            </p:nvSpPr>
            <p:spPr bwMode="auto">
              <a:xfrm>
                <a:off x="4214764" y="4736452"/>
                <a:ext cx="732269" cy="189110"/>
              </a:xfrm>
              <a:prstGeom prst="rect">
                <a:avLst/>
              </a:prstGeom>
              <a:solidFill>
                <a:srgbClr val="FFFF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6" name="Rechteck 95">
                <a:extLst>
                  <a:ext uri="{FF2B5EF4-FFF2-40B4-BE49-F238E27FC236}">
                    <a16:creationId xmlns:a16="http://schemas.microsoft.com/office/drawing/2014/main" id="{BF595A44-C697-41D8-BE31-2F098D2D838B}"/>
                  </a:ext>
                </a:extLst>
              </p:cNvPr>
              <p:cNvSpPr/>
              <p:nvPr/>
            </p:nvSpPr>
            <p:spPr bwMode="auto">
              <a:xfrm>
                <a:off x="3451852" y="4735836"/>
                <a:ext cx="732581" cy="190501"/>
              </a:xfrm>
              <a:prstGeom prst="rect">
                <a:avLst/>
              </a:prstGeom>
              <a:solidFill>
                <a:schemeClr val="accent1">
                  <a:lumMod val="75000"/>
                </a:schemeClr>
              </a:solidFill>
              <a:ln w="317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0317" name="Gruppieren 89">
              <a:extLst>
                <a:ext uri="{FF2B5EF4-FFF2-40B4-BE49-F238E27FC236}">
                  <a16:creationId xmlns:a16="http://schemas.microsoft.com/office/drawing/2014/main" id="{81298EB0-E5D0-4D15-BA67-E04F60015BB4}"/>
                </a:ext>
              </a:extLst>
            </p:cNvPr>
            <p:cNvGrpSpPr>
              <a:grpSpLocks/>
            </p:cNvGrpSpPr>
            <p:nvPr/>
          </p:nvGrpSpPr>
          <p:grpSpPr bwMode="auto">
            <a:xfrm>
              <a:off x="3833804" y="5109788"/>
              <a:ext cx="2256194" cy="189110"/>
              <a:chOff x="3452802" y="4736452"/>
              <a:chExt cx="2256194" cy="189110"/>
            </a:xfrm>
          </p:grpSpPr>
          <p:sp>
            <p:nvSpPr>
              <p:cNvPr id="10318" name="Rechteck 90">
                <a:extLst>
                  <a:ext uri="{FF2B5EF4-FFF2-40B4-BE49-F238E27FC236}">
                    <a16:creationId xmlns:a16="http://schemas.microsoft.com/office/drawing/2014/main" id="{2C3A4342-293F-494E-B4AA-023A62160D0B}"/>
                  </a:ext>
                </a:extLst>
              </p:cNvPr>
              <p:cNvSpPr>
                <a:spLocks noChangeArrowheads="1"/>
              </p:cNvSpPr>
              <p:nvPr/>
            </p:nvSpPr>
            <p:spPr bwMode="auto">
              <a:xfrm>
                <a:off x="4976727" y="4736452"/>
                <a:ext cx="732269" cy="189110"/>
              </a:xfrm>
              <a:prstGeom prst="rect">
                <a:avLst/>
              </a:prstGeom>
              <a:solidFill>
                <a:srgbClr val="FF00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9" name="Rechteck 91">
                <a:extLst>
                  <a:ext uri="{FF2B5EF4-FFF2-40B4-BE49-F238E27FC236}">
                    <a16:creationId xmlns:a16="http://schemas.microsoft.com/office/drawing/2014/main" id="{7A953053-F37A-41EC-A716-1DD4FD9125A1}"/>
                  </a:ext>
                </a:extLst>
              </p:cNvPr>
              <p:cNvSpPr>
                <a:spLocks noChangeArrowheads="1"/>
              </p:cNvSpPr>
              <p:nvPr/>
            </p:nvSpPr>
            <p:spPr bwMode="auto">
              <a:xfrm>
                <a:off x="4214764" y="4736452"/>
                <a:ext cx="732269" cy="189110"/>
              </a:xfrm>
              <a:prstGeom prst="rect">
                <a:avLst/>
              </a:prstGeom>
              <a:solidFill>
                <a:srgbClr val="FFFF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3" name="Rechteck 92">
                <a:extLst>
                  <a:ext uri="{FF2B5EF4-FFF2-40B4-BE49-F238E27FC236}">
                    <a16:creationId xmlns:a16="http://schemas.microsoft.com/office/drawing/2014/main" id="{DDBFA7B3-2EE7-44FF-B0C1-784369FD109E}"/>
                  </a:ext>
                </a:extLst>
              </p:cNvPr>
              <p:cNvSpPr/>
              <p:nvPr/>
            </p:nvSpPr>
            <p:spPr bwMode="auto">
              <a:xfrm>
                <a:off x="3451852" y="4736799"/>
                <a:ext cx="732581" cy="188914"/>
              </a:xfrm>
              <a:prstGeom prst="rect">
                <a:avLst/>
              </a:prstGeom>
              <a:solidFill>
                <a:schemeClr val="accent1">
                  <a:lumMod val="75000"/>
                </a:schemeClr>
              </a:solidFill>
              <a:ln w="317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cxnSp>
        <p:nvCxnSpPr>
          <p:cNvPr id="10244" name="Gerade Verbindung 3">
            <a:extLst>
              <a:ext uri="{FF2B5EF4-FFF2-40B4-BE49-F238E27FC236}">
                <a16:creationId xmlns:a16="http://schemas.microsoft.com/office/drawing/2014/main" id="{EC8102DA-2D7F-4655-8A1F-A0030193ED83}"/>
              </a:ext>
            </a:extLst>
          </p:cNvPr>
          <p:cNvCxnSpPr>
            <a:cxnSpLocks noChangeShapeType="1"/>
          </p:cNvCxnSpPr>
          <p:nvPr/>
        </p:nvCxnSpPr>
        <p:spPr bwMode="auto">
          <a:xfrm>
            <a:off x="371475" y="810760"/>
            <a:ext cx="914402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309" name="Gerade Verbindung 5">
            <a:extLst>
              <a:ext uri="{FF2B5EF4-FFF2-40B4-BE49-F238E27FC236}">
                <a16:creationId xmlns:a16="http://schemas.microsoft.com/office/drawing/2014/main" id="{3A363573-9731-4953-B6A3-DDDA08F18775}"/>
              </a:ext>
            </a:extLst>
          </p:cNvPr>
          <p:cNvCxnSpPr>
            <a:cxnSpLocks noChangeShapeType="1"/>
          </p:cNvCxnSpPr>
          <p:nvPr/>
        </p:nvCxnSpPr>
        <p:spPr bwMode="auto">
          <a:xfrm rot="5400000">
            <a:off x="-2367987" y="3571150"/>
            <a:ext cx="5497922"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310" name="Gerade Verbindung 7">
            <a:extLst>
              <a:ext uri="{FF2B5EF4-FFF2-40B4-BE49-F238E27FC236}">
                <a16:creationId xmlns:a16="http://schemas.microsoft.com/office/drawing/2014/main" id="{E031F5CE-372A-48A7-B2D8-66C69330F683}"/>
              </a:ext>
            </a:extLst>
          </p:cNvPr>
          <p:cNvCxnSpPr>
            <a:cxnSpLocks noChangeShapeType="1"/>
          </p:cNvCxnSpPr>
          <p:nvPr/>
        </p:nvCxnSpPr>
        <p:spPr bwMode="auto">
          <a:xfrm rot="5400000">
            <a:off x="-1328940" y="3574845"/>
            <a:ext cx="5497922"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311" name="Gerade Verbindung 11">
            <a:extLst>
              <a:ext uri="{FF2B5EF4-FFF2-40B4-BE49-F238E27FC236}">
                <a16:creationId xmlns:a16="http://schemas.microsoft.com/office/drawing/2014/main" id="{E92E5C69-AD66-4745-B8A8-73111B1FC2CD}"/>
              </a:ext>
            </a:extLst>
          </p:cNvPr>
          <p:cNvCxnSpPr>
            <a:cxnSpLocks noChangeShapeType="1"/>
          </p:cNvCxnSpPr>
          <p:nvPr/>
        </p:nvCxnSpPr>
        <p:spPr bwMode="auto">
          <a:xfrm rot="5400000">
            <a:off x="6775245" y="3567469"/>
            <a:ext cx="5497922"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247" name="Gerade Verbindung 12">
            <a:extLst>
              <a:ext uri="{FF2B5EF4-FFF2-40B4-BE49-F238E27FC236}">
                <a16:creationId xmlns:a16="http://schemas.microsoft.com/office/drawing/2014/main" id="{22918533-D192-48F4-9BDB-6A29FB808E33}"/>
              </a:ext>
            </a:extLst>
          </p:cNvPr>
          <p:cNvCxnSpPr>
            <a:cxnSpLocks noChangeShapeType="1"/>
          </p:cNvCxnSpPr>
          <p:nvPr/>
        </p:nvCxnSpPr>
        <p:spPr bwMode="auto">
          <a:xfrm>
            <a:off x="378790" y="1171823"/>
            <a:ext cx="914402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0248" name="Textfeld 13">
            <a:extLst>
              <a:ext uri="{FF2B5EF4-FFF2-40B4-BE49-F238E27FC236}">
                <a16:creationId xmlns:a16="http://schemas.microsoft.com/office/drawing/2014/main" id="{527B909E-4EF6-4517-8283-FE4C43B0B650}"/>
              </a:ext>
            </a:extLst>
          </p:cNvPr>
          <p:cNvSpPr txBox="1">
            <a:spLocks noChangeArrowheads="1"/>
          </p:cNvSpPr>
          <p:nvPr/>
        </p:nvSpPr>
        <p:spPr bwMode="auto">
          <a:xfrm>
            <a:off x="1397979" y="856336"/>
            <a:ext cx="2071392"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Produkt/Marktperspektive</a:t>
            </a:r>
          </a:p>
        </p:txBody>
      </p:sp>
      <p:sp>
        <p:nvSpPr>
          <p:cNvPr id="10249" name="Textfeld 14">
            <a:extLst>
              <a:ext uri="{FF2B5EF4-FFF2-40B4-BE49-F238E27FC236}">
                <a16:creationId xmlns:a16="http://schemas.microsoft.com/office/drawing/2014/main" id="{7A32B3D2-A4A4-4F32-92CE-3A1E1F12F5F6}"/>
              </a:ext>
            </a:extLst>
          </p:cNvPr>
          <p:cNvSpPr txBox="1">
            <a:spLocks noChangeArrowheads="1"/>
          </p:cNvSpPr>
          <p:nvPr/>
        </p:nvSpPr>
        <p:spPr bwMode="auto">
          <a:xfrm>
            <a:off x="3460117" y="856336"/>
            <a:ext cx="1991691"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Wettbewerbsperspektive</a:t>
            </a:r>
          </a:p>
        </p:txBody>
      </p:sp>
      <p:sp>
        <p:nvSpPr>
          <p:cNvPr id="10250" name="Textfeld 15">
            <a:extLst>
              <a:ext uri="{FF2B5EF4-FFF2-40B4-BE49-F238E27FC236}">
                <a16:creationId xmlns:a16="http://schemas.microsoft.com/office/drawing/2014/main" id="{62B2EE1E-426B-4F6F-B396-BED397735D0E}"/>
              </a:ext>
            </a:extLst>
          </p:cNvPr>
          <p:cNvSpPr txBox="1">
            <a:spLocks noChangeArrowheads="1"/>
          </p:cNvSpPr>
          <p:nvPr/>
        </p:nvSpPr>
        <p:spPr bwMode="auto">
          <a:xfrm>
            <a:off x="5536539" y="856336"/>
            <a:ext cx="1915901"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Ressourcenperspektive</a:t>
            </a:r>
          </a:p>
        </p:txBody>
      </p:sp>
      <p:sp>
        <p:nvSpPr>
          <p:cNvPr id="10251" name="Textfeld 16">
            <a:extLst>
              <a:ext uri="{FF2B5EF4-FFF2-40B4-BE49-F238E27FC236}">
                <a16:creationId xmlns:a16="http://schemas.microsoft.com/office/drawing/2014/main" id="{342CAF6E-1EFD-4937-BDEA-3D3C2E56C46A}"/>
              </a:ext>
            </a:extLst>
          </p:cNvPr>
          <p:cNvSpPr txBox="1">
            <a:spLocks noChangeArrowheads="1"/>
          </p:cNvSpPr>
          <p:nvPr/>
        </p:nvSpPr>
        <p:spPr bwMode="auto">
          <a:xfrm>
            <a:off x="7870121" y="856336"/>
            <a:ext cx="1376140"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Wertperspektive</a:t>
            </a:r>
          </a:p>
        </p:txBody>
      </p:sp>
      <p:sp>
        <p:nvSpPr>
          <p:cNvPr id="10252" name="Textfeld 17">
            <a:extLst>
              <a:ext uri="{FF2B5EF4-FFF2-40B4-BE49-F238E27FC236}">
                <a16:creationId xmlns:a16="http://schemas.microsoft.com/office/drawing/2014/main" id="{A9D81CCB-D775-4CC0-A26F-26F3A2E81D27}"/>
              </a:ext>
            </a:extLst>
          </p:cNvPr>
          <p:cNvSpPr txBox="1">
            <a:spLocks noChangeArrowheads="1"/>
          </p:cNvSpPr>
          <p:nvPr/>
        </p:nvSpPr>
        <p:spPr bwMode="auto">
          <a:xfrm>
            <a:off x="393104" y="1181360"/>
            <a:ext cx="790598" cy="646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Einzel-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betrach</a:t>
            </a: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tung</a:t>
            </a:r>
            <a:endPar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53" name="Textfeld 18">
            <a:extLst>
              <a:ext uri="{FF2B5EF4-FFF2-40B4-BE49-F238E27FC236}">
                <a16:creationId xmlns:a16="http://schemas.microsoft.com/office/drawing/2014/main" id="{32089FB4-98E8-46D7-9FEE-30C229C084CD}"/>
              </a:ext>
            </a:extLst>
          </p:cNvPr>
          <p:cNvSpPr txBox="1">
            <a:spLocks noChangeArrowheads="1"/>
          </p:cNvSpPr>
          <p:nvPr/>
        </p:nvSpPr>
        <p:spPr bwMode="auto">
          <a:xfrm>
            <a:off x="380974" y="3286135"/>
            <a:ext cx="798614" cy="646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Gesamt-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betrach-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tung</a:t>
            </a:r>
          </a:p>
        </p:txBody>
      </p:sp>
      <p:sp>
        <p:nvSpPr>
          <p:cNvPr id="10254" name="Textfeld 19">
            <a:extLst>
              <a:ext uri="{FF2B5EF4-FFF2-40B4-BE49-F238E27FC236}">
                <a16:creationId xmlns:a16="http://schemas.microsoft.com/office/drawing/2014/main" id="{60DCC398-0971-42C0-9F3D-63EF39B45488}"/>
              </a:ext>
            </a:extLst>
          </p:cNvPr>
          <p:cNvSpPr txBox="1">
            <a:spLocks noChangeArrowheads="1"/>
          </p:cNvSpPr>
          <p:nvPr/>
        </p:nvSpPr>
        <p:spPr bwMode="auto">
          <a:xfrm>
            <a:off x="380974" y="4510089"/>
            <a:ext cx="1090358" cy="8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Betrachtung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der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Corporate</a:t>
            </a:r>
            <a:b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Initiativen</a:t>
            </a:r>
          </a:p>
        </p:txBody>
      </p:sp>
      <p:sp>
        <p:nvSpPr>
          <p:cNvPr id="10255" name="Textfeld 20">
            <a:extLst>
              <a:ext uri="{FF2B5EF4-FFF2-40B4-BE49-F238E27FC236}">
                <a16:creationId xmlns:a16="http://schemas.microsoft.com/office/drawing/2014/main" id="{5CE9F344-9010-4D78-9D17-A0A3E0FDBE2B}"/>
              </a:ext>
            </a:extLst>
          </p:cNvPr>
          <p:cNvSpPr txBox="1">
            <a:spLocks noChangeArrowheads="1"/>
          </p:cNvSpPr>
          <p:nvPr/>
        </p:nvSpPr>
        <p:spPr bwMode="auto">
          <a:xfrm>
            <a:off x="380974" y="5362575"/>
            <a:ext cx="1090358" cy="646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Zusammen-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fassende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Betrachtung</a:t>
            </a:r>
          </a:p>
        </p:txBody>
      </p:sp>
      <p:sp>
        <p:nvSpPr>
          <p:cNvPr id="10256" name="Textfeld 21">
            <a:extLst>
              <a:ext uri="{FF2B5EF4-FFF2-40B4-BE49-F238E27FC236}">
                <a16:creationId xmlns:a16="http://schemas.microsoft.com/office/drawing/2014/main" id="{3BE3BCC3-3410-4350-86FC-1002A2372D5F}"/>
              </a:ext>
            </a:extLst>
          </p:cNvPr>
          <p:cNvSpPr txBox="1">
            <a:spLocks noChangeArrowheads="1"/>
          </p:cNvSpPr>
          <p:nvPr/>
        </p:nvSpPr>
        <p:spPr bwMode="auto">
          <a:xfrm>
            <a:off x="1440828" y="1181360"/>
            <a:ext cx="201928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Relativer Kundennutzen</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Preis/Leistungsverhältnis</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Innovationsgrad (Anteil neuer </a:t>
            </a:r>
            <a:b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Produkte am Gesamtumsatz)</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Effizienz der Innovationspipeline</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Weitere strategiebezogene Kriterien des Angebots</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etc.</a:t>
            </a:r>
          </a:p>
        </p:txBody>
      </p:sp>
      <p:sp>
        <p:nvSpPr>
          <p:cNvPr id="10257" name="Textfeld 22">
            <a:extLst>
              <a:ext uri="{FF2B5EF4-FFF2-40B4-BE49-F238E27FC236}">
                <a16:creationId xmlns:a16="http://schemas.microsoft.com/office/drawing/2014/main" id="{1AF7D6E5-B098-4175-8EA2-ABBE05C9D628}"/>
              </a:ext>
            </a:extLst>
          </p:cNvPr>
          <p:cNvSpPr txBox="1">
            <a:spLocks noChangeArrowheads="1"/>
          </p:cNvSpPr>
          <p:nvPr/>
        </p:nvSpPr>
        <p:spPr bwMode="auto">
          <a:xfrm>
            <a:off x="3455369" y="1181360"/>
            <a:ext cx="2004998"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Marktvolumen (Umsatz)</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SGE-Wachstum/ Marktwachstum</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Marktqualität</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Ressourcenverfügbarkeit</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Umfeldsituation</a:t>
            </a:r>
            <a:endPar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Nennung Hauptwettbewerber und interessante Neueintritte</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Wettbewerbsposition (Nr.)</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relatives F&amp;E, Produktions-, Mitarbeiter- und Marketing-potenzial</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lang="de-CH" altLang="de-DE" sz="1000" dirty="0">
                <a:solidFill>
                  <a:srgbClr val="000000"/>
                </a:solidFill>
              </a:rPr>
              <a:t>etc.</a:t>
            </a:r>
            <a:endPar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58" name="Textfeld 23">
            <a:extLst>
              <a:ext uri="{FF2B5EF4-FFF2-40B4-BE49-F238E27FC236}">
                <a16:creationId xmlns:a16="http://schemas.microsoft.com/office/drawing/2014/main" id="{ED60B4DC-2CDC-49EB-A470-9EE7C831E8FF}"/>
              </a:ext>
            </a:extLst>
          </p:cNvPr>
          <p:cNvSpPr txBox="1">
            <a:spLocks noChangeArrowheads="1"/>
          </p:cNvSpPr>
          <p:nvPr/>
        </p:nvSpPr>
        <p:spPr bwMode="auto">
          <a:xfrm>
            <a:off x="1438254" y="3286135"/>
            <a:ext cx="2019284" cy="113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Innenumsatzanteil</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Wissens-/Technologieverwandtschaft</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Kostensynergien</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Umsatzanteil mit gemeinsamen Kunden</a:t>
            </a:r>
          </a:p>
        </p:txBody>
      </p:sp>
      <p:sp>
        <p:nvSpPr>
          <p:cNvPr id="10259" name="Textfeld 24">
            <a:extLst>
              <a:ext uri="{FF2B5EF4-FFF2-40B4-BE49-F238E27FC236}">
                <a16:creationId xmlns:a16="http://schemas.microsoft.com/office/drawing/2014/main" id="{4476725E-DD24-46E7-8AAB-9729D4B30031}"/>
              </a:ext>
            </a:extLst>
          </p:cNvPr>
          <p:cNvSpPr txBox="1">
            <a:spLocks noChangeArrowheads="1"/>
          </p:cNvSpPr>
          <p:nvPr/>
        </p:nvSpPr>
        <p:spPr bwMode="auto">
          <a:xfrm>
            <a:off x="3452795" y="3286135"/>
            <a:ext cx="2004998" cy="8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Marktwachstum (CAGR)</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Marktattraktivität</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relativer Marktanteil</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relative Wettbewerbsposition</a:t>
            </a:r>
          </a:p>
        </p:txBody>
      </p:sp>
      <p:sp>
        <p:nvSpPr>
          <p:cNvPr id="10260" name="Textfeld 25">
            <a:extLst>
              <a:ext uri="{FF2B5EF4-FFF2-40B4-BE49-F238E27FC236}">
                <a16:creationId xmlns:a16="http://schemas.microsoft.com/office/drawing/2014/main" id="{141A37F9-AC6C-40B2-8F2D-E4AE9C93EFCC}"/>
              </a:ext>
            </a:extLst>
          </p:cNvPr>
          <p:cNvSpPr txBox="1">
            <a:spLocks noChangeArrowheads="1"/>
          </p:cNvSpPr>
          <p:nvPr/>
        </p:nvSpPr>
        <p:spPr bwMode="auto">
          <a:xfrm>
            <a:off x="5474644" y="1181360"/>
            <a:ext cx="2019284"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Beitrag der SGE zur Umsetzung der Vision und Mission</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Beitrag der SGE zur Erfüllung der Gruppenziele</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Beitrag der SGE zu den Corporate Initiativen</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Relevanz der SGE bezüglich der Corporate-Wettbewerbs-vorteile</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etc.</a:t>
            </a:r>
          </a:p>
        </p:txBody>
      </p:sp>
      <p:sp>
        <p:nvSpPr>
          <p:cNvPr id="10261" name="Textfeld 26">
            <a:extLst>
              <a:ext uri="{FF2B5EF4-FFF2-40B4-BE49-F238E27FC236}">
                <a16:creationId xmlns:a16="http://schemas.microsoft.com/office/drawing/2014/main" id="{251E012A-23EF-4147-B61D-754314E94132}"/>
              </a:ext>
            </a:extLst>
          </p:cNvPr>
          <p:cNvSpPr txBox="1">
            <a:spLocks noChangeArrowheads="1"/>
          </p:cNvSpPr>
          <p:nvPr/>
        </p:nvSpPr>
        <p:spPr bwMode="auto">
          <a:xfrm>
            <a:off x="7489185" y="1181360"/>
            <a:ext cx="200499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EBIT</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RONOA/RORAC/ROCE</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Zielrendite</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Capex</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Kriterien zur sozialen Performance</a:t>
            </a:r>
          </a:p>
          <a:p>
            <a:pPr marL="85725" marR="0" lvl="0" indent="-85725"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etc.</a:t>
            </a:r>
          </a:p>
        </p:txBody>
      </p:sp>
      <p:sp>
        <p:nvSpPr>
          <p:cNvPr id="10262" name="Textfeld 27">
            <a:extLst>
              <a:ext uri="{FF2B5EF4-FFF2-40B4-BE49-F238E27FC236}">
                <a16:creationId xmlns:a16="http://schemas.microsoft.com/office/drawing/2014/main" id="{60C7919D-409D-494E-B872-4DFEE0325B23}"/>
              </a:ext>
            </a:extLst>
          </p:cNvPr>
          <p:cNvSpPr txBox="1">
            <a:spLocks noChangeArrowheads="1"/>
          </p:cNvSpPr>
          <p:nvPr/>
        </p:nvSpPr>
        <p:spPr bwMode="auto">
          <a:xfrm>
            <a:off x="5467329" y="3286135"/>
            <a:ext cx="2019284" cy="1208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Kompetenz des Corporate Management zum Treffen strategischer Entscheide für die SGE </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Potenzial für die Schaffung von Mehrwert durch die Corporate-Ebene</a:t>
            </a:r>
          </a:p>
        </p:txBody>
      </p:sp>
      <p:sp>
        <p:nvSpPr>
          <p:cNvPr id="10263" name="Textfeld 28">
            <a:extLst>
              <a:ext uri="{FF2B5EF4-FFF2-40B4-BE49-F238E27FC236}">
                <a16:creationId xmlns:a16="http://schemas.microsoft.com/office/drawing/2014/main" id="{4D092497-C30B-45A3-A3EA-C815DC71D1E6}"/>
              </a:ext>
            </a:extLst>
          </p:cNvPr>
          <p:cNvSpPr txBox="1">
            <a:spLocks noChangeArrowheads="1"/>
          </p:cNvSpPr>
          <p:nvPr/>
        </p:nvSpPr>
        <p:spPr bwMode="auto">
          <a:xfrm>
            <a:off x="7481870" y="3286135"/>
            <a:ext cx="2004998"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EVA</a:t>
            </a:r>
          </a:p>
          <a:p>
            <a:pPr marL="85725" marR="0" lvl="0" indent="-85725"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(operativer) Free Cashflow</a:t>
            </a:r>
          </a:p>
        </p:txBody>
      </p:sp>
      <p:cxnSp>
        <p:nvCxnSpPr>
          <p:cNvPr id="10264" name="Gerade Verbindung 31">
            <a:extLst>
              <a:ext uri="{FF2B5EF4-FFF2-40B4-BE49-F238E27FC236}">
                <a16:creationId xmlns:a16="http://schemas.microsoft.com/office/drawing/2014/main" id="{62A82DE5-C7E4-49E7-B128-4BF8ED465CFE}"/>
              </a:ext>
            </a:extLst>
          </p:cNvPr>
          <p:cNvCxnSpPr>
            <a:cxnSpLocks noChangeShapeType="1"/>
          </p:cNvCxnSpPr>
          <p:nvPr/>
        </p:nvCxnSpPr>
        <p:spPr bwMode="auto">
          <a:xfrm>
            <a:off x="371475" y="3267102"/>
            <a:ext cx="914402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265" name="Gerade Verbindung 32">
            <a:extLst>
              <a:ext uri="{FF2B5EF4-FFF2-40B4-BE49-F238E27FC236}">
                <a16:creationId xmlns:a16="http://schemas.microsoft.com/office/drawing/2014/main" id="{026E1A5F-8768-4245-95D7-F5221DECFFD9}"/>
              </a:ext>
            </a:extLst>
          </p:cNvPr>
          <p:cNvCxnSpPr>
            <a:cxnSpLocks noChangeShapeType="1"/>
          </p:cNvCxnSpPr>
          <p:nvPr/>
        </p:nvCxnSpPr>
        <p:spPr bwMode="auto">
          <a:xfrm>
            <a:off x="371475" y="4505357"/>
            <a:ext cx="914402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266" name="Gerade Verbindung 33">
            <a:extLst>
              <a:ext uri="{FF2B5EF4-FFF2-40B4-BE49-F238E27FC236}">
                <a16:creationId xmlns:a16="http://schemas.microsoft.com/office/drawing/2014/main" id="{99A1CB6D-C518-4F50-B8B4-B9F15A7F060D}"/>
              </a:ext>
            </a:extLst>
          </p:cNvPr>
          <p:cNvCxnSpPr>
            <a:cxnSpLocks noChangeShapeType="1"/>
          </p:cNvCxnSpPr>
          <p:nvPr/>
        </p:nvCxnSpPr>
        <p:spPr bwMode="auto">
          <a:xfrm>
            <a:off x="371475" y="5345905"/>
            <a:ext cx="914402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267" name="Gerade Verbindung 34">
            <a:extLst>
              <a:ext uri="{FF2B5EF4-FFF2-40B4-BE49-F238E27FC236}">
                <a16:creationId xmlns:a16="http://schemas.microsoft.com/office/drawing/2014/main" id="{BDF8CF35-B821-43EA-B142-EA36500BF8DF}"/>
              </a:ext>
            </a:extLst>
          </p:cNvPr>
          <p:cNvCxnSpPr>
            <a:cxnSpLocks noChangeShapeType="1"/>
          </p:cNvCxnSpPr>
          <p:nvPr/>
        </p:nvCxnSpPr>
        <p:spPr bwMode="auto">
          <a:xfrm>
            <a:off x="371475" y="6315020"/>
            <a:ext cx="914402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0268" name="Textfeld 36">
            <a:extLst>
              <a:ext uri="{FF2B5EF4-FFF2-40B4-BE49-F238E27FC236}">
                <a16:creationId xmlns:a16="http://schemas.microsoft.com/office/drawing/2014/main" id="{D8C427F9-B938-4744-A175-5D3E8E5C03AA}"/>
              </a:ext>
            </a:extLst>
          </p:cNvPr>
          <p:cNvSpPr txBox="1">
            <a:spLocks noChangeArrowheads="1"/>
          </p:cNvSpPr>
          <p:nvPr/>
        </p:nvSpPr>
        <p:spPr bwMode="auto">
          <a:xfrm>
            <a:off x="1438254" y="5357812"/>
            <a:ext cx="2271697" cy="93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r"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Gegenwärtig vereinbarte Rolle:</a:t>
            </a:r>
          </a:p>
          <a:p>
            <a:pPr marL="85725" marR="0" lvl="0" indent="-85725" algn="r"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Gegenwärtig wahrgenommene Rolle:</a:t>
            </a:r>
          </a:p>
          <a:p>
            <a:pPr marL="85725" marR="0" lvl="0" indent="-85725" algn="r"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Rollenerfüllung:</a:t>
            </a:r>
          </a:p>
          <a:p>
            <a:pPr marL="85725" marR="0" lvl="0" indent="-85725" algn="r"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Zukünftige Rollenvereinbarung:</a:t>
            </a:r>
          </a:p>
        </p:txBody>
      </p:sp>
      <p:grpSp>
        <p:nvGrpSpPr>
          <p:cNvPr id="10269" name="Gruppieren 63">
            <a:extLst>
              <a:ext uri="{FF2B5EF4-FFF2-40B4-BE49-F238E27FC236}">
                <a16:creationId xmlns:a16="http://schemas.microsoft.com/office/drawing/2014/main" id="{176BE0C3-9425-4640-84D1-EF82FCA740D7}"/>
              </a:ext>
            </a:extLst>
          </p:cNvPr>
          <p:cNvGrpSpPr>
            <a:grpSpLocks/>
          </p:cNvGrpSpPr>
          <p:nvPr/>
        </p:nvGrpSpPr>
        <p:grpSpPr bwMode="auto">
          <a:xfrm>
            <a:off x="3649216" y="5357812"/>
            <a:ext cx="5161407" cy="241607"/>
            <a:chOff x="3649224" y="5357808"/>
            <a:chExt cx="5161428" cy="241608"/>
          </a:xfrm>
        </p:grpSpPr>
        <p:sp>
          <p:nvSpPr>
            <p:cNvPr id="10304" name="Rechteck 38">
              <a:extLst>
                <a:ext uri="{FF2B5EF4-FFF2-40B4-BE49-F238E27FC236}">
                  <a16:creationId xmlns:a16="http://schemas.microsoft.com/office/drawing/2014/main" id="{1E0AE8EF-21EF-41D3-A54F-72400BB01E9A}"/>
                </a:ext>
              </a:extLst>
            </p:cNvPr>
            <p:cNvSpPr>
              <a:spLocks noChangeArrowheads="1"/>
            </p:cNvSpPr>
            <p:nvPr/>
          </p:nvSpPr>
          <p:spPr bwMode="auto">
            <a:xfrm>
              <a:off x="6185152" y="5379376"/>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5" name="Rechteck 39">
              <a:extLst>
                <a:ext uri="{FF2B5EF4-FFF2-40B4-BE49-F238E27FC236}">
                  <a16:creationId xmlns:a16="http://schemas.microsoft.com/office/drawing/2014/main" id="{64BAD29E-1344-4805-A9AD-F74F06938E9B}"/>
                </a:ext>
              </a:extLst>
            </p:cNvPr>
            <p:cNvSpPr>
              <a:spLocks noChangeArrowheads="1"/>
            </p:cNvSpPr>
            <p:nvPr/>
          </p:nvSpPr>
          <p:spPr bwMode="auto">
            <a:xfrm>
              <a:off x="4917188" y="5379376"/>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6" name="Rechteck 40">
              <a:extLst>
                <a:ext uri="{FF2B5EF4-FFF2-40B4-BE49-F238E27FC236}">
                  <a16:creationId xmlns:a16="http://schemas.microsoft.com/office/drawing/2014/main" id="{CA34D650-E478-474D-8BF3-EE1B8F77DF24}"/>
                </a:ext>
              </a:extLst>
            </p:cNvPr>
            <p:cNvSpPr>
              <a:spLocks noChangeArrowheads="1"/>
            </p:cNvSpPr>
            <p:nvPr/>
          </p:nvSpPr>
          <p:spPr bwMode="auto">
            <a:xfrm>
              <a:off x="3649224" y="5379376"/>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7" name="Rechteck 41">
              <a:extLst>
                <a:ext uri="{FF2B5EF4-FFF2-40B4-BE49-F238E27FC236}">
                  <a16:creationId xmlns:a16="http://schemas.microsoft.com/office/drawing/2014/main" id="{11B4489C-8ABB-49C1-B847-AF73B8A2F133}"/>
                </a:ext>
              </a:extLst>
            </p:cNvPr>
            <p:cNvSpPr>
              <a:spLocks noChangeArrowheads="1"/>
            </p:cNvSpPr>
            <p:nvPr/>
          </p:nvSpPr>
          <p:spPr bwMode="auto">
            <a:xfrm>
              <a:off x="7453117" y="5379376"/>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8" name="Textfeld 37">
              <a:extLst>
                <a:ext uri="{FF2B5EF4-FFF2-40B4-BE49-F238E27FC236}">
                  <a16:creationId xmlns:a16="http://schemas.microsoft.com/office/drawing/2014/main" id="{C1AFFC80-92F5-4972-8D10-7F83E8B85485}"/>
                </a:ext>
              </a:extLst>
            </p:cNvPr>
            <p:cNvSpPr txBox="1">
              <a:spLocks noChangeArrowheads="1"/>
            </p:cNvSpPr>
            <p:nvPr/>
          </p:nvSpPr>
          <p:spPr bwMode="auto">
            <a:xfrm>
              <a:off x="3681419" y="5357808"/>
              <a:ext cx="5129233" cy="24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Wachstumsmotor          Cash Champion      Turnaroundkandidat          Offene Rolle</a:t>
              </a:r>
            </a:p>
          </p:txBody>
        </p:sp>
      </p:grpSp>
      <p:grpSp>
        <p:nvGrpSpPr>
          <p:cNvPr id="10270" name="Gruppieren 64">
            <a:extLst>
              <a:ext uri="{FF2B5EF4-FFF2-40B4-BE49-F238E27FC236}">
                <a16:creationId xmlns:a16="http://schemas.microsoft.com/office/drawing/2014/main" id="{AC6DE43A-0E6C-4858-AFEF-E5F3A7FDC71B}"/>
              </a:ext>
            </a:extLst>
          </p:cNvPr>
          <p:cNvGrpSpPr>
            <a:grpSpLocks/>
          </p:cNvGrpSpPr>
          <p:nvPr/>
        </p:nvGrpSpPr>
        <p:grpSpPr bwMode="auto">
          <a:xfrm>
            <a:off x="3649216" y="5821013"/>
            <a:ext cx="3804090" cy="246220"/>
            <a:chOff x="3649224" y="5587103"/>
            <a:chExt cx="3804106" cy="246221"/>
          </a:xfrm>
        </p:grpSpPr>
        <p:sp>
          <p:nvSpPr>
            <p:cNvPr id="10300" name="Rechteck 44">
              <a:extLst>
                <a:ext uri="{FF2B5EF4-FFF2-40B4-BE49-F238E27FC236}">
                  <a16:creationId xmlns:a16="http://schemas.microsoft.com/office/drawing/2014/main" id="{033CFC77-AB65-4108-8EEC-3E4B4C024A86}"/>
                </a:ext>
              </a:extLst>
            </p:cNvPr>
            <p:cNvSpPr>
              <a:spLocks noChangeArrowheads="1"/>
            </p:cNvSpPr>
            <p:nvPr/>
          </p:nvSpPr>
          <p:spPr bwMode="auto">
            <a:xfrm>
              <a:off x="6185152" y="5608671"/>
              <a:ext cx="1218552" cy="189110"/>
            </a:xfrm>
            <a:prstGeom prst="rect">
              <a:avLst/>
            </a:prstGeom>
            <a:solidFill>
              <a:srgbClr val="FF00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1" name="Rechteck 45">
              <a:extLst>
                <a:ext uri="{FF2B5EF4-FFF2-40B4-BE49-F238E27FC236}">
                  <a16:creationId xmlns:a16="http://schemas.microsoft.com/office/drawing/2014/main" id="{979BFA37-48CA-4D25-B1EB-4725F025A061}"/>
                </a:ext>
              </a:extLst>
            </p:cNvPr>
            <p:cNvSpPr>
              <a:spLocks noChangeArrowheads="1"/>
            </p:cNvSpPr>
            <p:nvPr/>
          </p:nvSpPr>
          <p:spPr bwMode="auto">
            <a:xfrm>
              <a:off x="4917188" y="5608671"/>
              <a:ext cx="1218552" cy="189110"/>
            </a:xfrm>
            <a:prstGeom prst="rect">
              <a:avLst/>
            </a:prstGeom>
            <a:solidFill>
              <a:srgbClr val="FFFF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7" name="Rechteck 46">
              <a:extLst>
                <a:ext uri="{FF2B5EF4-FFF2-40B4-BE49-F238E27FC236}">
                  <a16:creationId xmlns:a16="http://schemas.microsoft.com/office/drawing/2014/main" id="{15D14E54-D4E4-4EE6-995A-002098D427D9}"/>
                </a:ext>
              </a:extLst>
            </p:cNvPr>
            <p:cNvSpPr/>
            <p:nvPr/>
          </p:nvSpPr>
          <p:spPr bwMode="auto">
            <a:xfrm>
              <a:off x="3649671" y="5609678"/>
              <a:ext cx="1217617" cy="188913"/>
            </a:xfrm>
            <a:prstGeom prst="rect">
              <a:avLst/>
            </a:prstGeom>
            <a:solidFill>
              <a:schemeClr val="accent1">
                <a:lumMod val="75000"/>
              </a:schemeClr>
            </a:solidFill>
            <a:ln w="317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3" name="Textfeld 48">
              <a:extLst>
                <a:ext uri="{FF2B5EF4-FFF2-40B4-BE49-F238E27FC236}">
                  <a16:creationId xmlns:a16="http://schemas.microsoft.com/office/drawing/2014/main" id="{6299A2BB-480C-420E-AD8A-649EBE8CE07F}"/>
                </a:ext>
              </a:extLst>
            </p:cNvPr>
            <p:cNvSpPr txBox="1">
              <a:spLocks noChangeArrowheads="1"/>
            </p:cNvSpPr>
            <p:nvPr/>
          </p:nvSpPr>
          <p:spPr bwMode="auto">
            <a:xfrm>
              <a:off x="3681419" y="5587103"/>
              <a:ext cx="377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Erfüllt                                                                          </a:t>
              </a:r>
              <a:r>
                <a:rPr kumimoji="0" lang="de-CH" altLang="de-DE" sz="1000" b="0" i="0" u="none" strike="noStrike" kern="1200" cap="none" spc="0" normalizeH="0" baseline="0" noProof="0">
                  <a:ln>
                    <a:noFill/>
                  </a:ln>
                  <a:solidFill>
                    <a:srgbClr val="FFFFFF"/>
                  </a:solidFill>
                  <a:effectLst/>
                  <a:uLnTx/>
                  <a:uFillTx/>
                  <a:latin typeface="Arial" panose="020B0604020202020204" pitchFamily="34" charset="0"/>
                  <a:ea typeface="+mn-ea"/>
                  <a:cs typeface="+mn-cs"/>
                </a:rPr>
                <a:t>Nicht erfüllt</a:t>
              </a:r>
            </a:p>
          </p:txBody>
        </p:sp>
      </p:grpSp>
      <p:grpSp>
        <p:nvGrpSpPr>
          <p:cNvPr id="10271" name="Gruppieren 62">
            <a:extLst>
              <a:ext uri="{FF2B5EF4-FFF2-40B4-BE49-F238E27FC236}">
                <a16:creationId xmlns:a16="http://schemas.microsoft.com/office/drawing/2014/main" id="{F00EB15C-09D9-4BA5-B008-D7D51FFC2FC9}"/>
              </a:ext>
            </a:extLst>
          </p:cNvPr>
          <p:cNvGrpSpPr>
            <a:grpSpLocks/>
          </p:cNvGrpSpPr>
          <p:nvPr/>
        </p:nvGrpSpPr>
        <p:grpSpPr bwMode="auto">
          <a:xfrm>
            <a:off x="3649216" y="6054920"/>
            <a:ext cx="5161407" cy="241607"/>
            <a:chOff x="3649224" y="5939502"/>
            <a:chExt cx="5161428" cy="241608"/>
          </a:xfrm>
        </p:grpSpPr>
        <p:sp>
          <p:nvSpPr>
            <p:cNvPr id="10295" name="Rechteck 50">
              <a:extLst>
                <a:ext uri="{FF2B5EF4-FFF2-40B4-BE49-F238E27FC236}">
                  <a16:creationId xmlns:a16="http://schemas.microsoft.com/office/drawing/2014/main" id="{DE2214B1-BBEA-4D7F-AAC0-39FBA07E2A80}"/>
                </a:ext>
              </a:extLst>
            </p:cNvPr>
            <p:cNvSpPr>
              <a:spLocks noChangeArrowheads="1"/>
            </p:cNvSpPr>
            <p:nvPr/>
          </p:nvSpPr>
          <p:spPr bwMode="auto">
            <a:xfrm>
              <a:off x="6185152" y="5961070"/>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6" name="Rechteck 51">
              <a:extLst>
                <a:ext uri="{FF2B5EF4-FFF2-40B4-BE49-F238E27FC236}">
                  <a16:creationId xmlns:a16="http://schemas.microsoft.com/office/drawing/2014/main" id="{06CD3DDA-B70D-4140-8C27-1A77B0A4146E}"/>
                </a:ext>
              </a:extLst>
            </p:cNvPr>
            <p:cNvSpPr>
              <a:spLocks noChangeArrowheads="1"/>
            </p:cNvSpPr>
            <p:nvPr/>
          </p:nvSpPr>
          <p:spPr bwMode="auto">
            <a:xfrm>
              <a:off x="4917188" y="5961070"/>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7" name="Rechteck 52">
              <a:extLst>
                <a:ext uri="{FF2B5EF4-FFF2-40B4-BE49-F238E27FC236}">
                  <a16:creationId xmlns:a16="http://schemas.microsoft.com/office/drawing/2014/main" id="{D613A075-99F1-4E34-B247-93B53CFA7325}"/>
                </a:ext>
              </a:extLst>
            </p:cNvPr>
            <p:cNvSpPr>
              <a:spLocks noChangeArrowheads="1"/>
            </p:cNvSpPr>
            <p:nvPr/>
          </p:nvSpPr>
          <p:spPr bwMode="auto">
            <a:xfrm>
              <a:off x="3649224" y="5961070"/>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8" name="Rechteck 53">
              <a:extLst>
                <a:ext uri="{FF2B5EF4-FFF2-40B4-BE49-F238E27FC236}">
                  <a16:creationId xmlns:a16="http://schemas.microsoft.com/office/drawing/2014/main" id="{0638471B-FD83-41D1-9896-49F850510790}"/>
                </a:ext>
              </a:extLst>
            </p:cNvPr>
            <p:cNvSpPr>
              <a:spLocks noChangeArrowheads="1"/>
            </p:cNvSpPr>
            <p:nvPr/>
          </p:nvSpPr>
          <p:spPr bwMode="auto">
            <a:xfrm>
              <a:off x="7453117" y="5961070"/>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9" name="Textfeld 54">
              <a:extLst>
                <a:ext uri="{FF2B5EF4-FFF2-40B4-BE49-F238E27FC236}">
                  <a16:creationId xmlns:a16="http://schemas.microsoft.com/office/drawing/2014/main" id="{DF1D7FF2-538A-49E4-BE23-E9F23F9BCA7F}"/>
                </a:ext>
              </a:extLst>
            </p:cNvPr>
            <p:cNvSpPr txBox="1">
              <a:spLocks noChangeArrowheads="1"/>
            </p:cNvSpPr>
            <p:nvPr/>
          </p:nvSpPr>
          <p:spPr bwMode="auto">
            <a:xfrm>
              <a:off x="3681419" y="5939502"/>
              <a:ext cx="5129233" cy="24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Wachstumsmotor          Cash Champion      Turnaroundkandidat          Offene Rolle</a:t>
              </a:r>
            </a:p>
          </p:txBody>
        </p:sp>
      </p:grpSp>
      <p:grpSp>
        <p:nvGrpSpPr>
          <p:cNvPr id="10272" name="Gruppieren 57">
            <a:extLst>
              <a:ext uri="{FF2B5EF4-FFF2-40B4-BE49-F238E27FC236}">
                <a16:creationId xmlns:a16="http://schemas.microsoft.com/office/drawing/2014/main" id="{AD07D209-DE46-4AE7-8625-4F715E331C73}"/>
              </a:ext>
            </a:extLst>
          </p:cNvPr>
          <p:cNvGrpSpPr>
            <a:grpSpLocks/>
          </p:cNvGrpSpPr>
          <p:nvPr/>
        </p:nvGrpSpPr>
        <p:grpSpPr bwMode="auto">
          <a:xfrm>
            <a:off x="3649216" y="5587106"/>
            <a:ext cx="3804090" cy="246220"/>
            <a:chOff x="3649224" y="5572762"/>
            <a:chExt cx="3804106" cy="246221"/>
          </a:xfrm>
        </p:grpSpPr>
        <p:sp>
          <p:nvSpPr>
            <p:cNvPr id="10291" name="Rechteck 58">
              <a:extLst>
                <a:ext uri="{FF2B5EF4-FFF2-40B4-BE49-F238E27FC236}">
                  <a16:creationId xmlns:a16="http://schemas.microsoft.com/office/drawing/2014/main" id="{6F0E4B5F-7D40-428D-B64A-2A649D5E3F00}"/>
                </a:ext>
              </a:extLst>
            </p:cNvPr>
            <p:cNvSpPr>
              <a:spLocks noChangeArrowheads="1"/>
            </p:cNvSpPr>
            <p:nvPr/>
          </p:nvSpPr>
          <p:spPr bwMode="auto">
            <a:xfrm>
              <a:off x="6185152" y="5594330"/>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2" name="Rechteck 59">
              <a:extLst>
                <a:ext uri="{FF2B5EF4-FFF2-40B4-BE49-F238E27FC236}">
                  <a16:creationId xmlns:a16="http://schemas.microsoft.com/office/drawing/2014/main" id="{7184794B-B31A-47E9-99AC-6D6CAF67B7F6}"/>
                </a:ext>
              </a:extLst>
            </p:cNvPr>
            <p:cNvSpPr>
              <a:spLocks noChangeArrowheads="1"/>
            </p:cNvSpPr>
            <p:nvPr/>
          </p:nvSpPr>
          <p:spPr bwMode="auto">
            <a:xfrm>
              <a:off x="4917188" y="5594330"/>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3" name="Rechteck 60">
              <a:extLst>
                <a:ext uri="{FF2B5EF4-FFF2-40B4-BE49-F238E27FC236}">
                  <a16:creationId xmlns:a16="http://schemas.microsoft.com/office/drawing/2014/main" id="{C41B0130-BF03-4FF2-8639-792951D4F98B}"/>
                </a:ext>
              </a:extLst>
            </p:cNvPr>
            <p:cNvSpPr>
              <a:spLocks noChangeArrowheads="1"/>
            </p:cNvSpPr>
            <p:nvPr/>
          </p:nvSpPr>
          <p:spPr bwMode="auto">
            <a:xfrm>
              <a:off x="3649224" y="5594330"/>
              <a:ext cx="1218552" cy="189110"/>
            </a:xfrm>
            <a:prstGeom prst="rect">
              <a:avLst/>
            </a:prstGeom>
            <a:solidFill>
              <a:schemeClr val="accent1"/>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4" name="Textfeld 61">
              <a:extLst>
                <a:ext uri="{FF2B5EF4-FFF2-40B4-BE49-F238E27FC236}">
                  <a16:creationId xmlns:a16="http://schemas.microsoft.com/office/drawing/2014/main" id="{50A1A5FC-B20F-42B6-8595-A7CF9FABCB33}"/>
                </a:ext>
              </a:extLst>
            </p:cNvPr>
            <p:cNvSpPr txBox="1">
              <a:spLocks noChangeArrowheads="1"/>
            </p:cNvSpPr>
            <p:nvPr/>
          </p:nvSpPr>
          <p:spPr bwMode="auto">
            <a:xfrm>
              <a:off x="3681419" y="5572762"/>
              <a:ext cx="3771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3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Wachstumsmotor          Cash Champion      Turnaroundkandidat</a:t>
              </a:r>
            </a:p>
          </p:txBody>
        </p:sp>
      </p:grpSp>
      <p:grpSp>
        <p:nvGrpSpPr>
          <p:cNvPr id="10273" name="Gruppieren 80">
            <a:extLst>
              <a:ext uri="{FF2B5EF4-FFF2-40B4-BE49-F238E27FC236}">
                <a16:creationId xmlns:a16="http://schemas.microsoft.com/office/drawing/2014/main" id="{0B08661D-8E4E-4F19-BB79-FCBEDCFC3594}"/>
              </a:ext>
            </a:extLst>
          </p:cNvPr>
          <p:cNvGrpSpPr>
            <a:grpSpLocks/>
          </p:cNvGrpSpPr>
          <p:nvPr/>
        </p:nvGrpSpPr>
        <p:grpSpPr bwMode="auto">
          <a:xfrm>
            <a:off x="3638304" y="4557704"/>
            <a:ext cx="1422744" cy="707883"/>
            <a:chOff x="3833804" y="4591012"/>
            <a:chExt cx="2256194" cy="707886"/>
          </a:xfrm>
        </p:grpSpPr>
        <p:grpSp>
          <p:nvGrpSpPr>
            <p:cNvPr id="10279" name="Gruppieren 70">
              <a:extLst>
                <a:ext uri="{FF2B5EF4-FFF2-40B4-BE49-F238E27FC236}">
                  <a16:creationId xmlns:a16="http://schemas.microsoft.com/office/drawing/2014/main" id="{CF0E7A5F-162C-4D3A-B8E0-CCDFDEB38561}"/>
                </a:ext>
              </a:extLst>
            </p:cNvPr>
            <p:cNvGrpSpPr>
              <a:grpSpLocks/>
            </p:cNvGrpSpPr>
            <p:nvPr/>
          </p:nvGrpSpPr>
          <p:grpSpPr bwMode="auto">
            <a:xfrm>
              <a:off x="3833804" y="4591012"/>
              <a:ext cx="2256194" cy="189110"/>
              <a:chOff x="3452802" y="4736452"/>
              <a:chExt cx="2256194" cy="189110"/>
            </a:xfrm>
          </p:grpSpPr>
          <p:sp>
            <p:nvSpPr>
              <p:cNvPr id="10288" name="Rechteck 66">
                <a:extLst>
                  <a:ext uri="{FF2B5EF4-FFF2-40B4-BE49-F238E27FC236}">
                    <a16:creationId xmlns:a16="http://schemas.microsoft.com/office/drawing/2014/main" id="{0F6995B4-A365-486F-BDB6-B6574697D586}"/>
                  </a:ext>
                </a:extLst>
              </p:cNvPr>
              <p:cNvSpPr>
                <a:spLocks noChangeArrowheads="1"/>
              </p:cNvSpPr>
              <p:nvPr/>
            </p:nvSpPr>
            <p:spPr bwMode="auto">
              <a:xfrm>
                <a:off x="4976727" y="4736452"/>
                <a:ext cx="732269" cy="189110"/>
              </a:xfrm>
              <a:prstGeom prst="rect">
                <a:avLst/>
              </a:prstGeom>
              <a:solidFill>
                <a:srgbClr val="FF00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9" name="Rechteck 67">
                <a:extLst>
                  <a:ext uri="{FF2B5EF4-FFF2-40B4-BE49-F238E27FC236}">
                    <a16:creationId xmlns:a16="http://schemas.microsoft.com/office/drawing/2014/main" id="{9AFBA4B6-E88B-4E6D-B798-3E4A86942C2E}"/>
                  </a:ext>
                </a:extLst>
              </p:cNvPr>
              <p:cNvSpPr>
                <a:spLocks noChangeArrowheads="1"/>
              </p:cNvSpPr>
              <p:nvPr/>
            </p:nvSpPr>
            <p:spPr bwMode="auto">
              <a:xfrm>
                <a:off x="4214764" y="4736452"/>
                <a:ext cx="732269" cy="189110"/>
              </a:xfrm>
              <a:prstGeom prst="rect">
                <a:avLst/>
              </a:prstGeom>
              <a:solidFill>
                <a:srgbClr val="FFFF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9" name="Rechteck 68">
                <a:extLst>
                  <a:ext uri="{FF2B5EF4-FFF2-40B4-BE49-F238E27FC236}">
                    <a16:creationId xmlns:a16="http://schemas.microsoft.com/office/drawing/2014/main" id="{CDC0B335-43E1-450D-A1B3-8CCF1532FCB5}"/>
                  </a:ext>
                </a:extLst>
              </p:cNvPr>
              <p:cNvSpPr/>
              <p:nvPr/>
            </p:nvSpPr>
            <p:spPr bwMode="auto">
              <a:xfrm>
                <a:off x="3453192" y="4736461"/>
                <a:ext cx="732583" cy="188913"/>
              </a:xfrm>
              <a:prstGeom prst="rect">
                <a:avLst/>
              </a:prstGeom>
              <a:solidFill>
                <a:schemeClr val="accent1">
                  <a:lumMod val="75000"/>
                </a:schemeClr>
              </a:solidFill>
              <a:ln w="317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0280" name="Gruppieren 71">
              <a:extLst>
                <a:ext uri="{FF2B5EF4-FFF2-40B4-BE49-F238E27FC236}">
                  <a16:creationId xmlns:a16="http://schemas.microsoft.com/office/drawing/2014/main" id="{38591612-2194-45D7-9254-96C0972C7E30}"/>
                </a:ext>
              </a:extLst>
            </p:cNvPr>
            <p:cNvGrpSpPr>
              <a:grpSpLocks/>
            </p:cNvGrpSpPr>
            <p:nvPr/>
          </p:nvGrpSpPr>
          <p:grpSpPr bwMode="auto">
            <a:xfrm>
              <a:off x="3833804" y="4850400"/>
              <a:ext cx="2256194" cy="189110"/>
              <a:chOff x="3452802" y="4736452"/>
              <a:chExt cx="2256194" cy="189110"/>
            </a:xfrm>
          </p:grpSpPr>
          <p:sp>
            <p:nvSpPr>
              <p:cNvPr id="10285" name="Rechteck 72">
                <a:extLst>
                  <a:ext uri="{FF2B5EF4-FFF2-40B4-BE49-F238E27FC236}">
                    <a16:creationId xmlns:a16="http://schemas.microsoft.com/office/drawing/2014/main" id="{DCA72174-60BA-45ED-A857-E49743664055}"/>
                  </a:ext>
                </a:extLst>
              </p:cNvPr>
              <p:cNvSpPr>
                <a:spLocks noChangeArrowheads="1"/>
              </p:cNvSpPr>
              <p:nvPr/>
            </p:nvSpPr>
            <p:spPr bwMode="auto">
              <a:xfrm>
                <a:off x="4976727" y="4736452"/>
                <a:ext cx="732269" cy="189110"/>
              </a:xfrm>
              <a:prstGeom prst="rect">
                <a:avLst/>
              </a:prstGeom>
              <a:solidFill>
                <a:srgbClr val="FF00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6" name="Rechteck 73">
                <a:extLst>
                  <a:ext uri="{FF2B5EF4-FFF2-40B4-BE49-F238E27FC236}">
                    <a16:creationId xmlns:a16="http://schemas.microsoft.com/office/drawing/2014/main" id="{03A3AD3D-5156-4E0B-B350-0528119280E4}"/>
                  </a:ext>
                </a:extLst>
              </p:cNvPr>
              <p:cNvSpPr>
                <a:spLocks noChangeArrowheads="1"/>
              </p:cNvSpPr>
              <p:nvPr/>
            </p:nvSpPr>
            <p:spPr bwMode="auto">
              <a:xfrm>
                <a:off x="4214764" y="4736452"/>
                <a:ext cx="732269" cy="189110"/>
              </a:xfrm>
              <a:prstGeom prst="rect">
                <a:avLst/>
              </a:prstGeom>
              <a:solidFill>
                <a:srgbClr val="FFFF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5" name="Rechteck 74">
                <a:extLst>
                  <a:ext uri="{FF2B5EF4-FFF2-40B4-BE49-F238E27FC236}">
                    <a16:creationId xmlns:a16="http://schemas.microsoft.com/office/drawing/2014/main" id="{7B829B47-FF0C-487A-BCAA-8C1552ACAFE7}"/>
                  </a:ext>
                </a:extLst>
              </p:cNvPr>
              <p:cNvSpPr/>
              <p:nvPr/>
            </p:nvSpPr>
            <p:spPr bwMode="auto">
              <a:xfrm>
                <a:off x="3453192" y="4735836"/>
                <a:ext cx="732583" cy="190501"/>
              </a:xfrm>
              <a:prstGeom prst="rect">
                <a:avLst/>
              </a:prstGeom>
              <a:solidFill>
                <a:schemeClr val="accent1">
                  <a:lumMod val="75000"/>
                </a:schemeClr>
              </a:solidFill>
              <a:ln w="317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0281" name="Gruppieren 75">
              <a:extLst>
                <a:ext uri="{FF2B5EF4-FFF2-40B4-BE49-F238E27FC236}">
                  <a16:creationId xmlns:a16="http://schemas.microsoft.com/office/drawing/2014/main" id="{C9EB5411-F706-4B21-A807-6825539B55E9}"/>
                </a:ext>
              </a:extLst>
            </p:cNvPr>
            <p:cNvGrpSpPr>
              <a:grpSpLocks/>
            </p:cNvGrpSpPr>
            <p:nvPr/>
          </p:nvGrpSpPr>
          <p:grpSpPr bwMode="auto">
            <a:xfrm>
              <a:off x="3833804" y="5109788"/>
              <a:ext cx="2256194" cy="189110"/>
              <a:chOff x="3452802" y="4736452"/>
              <a:chExt cx="2256194" cy="189110"/>
            </a:xfrm>
          </p:grpSpPr>
          <p:sp>
            <p:nvSpPr>
              <p:cNvPr id="10282" name="Rechteck 76">
                <a:extLst>
                  <a:ext uri="{FF2B5EF4-FFF2-40B4-BE49-F238E27FC236}">
                    <a16:creationId xmlns:a16="http://schemas.microsoft.com/office/drawing/2014/main" id="{AC3CB121-043E-49D6-8C5B-8942E71434F2}"/>
                  </a:ext>
                </a:extLst>
              </p:cNvPr>
              <p:cNvSpPr>
                <a:spLocks noChangeArrowheads="1"/>
              </p:cNvSpPr>
              <p:nvPr/>
            </p:nvSpPr>
            <p:spPr bwMode="auto">
              <a:xfrm>
                <a:off x="4976727" y="4736452"/>
                <a:ext cx="732269" cy="189110"/>
              </a:xfrm>
              <a:prstGeom prst="rect">
                <a:avLst/>
              </a:prstGeom>
              <a:solidFill>
                <a:srgbClr val="FF00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3" name="Rechteck 77">
                <a:extLst>
                  <a:ext uri="{FF2B5EF4-FFF2-40B4-BE49-F238E27FC236}">
                    <a16:creationId xmlns:a16="http://schemas.microsoft.com/office/drawing/2014/main" id="{A40BF13B-FA66-4B02-86CE-E5202897A207}"/>
                  </a:ext>
                </a:extLst>
              </p:cNvPr>
              <p:cNvSpPr>
                <a:spLocks noChangeArrowheads="1"/>
              </p:cNvSpPr>
              <p:nvPr/>
            </p:nvSpPr>
            <p:spPr bwMode="auto">
              <a:xfrm>
                <a:off x="4214764" y="4736452"/>
                <a:ext cx="732269" cy="189110"/>
              </a:xfrm>
              <a:prstGeom prst="rect">
                <a:avLst/>
              </a:prstGeom>
              <a:solidFill>
                <a:srgbClr val="FFFF00"/>
              </a:solidFill>
              <a:ln w="317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9" name="Rechteck 78">
                <a:extLst>
                  <a:ext uri="{FF2B5EF4-FFF2-40B4-BE49-F238E27FC236}">
                    <a16:creationId xmlns:a16="http://schemas.microsoft.com/office/drawing/2014/main" id="{3A38D69D-5FF4-4FB2-93D8-4D6C0CAC79A8}"/>
                  </a:ext>
                </a:extLst>
              </p:cNvPr>
              <p:cNvSpPr/>
              <p:nvPr/>
            </p:nvSpPr>
            <p:spPr bwMode="auto">
              <a:xfrm>
                <a:off x="3453192" y="4736799"/>
                <a:ext cx="732583" cy="188914"/>
              </a:xfrm>
              <a:prstGeom prst="rect">
                <a:avLst/>
              </a:prstGeom>
              <a:solidFill>
                <a:schemeClr val="accent1">
                  <a:lumMod val="75000"/>
                </a:schemeClr>
              </a:solidFill>
              <a:ln w="317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sp>
        <p:nvSpPr>
          <p:cNvPr id="10274" name="Textfeld 79">
            <a:extLst>
              <a:ext uri="{FF2B5EF4-FFF2-40B4-BE49-F238E27FC236}">
                <a16:creationId xmlns:a16="http://schemas.microsoft.com/office/drawing/2014/main" id="{35DFDFCC-6BE0-40C9-AB28-FF13BD2C273E}"/>
              </a:ext>
            </a:extLst>
          </p:cNvPr>
          <p:cNvSpPr txBox="1">
            <a:spLocks noChangeArrowheads="1"/>
          </p:cNvSpPr>
          <p:nvPr/>
        </p:nvSpPr>
        <p:spPr bwMode="auto">
          <a:xfrm>
            <a:off x="1438254" y="4557704"/>
            <a:ext cx="1443039" cy="7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Corporate Initiative 1:</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Corporate Initiative 2:</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Corporate Initiative 3:</a:t>
            </a:r>
          </a:p>
        </p:txBody>
      </p:sp>
      <p:sp>
        <p:nvSpPr>
          <p:cNvPr id="10275" name="Textfeld 81">
            <a:extLst>
              <a:ext uri="{FF2B5EF4-FFF2-40B4-BE49-F238E27FC236}">
                <a16:creationId xmlns:a16="http://schemas.microsoft.com/office/drawing/2014/main" id="{73C06F58-8607-4C2E-9BDB-9F3924004F69}"/>
              </a:ext>
            </a:extLst>
          </p:cNvPr>
          <p:cNvSpPr txBox="1">
            <a:spLocks noChangeArrowheads="1"/>
          </p:cNvSpPr>
          <p:nvPr/>
        </p:nvSpPr>
        <p:spPr bwMode="auto">
          <a:xfrm>
            <a:off x="2852233" y="4557704"/>
            <a:ext cx="815132" cy="7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r"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Budget</a:t>
            </a:r>
          </a:p>
          <a:p>
            <a:pPr marL="85725" marR="0" lvl="0" indent="-85725" algn="r"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Budget</a:t>
            </a:r>
          </a:p>
          <a:p>
            <a:pPr marL="85725" marR="0" lvl="0" indent="-85725" algn="r"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Budget</a:t>
            </a:r>
          </a:p>
        </p:txBody>
      </p:sp>
      <p:cxnSp>
        <p:nvCxnSpPr>
          <p:cNvPr id="10312" name="Gerade Verbindung 8">
            <a:extLst>
              <a:ext uri="{FF2B5EF4-FFF2-40B4-BE49-F238E27FC236}">
                <a16:creationId xmlns:a16="http://schemas.microsoft.com/office/drawing/2014/main" id="{F3E869A2-3831-48A8-BE8A-B90B91BC125C}"/>
              </a:ext>
            </a:extLst>
          </p:cNvPr>
          <p:cNvCxnSpPr>
            <a:cxnSpLocks noChangeShapeType="1"/>
          </p:cNvCxnSpPr>
          <p:nvPr/>
        </p:nvCxnSpPr>
        <p:spPr bwMode="auto">
          <a:xfrm>
            <a:off x="3446861" y="821072"/>
            <a:ext cx="4262" cy="3691934"/>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313" name="Gerade Verbindung 9">
            <a:extLst>
              <a:ext uri="{FF2B5EF4-FFF2-40B4-BE49-F238E27FC236}">
                <a16:creationId xmlns:a16="http://schemas.microsoft.com/office/drawing/2014/main" id="{1882380C-F962-4DF8-AD41-C83683BB2B50}"/>
              </a:ext>
            </a:extLst>
          </p:cNvPr>
          <p:cNvCxnSpPr>
            <a:cxnSpLocks noChangeShapeType="1"/>
          </p:cNvCxnSpPr>
          <p:nvPr/>
        </p:nvCxnSpPr>
        <p:spPr bwMode="auto">
          <a:xfrm flipH="1">
            <a:off x="5471652" y="820557"/>
            <a:ext cx="1255" cy="368507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314" name="Gerade Verbindung 10">
            <a:extLst>
              <a:ext uri="{FF2B5EF4-FFF2-40B4-BE49-F238E27FC236}">
                <a16:creationId xmlns:a16="http://schemas.microsoft.com/office/drawing/2014/main" id="{AE42C117-8748-4FDE-B790-43A84C444CD6}"/>
              </a:ext>
            </a:extLst>
          </p:cNvPr>
          <p:cNvCxnSpPr>
            <a:cxnSpLocks noChangeShapeType="1"/>
          </p:cNvCxnSpPr>
          <p:nvPr/>
        </p:nvCxnSpPr>
        <p:spPr bwMode="auto">
          <a:xfrm>
            <a:off x="7498954" y="820043"/>
            <a:ext cx="601" cy="36929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0276" name="Textfeld 82">
            <a:extLst>
              <a:ext uri="{FF2B5EF4-FFF2-40B4-BE49-F238E27FC236}">
                <a16:creationId xmlns:a16="http://schemas.microsoft.com/office/drawing/2014/main" id="{06E050AE-D053-457C-8D09-1D0CC6B7D011}"/>
              </a:ext>
            </a:extLst>
          </p:cNvPr>
          <p:cNvSpPr txBox="1">
            <a:spLocks noChangeArrowheads="1"/>
          </p:cNvSpPr>
          <p:nvPr/>
        </p:nvSpPr>
        <p:spPr bwMode="auto">
          <a:xfrm>
            <a:off x="5031989" y="4582157"/>
            <a:ext cx="1108637" cy="71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Nicht im Budget</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Nicht im Budget</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Nicht im Budget</a:t>
            </a:r>
          </a:p>
        </p:txBody>
      </p:sp>
      <p:sp>
        <p:nvSpPr>
          <p:cNvPr id="10277" name="Textfeld 83">
            <a:extLst>
              <a:ext uri="{FF2B5EF4-FFF2-40B4-BE49-F238E27FC236}">
                <a16:creationId xmlns:a16="http://schemas.microsoft.com/office/drawing/2014/main" id="{C1FB9039-96BA-42EC-B372-9109BF6597C9}"/>
              </a:ext>
            </a:extLst>
          </p:cNvPr>
          <p:cNvSpPr txBox="1">
            <a:spLocks noChangeArrowheads="1"/>
          </p:cNvSpPr>
          <p:nvPr/>
        </p:nvSpPr>
        <p:spPr bwMode="auto">
          <a:xfrm>
            <a:off x="6111566" y="4557704"/>
            <a:ext cx="841181" cy="7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Zeitplan</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Zeitplan</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Zeitplan</a:t>
            </a:r>
          </a:p>
        </p:txBody>
      </p:sp>
      <p:sp>
        <p:nvSpPr>
          <p:cNvPr id="10278" name="Textfeld 85">
            <a:extLst>
              <a:ext uri="{FF2B5EF4-FFF2-40B4-BE49-F238E27FC236}">
                <a16:creationId xmlns:a16="http://schemas.microsoft.com/office/drawing/2014/main" id="{579A0C92-C45E-4554-9B4F-2CE291BAD9C3}"/>
              </a:ext>
            </a:extLst>
          </p:cNvPr>
          <p:cNvSpPr txBox="1">
            <a:spLocks noChangeArrowheads="1"/>
          </p:cNvSpPr>
          <p:nvPr/>
        </p:nvSpPr>
        <p:spPr bwMode="auto">
          <a:xfrm>
            <a:off x="8317372" y="4557704"/>
            <a:ext cx="1169497" cy="7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5725" indent="-85725"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Nicht im Zeitplan</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Nicht im Zeitplan</a:t>
            </a:r>
          </a:p>
          <a:p>
            <a:pPr marL="85725" marR="0" lvl="0" indent="-85725" algn="l" defTabSz="914400" rtl="0" eaLnBrk="1" fontAlgn="base" latinLnBrk="0" hangingPunct="1">
              <a:lnSpc>
                <a:spcPct val="100000"/>
              </a:lnSpc>
              <a:spcBef>
                <a:spcPts val="60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Nicht im Zeitplan</a:t>
            </a:r>
          </a:p>
        </p:txBody>
      </p:sp>
      <p:sp>
        <p:nvSpPr>
          <p:cNvPr id="87" name="Titel 1">
            <a:extLst>
              <a:ext uri="{FF2B5EF4-FFF2-40B4-BE49-F238E27FC236}">
                <a16:creationId xmlns:a16="http://schemas.microsoft.com/office/drawing/2014/main" id="{DA5F8540-15B2-45C2-8204-BEC21AB3B1E4}"/>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Struktur eines Templates zur Beurteilung einer SGE</a:t>
            </a:r>
            <a:endParaRPr lang="de-CH" kern="0" dirty="0"/>
          </a:p>
        </p:txBody>
      </p:sp>
      <p:sp>
        <p:nvSpPr>
          <p:cNvPr id="88" name="Textfeld 87">
            <a:extLst>
              <a:ext uri="{FF2B5EF4-FFF2-40B4-BE49-F238E27FC236}">
                <a16:creationId xmlns:a16="http://schemas.microsoft.com/office/drawing/2014/main" id="{A1205202-B744-48B2-AD5E-311DA425F8C4}"/>
              </a:ext>
            </a:extLst>
          </p:cNvPr>
          <p:cNvSpPr txBox="1"/>
          <p:nvPr/>
        </p:nvSpPr>
        <p:spPr>
          <a:xfrm>
            <a:off x="8863618" y="6088856"/>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hteck 56">
            <a:extLst>
              <a:ext uri="{FF2B5EF4-FFF2-40B4-BE49-F238E27FC236}">
                <a16:creationId xmlns:a16="http://schemas.microsoft.com/office/drawing/2014/main" id="{75FDB12B-6E52-4594-A3EC-85B5890194A1}"/>
              </a:ext>
            </a:extLst>
          </p:cNvPr>
          <p:cNvSpPr>
            <a:spLocks noChangeArrowheads="1"/>
          </p:cNvSpPr>
          <p:nvPr/>
        </p:nvSpPr>
        <p:spPr bwMode="auto">
          <a:xfrm>
            <a:off x="811213" y="68263"/>
            <a:ext cx="7643812" cy="615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6" name="Textfeld 2">
            <a:extLst>
              <a:ext uri="{FF2B5EF4-FFF2-40B4-BE49-F238E27FC236}">
                <a16:creationId xmlns:a16="http://schemas.microsoft.com/office/drawing/2014/main" id="{E7E00AEB-1289-4917-9209-00456BD7B31B}"/>
              </a:ext>
            </a:extLst>
          </p:cNvPr>
          <p:cNvSpPr txBox="1">
            <a:spLocks noChangeArrowheads="1"/>
          </p:cNvSpPr>
          <p:nvPr/>
        </p:nvSpPr>
        <p:spPr bwMode="auto">
          <a:xfrm>
            <a:off x="301911" y="1022028"/>
            <a:ext cx="14045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Perspektive:</a:t>
            </a:r>
          </a:p>
        </p:txBody>
      </p:sp>
      <p:sp>
        <p:nvSpPr>
          <p:cNvPr id="11277" name="Textfeld 4">
            <a:extLst>
              <a:ext uri="{FF2B5EF4-FFF2-40B4-BE49-F238E27FC236}">
                <a16:creationId xmlns:a16="http://schemas.microsoft.com/office/drawing/2014/main" id="{1231EFE6-0737-4B27-9C7E-4C67CAB913D7}"/>
              </a:ext>
            </a:extLst>
          </p:cNvPr>
          <p:cNvSpPr txBox="1">
            <a:spLocks noChangeArrowheads="1"/>
          </p:cNvSpPr>
          <p:nvPr/>
        </p:nvSpPr>
        <p:spPr bwMode="auto">
          <a:xfrm>
            <a:off x="265335" y="1629328"/>
            <a:ext cx="1377492"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Kernfrage bei der Gesamtbe-trachtung</a:t>
            </a:r>
          </a:p>
        </p:txBody>
      </p:sp>
      <p:cxnSp>
        <p:nvCxnSpPr>
          <p:cNvPr id="11278" name="Gerade Verbindung 30">
            <a:extLst>
              <a:ext uri="{FF2B5EF4-FFF2-40B4-BE49-F238E27FC236}">
                <a16:creationId xmlns:a16="http://schemas.microsoft.com/office/drawing/2014/main" id="{EBAAA4CD-4F86-4CB1-B53A-A47FFFF0BB24}"/>
              </a:ext>
            </a:extLst>
          </p:cNvPr>
          <p:cNvCxnSpPr>
            <a:cxnSpLocks noChangeShapeType="1"/>
          </p:cNvCxnSpPr>
          <p:nvPr/>
        </p:nvCxnSpPr>
        <p:spPr bwMode="auto">
          <a:xfrm>
            <a:off x="301911" y="960419"/>
            <a:ext cx="9062446" cy="293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279" name="Gerade Verbindung 31">
            <a:extLst>
              <a:ext uri="{FF2B5EF4-FFF2-40B4-BE49-F238E27FC236}">
                <a16:creationId xmlns:a16="http://schemas.microsoft.com/office/drawing/2014/main" id="{53512004-35B2-4EB7-A102-FB3996B836D4}"/>
              </a:ext>
            </a:extLst>
          </p:cNvPr>
          <p:cNvCxnSpPr>
            <a:cxnSpLocks noChangeShapeType="1"/>
          </p:cNvCxnSpPr>
          <p:nvPr/>
        </p:nvCxnSpPr>
        <p:spPr bwMode="auto">
          <a:xfrm>
            <a:off x="301911" y="1573585"/>
            <a:ext cx="9062446" cy="293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280" name="Gerade Verbindung 36">
            <a:extLst>
              <a:ext uri="{FF2B5EF4-FFF2-40B4-BE49-F238E27FC236}">
                <a16:creationId xmlns:a16="http://schemas.microsoft.com/office/drawing/2014/main" id="{128AA1D3-E896-4181-8933-69D0BA095213}"/>
              </a:ext>
            </a:extLst>
          </p:cNvPr>
          <p:cNvCxnSpPr>
            <a:cxnSpLocks noChangeShapeType="1"/>
          </p:cNvCxnSpPr>
          <p:nvPr/>
        </p:nvCxnSpPr>
        <p:spPr bwMode="auto">
          <a:xfrm rot="5400000">
            <a:off x="-2257223" y="3522485"/>
            <a:ext cx="5120282" cy="201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281" name="Gerade Verbindung 37">
            <a:extLst>
              <a:ext uri="{FF2B5EF4-FFF2-40B4-BE49-F238E27FC236}">
                <a16:creationId xmlns:a16="http://schemas.microsoft.com/office/drawing/2014/main" id="{89663CCF-329A-41ED-8793-340F4327550A}"/>
              </a:ext>
            </a:extLst>
          </p:cNvPr>
          <p:cNvCxnSpPr>
            <a:cxnSpLocks noChangeShapeType="1"/>
          </p:cNvCxnSpPr>
          <p:nvPr/>
        </p:nvCxnSpPr>
        <p:spPr bwMode="auto">
          <a:xfrm rot="5400000">
            <a:off x="-808053" y="3533444"/>
            <a:ext cx="5120282" cy="201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282" name="Gerade Verbindung 38">
            <a:extLst>
              <a:ext uri="{FF2B5EF4-FFF2-40B4-BE49-F238E27FC236}">
                <a16:creationId xmlns:a16="http://schemas.microsoft.com/office/drawing/2014/main" id="{51A3B78F-B383-4950-96A1-5E4D64362913}"/>
              </a:ext>
            </a:extLst>
          </p:cNvPr>
          <p:cNvCxnSpPr>
            <a:cxnSpLocks noChangeShapeType="1"/>
          </p:cNvCxnSpPr>
          <p:nvPr/>
        </p:nvCxnSpPr>
        <p:spPr bwMode="auto">
          <a:xfrm rot="5400000">
            <a:off x="1094763" y="3533444"/>
            <a:ext cx="5120282" cy="2015"/>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1283" name="Gerade Verbindung 39">
            <a:extLst>
              <a:ext uri="{FF2B5EF4-FFF2-40B4-BE49-F238E27FC236}">
                <a16:creationId xmlns:a16="http://schemas.microsoft.com/office/drawing/2014/main" id="{01D16E5E-2443-4DD2-841C-0EB0338AB214}"/>
              </a:ext>
            </a:extLst>
          </p:cNvPr>
          <p:cNvCxnSpPr>
            <a:cxnSpLocks noChangeShapeType="1"/>
          </p:cNvCxnSpPr>
          <p:nvPr/>
        </p:nvCxnSpPr>
        <p:spPr bwMode="auto">
          <a:xfrm rot="5400000">
            <a:off x="2997578" y="3533444"/>
            <a:ext cx="5120282" cy="2015"/>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1284" name="Gerade Verbindung 40">
            <a:extLst>
              <a:ext uri="{FF2B5EF4-FFF2-40B4-BE49-F238E27FC236}">
                <a16:creationId xmlns:a16="http://schemas.microsoft.com/office/drawing/2014/main" id="{C749130D-99A7-43C9-ADAF-76137519E3F4}"/>
              </a:ext>
            </a:extLst>
          </p:cNvPr>
          <p:cNvCxnSpPr>
            <a:cxnSpLocks noChangeShapeType="1"/>
          </p:cNvCxnSpPr>
          <p:nvPr/>
        </p:nvCxnSpPr>
        <p:spPr bwMode="auto">
          <a:xfrm rot="5400000">
            <a:off x="4900394" y="3533444"/>
            <a:ext cx="5120282" cy="2015"/>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1285" name="Gerade Verbindung 41">
            <a:extLst>
              <a:ext uri="{FF2B5EF4-FFF2-40B4-BE49-F238E27FC236}">
                <a16:creationId xmlns:a16="http://schemas.microsoft.com/office/drawing/2014/main" id="{00AFD90C-1046-41F8-AE59-8AA2FA43FE88}"/>
              </a:ext>
            </a:extLst>
          </p:cNvPr>
          <p:cNvCxnSpPr>
            <a:cxnSpLocks noChangeShapeType="1"/>
          </p:cNvCxnSpPr>
          <p:nvPr/>
        </p:nvCxnSpPr>
        <p:spPr bwMode="auto">
          <a:xfrm rot="5400000">
            <a:off x="6803209" y="3533444"/>
            <a:ext cx="5120282" cy="201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1286" name="Textfeld 43">
            <a:extLst>
              <a:ext uri="{FF2B5EF4-FFF2-40B4-BE49-F238E27FC236}">
                <a16:creationId xmlns:a16="http://schemas.microsoft.com/office/drawing/2014/main" id="{18D0B423-728F-4349-8DB1-AAB4D0B00CFF}"/>
              </a:ext>
            </a:extLst>
          </p:cNvPr>
          <p:cNvSpPr txBox="1">
            <a:spLocks noChangeArrowheads="1"/>
          </p:cNvSpPr>
          <p:nvPr/>
        </p:nvSpPr>
        <p:spPr bwMode="auto">
          <a:xfrm>
            <a:off x="1727579" y="1053012"/>
            <a:ext cx="19078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Produkt/Markt</a:t>
            </a:r>
          </a:p>
        </p:txBody>
      </p:sp>
      <p:sp>
        <p:nvSpPr>
          <p:cNvPr id="11287" name="Textfeld 44">
            <a:extLst>
              <a:ext uri="{FF2B5EF4-FFF2-40B4-BE49-F238E27FC236}">
                <a16:creationId xmlns:a16="http://schemas.microsoft.com/office/drawing/2014/main" id="{7DEAD876-0A19-45B3-B12F-F7DF81E3F36A}"/>
              </a:ext>
            </a:extLst>
          </p:cNvPr>
          <p:cNvSpPr txBox="1">
            <a:spLocks noChangeArrowheads="1"/>
          </p:cNvSpPr>
          <p:nvPr/>
        </p:nvSpPr>
        <p:spPr bwMode="auto">
          <a:xfrm>
            <a:off x="3736659" y="1053012"/>
            <a:ext cx="16323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Wettbewerb</a:t>
            </a:r>
          </a:p>
        </p:txBody>
      </p:sp>
      <p:sp>
        <p:nvSpPr>
          <p:cNvPr id="11288" name="Textfeld 45">
            <a:extLst>
              <a:ext uri="{FF2B5EF4-FFF2-40B4-BE49-F238E27FC236}">
                <a16:creationId xmlns:a16="http://schemas.microsoft.com/office/drawing/2014/main" id="{C5FFE6EC-4DB8-40B3-99DF-4055A007B310}"/>
              </a:ext>
            </a:extLst>
          </p:cNvPr>
          <p:cNvSpPr txBox="1">
            <a:spLocks noChangeArrowheads="1"/>
          </p:cNvSpPr>
          <p:nvPr/>
        </p:nvSpPr>
        <p:spPr bwMode="auto">
          <a:xfrm>
            <a:off x="5657997" y="1053012"/>
            <a:ext cx="1654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Ressourcen</a:t>
            </a:r>
          </a:p>
        </p:txBody>
      </p:sp>
      <p:sp>
        <p:nvSpPr>
          <p:cNvPr id="11289" name="Textfeld 46">
            <a:extLst>
              <a:ext uri="{FF2B5EF4-FFF2-40B4-BE49-F238E27FC236}">
                <a16:creationId xmlns:a16="http://schemas.microsoft.com/office/drawing/2014/main" id="{FB4FF622-5CCE-42F9-804D-538255B93A92}"/>
              </a:ext>
            </a:extLst>
          </p:cNvPr>
          <p:cNvSpPr txBox="1">
            <a:spLocks noChangeArrowheads="1"/>
          </p:cNvSpPr>
          <p:nvPr/>
        </p:nvSpPr>
        <p:spPr bwMode="auto">
          <a:xfrm>
            <a:off x="7949973" y="1053012"/>
            <a:ext cx="7491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a:t>
            </a:r>
          </a:p>
        </p:txBody>
      </p:sp>
      <p:sp>
        <p:nvSpPr>
          <p:cNvPr id="11290" name="Textfeld 55">
            <a:extLst>
              <a:ext uri="{FF2B5EF4-FFF2-40B4-BE49-F238E27FC236}">
                <a16:creationId xmlns:a16="http://schemas.microsoft.com/office/drawing/2014/main" id="{C1F94F8C-7AE6-4B3D-A1D6-3F369F146D07}"/>
              </a:ext>
            </a:extLst>
          </p:cNvPr>
          <p:cNvSpPr txBox="1">
            <a:spLocks noChangeArrowheads="1"/>
          </p:cNvSpPr>
          <p:nvPr/>
        </p:nvSpPr>
        <p:spPr bwMode="auto">
          <a:xfrm>
            <a:off x="3671128" y="1611726"/>
            <a:ext cx="1844711"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In welchem Verhältnis stehen Wachstums- und Ertragsstärke? </a:t>
            </a:r>
          </a:p>
        </p:txBody>
      </p:sp>
      <p:sp>
        <p:nvSpPr>
          <p:cNvPr id="11291" name="Textfeld 3">
            <a:extLst>
              <a:ext uri="{FF2B5EF4-FFF2-40B4-BE49-F238E27FC236}">
                <a16:creationId xmlns:a16="http://schemas.microsoft.com/office/drawing/2014/main" id="{99859EDD-A8CE-494E-9763-9E0FF8D9BB44}"/>
              </a:ext>
            </a:extLst>
          </p:cNvPr>
          <p:cNvSpPr txBox="1">
            <a:spLocks noChangeArrowheads="1"/>
          </p:cNvSpPr>
          <p:nvPr/>
        </p:nvSpPr>
        <p:spPr bwMode="auto">
          <a:xfrm>
            <a:off x="265335" y="3416020"/>
            <a:ext cx="1380506"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Steuerungs-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a:ln>
                  <a:noFill/>
                </a:ln>
                <a:solidFill>
                  <a:srgbClr val="000000"/>
                </a:solidFill>
                <a:effectLst/>
                <a:uLnTx/>
                <a:uFillTx/>
                <a:latin typeface="Arial" panose="020B0604020202020204" pitchFamily="34" charset="0"/>
                <a:ea typeface="+mn-ea"/>
                <a:cs typeface="+mn-cs"/>
              </a:rPr>
              <a:t>kriterium:</a:t>
            </a:r>
          </a:p>
        </p:txBody>
      </p:sp>
      <p:sp>
        <p:nvSpPr>
          <p:cNvPr id="11292" name="Textfeld 5">
            <a:extLst>
              <a:ext uri="{FF2B5EF4-FFF2-40B4-BE49-F238E27FC236}">
                <a16:creationId xmlns:a16="http://schemas.microsoft.com/office/drawing/2014/main" id="{89597A08-C84C-4601-80A2-FACF060D78A8}"/>
              </a:ext>
            </a:extLst>
          </p:cNvPr>
          <p:cNvSpPr txBox="1">
            <a:spLocks noChangeArrowheads="1"/>
          </p:cNvSpPr>
          <p:nvPr/>
        </p:nvSpPr>
        <p:spPr bwMode="auto">
          <a:xfrm>
            <a:off x="265335" y="4401781"/>
            <a:ext cx="1518364"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Portfolio-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dimensionen</a:t>
            </a:r>
            <a:r>
              <a:rPr kumimoji="0" lang="de-CH"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p:txBody>
      </p:sp>
      <p:cxnSp>
        <p:nvCxnSpPr>
          <p:cNvPr id="11293" name="Gerade Verbindung 32">
            <a:extLst>
              <a:ext uri="{FF2B5EF4-FFF2-40B4-BE49-F238E27FC236}">
                <a16:creationId xmlns:a16="http://schemas.microsoft.com/office/drawing/2014/main" id="{72317E9E-96BA-4D5D-ABEB-636FE43357D3}"/>
              </a:ext>
            </a:extLst>
          </p:cNvPr>
          <p:cNvCxnSpPr>
            <a:cxnSpLocks noChangeShapeType="1"/>
          </p:cNvCxnSpPr>
          <p:nvPr/>
        </p:nvCxnSpPr>
        <p:spPr bwMode="auto">
          <a:xfrm>
            <a:off x="305613" y="3448293"/>
            <a:ext cx="9062446" cy="2933"/>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1294" name="Gerade Verbindung 33">
            <a:extLst>
              <a:ext uri="{FF2B5EF4-FFF2-40B4-BE49-F238E27FC236}">
                <a16:creationId xmlns:a16="http://schemas.microsoft.com/office/drawing/2014/main" id="{DCA0FEC4-3270-4ECE-BAE0-55A2F55E57C3}"/>
              </a:ext>
            </a:extLst>
          </p:cNvPr>
          <p:cNvCxnSpPr>
            <a:cxnSpLocks noChangeShapeType="1"/>
          </p:cNvCxnSpPr>
          <p:nvPr/>
        </p:nvCxnSpPr>
        <p:spPr bwMode="auto">
          <a:xfrm>
            <a:off x="305613" y="4357775"/>
            <a:ext cx="9062446" cy="2933"/>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11295" name="Gerade Verbindung 34">
            <a:extLst>
              <a:ext uri="{FF2B5EF4-FFF2-40B4-BE49-F238E27FC236}">
                <a16:creationId xmlns:a16="http://schemas.microsoft.com/office/drawing/2014/main" id="{2C26390A-04C2-43CF-9702-CD423B619270}"/>
              </a:ext>
            </a:extLst>
          </p:cNvPr>
          <p:cNvCxnSpPr>
            <a:cxnSpLocks noChangeShapeType="1"/>
          </p:cNvCxnSpPr>
          <p:nvPr/>
        </p:nvCxnSpPr>
        <p:spPr bwMode="auto">
          <a:xfrm>
            <a:off x="289502" y="6093183"/>
            <a:ext cx="9062446" cy="293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1296" name="Textfeld 49">
            <a:extLst>
              <a:ext uri="{FF2B5EF4-FFF2-40B4-BE49-F238E27FC236}">
                <a16:creationId xmlns:a16="http://schemas.microsoft.com/office/drawing/2014/main" id="{BF36E18E-D10B-4825-A445-67CD99986792}"/>
              </a:ext>
            </a:extLst>
          </p:cNvPr>
          <p:cNvSpPr txBox="1">
            <a:spLocks noChangeArrowheads="1"/>
          </p:cNvSpPr>
          <p:nvPr/>
        </p:nvSpPr>
        <p:spPr bwMode="auto">
          <a:xfrm>
            <a:off x="1697566" y="3451191"/>
            <a:ext cx="15054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Verbundenheit</a:t>
            </a:r>
          </a:p>
        </p:txBody>
      </p:sp>
      <p:sp>
        <p:nvSpPr>
          <p:cNvPr id="11297" name="Textfeld 50">
            <a:extLst>
              <a:ext uri="{FF2B5EF4-FFF2-40B4-BE49-F238E27FC236}">
                <a16:creationId xmlns:a16="http://schemas.microsoft.com/office/drawing/2014/main" id="{9B84AA8C-D626-4285-B573-3C1304DC1E48}"/>
              </a:ext>
            </a:extLst>
          </p:cNvPr>
          <p:cNvSpPr txBox="1">
            <a:spLocks noChangeArrowheads="1"/>
          </p:cNvSpPr>
          <p:nvPr/>
        </p:nvSpPr>
        <p:spPr bwMode="auto">
          <a:xfrm>
            <a:off x="3671128" y="3416020"/>
            <a:ext cx="1697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Ausgewogenheit</a:t>
            </a:r>
          </a:p>
        </p:txBody>
      </p:sp>
      <p:sp>
        <p:nvSpPr>
          <p:cNvPr id="11298" name="Textfeld 51">
            <a:extLst>
              <a:ext uri="{FF2B5EF4-FFF2-40B4-BE49-F238E27FC236}">
                <a16:creationId xmlns:a16="http://schemas.microsoft.com/office/drawing/2014/main" id="{DC3AC9DC-F704-477E-A511-B71FD88897DE}"/>
              </a:ext>
            </a:extLst>
          </p:cNvPr>
          <p:cNvSpPr txBox="1">
            <a:spLocks noChangeArrowheads="1"/>
          </p:cNvSpPr>
          <p:nvPr/>
        </p:nvSpPr>
        <p:spPr bwMode="auto">
          <a:xfrm>
            <a:off x="5523895" y="3416020"/>
            <a:ext cx="1324402"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Strategische</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Ähnlichkeit</a:t>
            </a:r>
          </a:p>
        </p:txBody>
      </p:sp>
      <p:sp>
        <p:nvSpPr>
          <p:cNvPr id="11299" name="Textfeld 52">
            <a:extLst>
              <a:ext uri="{FF2B5EF4-FFF2-40B4-BE49-F238E27FC236}">
                <a16:creationId xmlns:a16="http://schemas.microsoft.com/office/drawing/2014/main" id="{56F51535-FD28-48D1-8F13-4F02072FE25C}"/>
              </a:ext>
            </a:extLst>
          </p:cNvPr>
          <p:cNvSpPr txBox="1">
            <a:spLocks noChangeArrowheads="1"/>
          </p:cNvSpPr>
          <p:nvPr/>
        </p:nvSpPr>
        <p:spPr bwMode="auto">
          <a:xfrm>
            <a:off x="7469300" y="3416020"/>
            <a:ext cx="1346844"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Finanzielle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Erwartungen</a:t>
            </a:r>
          </a:p>
        </p:txBody>
      </p:sp>
      <p:sp>
        <p:nvSpPr>
          <p:cNvPr id="11300" name="Textfeld 54">
            <a:extLst>
              <a:ext uri="{FF2B5EF4-FFF2-40B4-BE49-F238E27FC236}">
                <a16:creationId xmlns:a16="http://schemas.microsoft.com/office/drawing/2014/main" id="{22292A4F-93A4-454D-81FC-42C829507152}"/>
              </a:ext>
            </a:extLst>
          </p:cNvPr>
          <p:cNvSpPr txBox="1">
            <a:spLocks noChangeArrowheads="1"/>
          </p:cNvSpPr>
          <p:nvPr/>
        </p:nvSpPr>
        <p:spPr bwMode="auto">
          <a:xfrm>
            <a:off x="3671128" y="4322497"/>
            <a:ext cx="179036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Marktwachstum/</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 Marktanteil;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Marktattraktivität/</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 Wettbewerbs-</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position</a:t>
            </a:r>
          </a:p>
        </p:txBody>
      </p:sp>
      <p:sp>
        <p:nvSpPr>
          <p:cNvPr id="11301" name="Textfeld 54">
            <a:extLst>
              <a:ext uri="{FF2B5EF4-FFF2-40B4-BE49-F238E27FC236}">
                <a16:creationId xmlns:a16="http://schemas.microsoft.com/office/drawing/2014/main" id="{8AC6782D-2A37-4CB4-B154-C1FD08326D2A}"/>
              </a:ext>
            </a:extLst>
          </p:cNvPr>
          <p:cNvSpPr txBox="1">
            <a:spLocks noChangeArrowheads="1"/>
          </p:cNvSpPr>
          <p:nvPr/>
        </p:nvSpPr>
        <p:spPr bwMode="auto">
          <a:xfrm>
            <a:off x="5523895" y="4322497"/>
            <a:ext cx="1290738"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verständnis/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Synergien-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potenzial</a:t>
            </a:r>
          </a:p>
        </p:txBody>
      </p:sp>
      <p:sp>
        <p:nvSpPr>
          <p:cNvPr id="11302" name="Textfeld 54">
            <a:extLst>
              <a:ext uri="{FF2B5EF4-FFF2-40B4-BE49-F238E27FC236}">
                <a16:creationId xmlns:a16="http://schemas.microsoft.com/office/drawing/2014/main" id="{4537AFA2-F8ED-4197-AB52-6151837239C7}"/>
              </a:ext>
            </a:extLst>
          </p:cNvPr>
          <p:cNvSpPr txBox="1">
            <a:spLocks noChangeArrowheads="1"/>
          </p:cNvSpPr>
          <p:nvPr/>
        </p:nvSpPr>
        <p:spPr bwMode="auto">
          <a:xfrm>
            <a:off x="7469300" y="4322497"/>
            <a:ext cx="1648978"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Economic Value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Added/</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Free Cashflow</a:t>
            </a:r>
          </a:p>
        </p:txBody>
      </p:sp>
      <p:sp>
        <p:nvSpPr>
          <p:cNvPr id="11303" name="Textfeld 54">
            <a:extLst>
              <a:ext uri="{FF2B5EF4-FFF2-40B4-BE49-F238E27FC236}">
                <a16:creationId xmlns:a16="http://schemas.microsoft.com/office/drawing/2014/main" id="{03073A65-F6E6-4DB9-B6F2-00B65FD7E8D5}"/>
              </a:ext>
            </a:extLst>
          </p:cNvPr>
          <p:cNvSpPr txBox="1">
            <a:spLocks noChangeArrowheads="1"/>
          </p:cNvSpPr>
          <p:nvPr/>
        </p:nvSpPr>
        <p:spPr bwMode="auto">
          <a:xfrm>
            <a:off x="1697566" y="4322497"/>
            <a:ext cx="2060147" cy="156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Produkt- u. Wissens-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verwandtschaft;</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Teilung von Kosten/</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Gemeinsame Kunden</a:t>
            </a:r>
          </a:p>
        </p:txBody>
      </p:sp>
      <p:sp>
        <p:nvSpPr>
          <p:cNvPr id="11304" name="Textfeld 55">
            <a:extLst>
              <a:ext uri="{FF2B5EF4-FFF2-40B4-BE49-F238E27FC236}">
                <a16:creationId xmlns:a16="http://schemas.microsoft.com/office/drawing/2014/main" id="{AA593A7F-58E2-4474-B0E1-1EC6C0A239F2}"/>
              </a:ext>
            </a:extLst>
          </p:cNvPr>
          <p:cNvSpPr txBox="1">
            <a:spLocks noChangeArrowheads="1"/>
          </p:cNvSpPr>
          <p:nvPr/>
        </p:nvSpPr>
        <p:spPr bwMode="auto">
          <a:xfrm>
            <a:off x="1697566" y="1646896"/>
            <a:ext cx="1880961"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Wie verwandt ist das Angebot der Geschäfte untereinander?</a:t>
            </a:r>
          </a:p>
        </p:txBody>
      </p:sp>
      <p:sp>
        <p:nvSpPr>
          <p:cNvPr id="11305" name="Textfeld 55">
            <a:extLst>
              <a:ext uri="{FF2B5EF4-FFF2-40B4-BE49-F238E27FC236}">
                <a16:creationId xmlns:a16="http://schemas.microsoft.com/office/drawing/2014/main" id="{D7A60BD8-FC7F-4478-9990-98CAE8F1A4B7}"/>
              </a:ext>
            </a:extLst>
          </p:cNvPr>
          <p:cNvSpPr txBox="1">
            <a:spLocks noChangeArrowheads="1"/>
          </p:cNvSpPr>
          <p:nvPr/>
        </p:nvSpPr>
        <p:spPr bwMode="auto">
          <a:xfrm>
            <a:off x="5523895" y="1611726"/>
            <a:ext cx="198165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Was kann das </a:t>
            </a:r>
            <a:b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zur Wertsteigerung der Geschäfte beitragen?</a:t>
            </a:r>
          </a:p>
        </p:txBody>
      </p:sp>
      <p:sp>
        <p:nvSpPr>
          <p:cNvPr id="11306" name="Textfeld 55">
            <a:extLst>
              <a:ext uri="{FF2B5EF4-FFF2-40B4-BE49-F238E27FC236}">
                <a16:creationId xmlns:a16="http://schemas.microsoft.com/office/drawing/2014/main" id="{98024D32-67BD-4376-8E2F-AAAD4BC645D7}"/>
              </a:ext>
            </a:extLst>
          </p:cNvPr>
          <p:cNvSpPr txBox="1">
            <a:spLocks noChangeArrowheads="1"/>
          </p:cNvSpPr>
          <p:nvPr/>
        </p:nvSpPr>
        <p:spPr bwMode="auto">
          <a:xfrm>
            <a:off x="7469300" y="1611726"/>
            <a:ext cx="1977627" cy="156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Was hat das </a:t>
            </a:r>
            <a:b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als Wertbeitrag der Geschäfte zu erwarten?</a:t>
            </a:r>
          </a:p>
        </p:txBody>
      </p:sp>
      <p:sp>
        <p:nvSpPr>
          <p:cNvPr id="35" name="Titel 1">
            <a:extLst>
              <a:ext uri="{FF2B5EF4-FFF2-40B4-BE49-F238E27FC236}">
                <a16:creationId xmlns:a16="http://schemas.microsoft.com/office/drawing/2014/main" id="{24DD0270-D925-4AAF-96D4-01842C0CC477}"/>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Gesamtbetrachtung des Portfolios</a:t>
            </a:r>
            <a:endParaRPr lang="de-CH" kern="0" dirty="0"/>
          </a:p>
        </p:txBody>
      </p:sp>
      <p:sp>
        <p:nvSpPr>
          <p:cNvPr id="36" name="Textfeld 35">
            <a:extLst>
              <a:ext uri="{FF2B5EF4-FFF2-40B4-BE49-F238E27FC236}">
                <a16:creationId xmlns:a16="http://schemas.microsoft.com/office/drawing/2014/main" id="{01D35A2B-061C-4D96-BA6E-023E27067468}"/>
              </a:ext>
            </a:extLst>
          </p:cNvPr>
          <p:cNvSpPr txBox="1"/>
          <p:nvPr/>
        </p:nvSpPr>
        <p:spPr>
          <a:xfrm>
            <a:off x="8967298" y="6153724"/>
            <a:ext cx="659155"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de-CH" sz="1000" dirty="0">
                <a:solidFill>
                  <a:srgbClr val="000000"/>
                </a:solidFill>
              </a:rPr>
              <a:t>Tab</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a:extLst>
              <a:ext uri="{FF2B5EF4-FFF2-40B4-BE49-F238E27FC236}">
                <a16:creationId xmlns:a16="http://schemas.microsoft.com/office/drawing/2014/main" id="{2403767F-6FB0-40A6-BE4C-99F1A2A7ECC7}"/>
              </a:ext>
            </a:extLst>
          </p:cNvPr>
          <p:cNvSpPr txBox="1">
            <a:spLocks noChangeArrowheads="1"/>
          </p:cNvSpPr>
          <p:nvPr/>
        </p:nvSpPr>
        <p:spPr bwMode="auto">
          <a:xfrm>
            <a:off x="4090988" y="6596063"/>
            <a:ext cx="15668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Bain &amp; Company</a:t>
            </a:r>
            <a:endPar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3315" name="Text Box 27">
            <a:extLst>
              <a:ext uri="{FF2B5EF4-FFF2-40B4-BE49-F238E27FC236}">
                <a16:creationId xmlns:a16="http://schemas.microsoft.com/office/drawing/2014/main" id="{22CEFCE5-53F6-4758-AABF-5777E78C1FA1}"/>
              </a:ext>
            </a:extLst>
          </p:cNvPr>
          <p:cNvSpPr txBox="1">
            <a:spLocks noChangeArrowheads="1"/>
          </p:cNvSpPr>
          <p:nvPr/>
        </p:nvSpPr>
        <p:spPr bwMode="auto">
          <a:xfrm>
            <a:off x="1817362" y="6087123"/>
            <a:ext cx="71278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Anmerkung: Bei der Positionierung vergleicht man die einzelnen Geschäfte zum Kern oder paarweise</a:t>
            </a:r>
            <a:endPar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3317" name="Rectangle 4">
            <a:extLst>
              <a:ext uri="{FF2B5EF4-FFF2-40B4-BE49-F238E27FC236}">
                <a16:creationId xmlns:a16="http://schemas.microsoft.com/office/drawing/2014/main" id="{A2B7777D-E38A-4FFB-80B8-062ED73D41C7}"/>
              </a:ext>
            </a:extLst>
          </p:cNvPr>
          <p:cNvSpPr>
            <a:spLocks noChangeArrowheads="1"/>
          </p:cNvSpPr>
          <p:nvPr/>
        </p:nvSpPr>
        <p:spPr bwMode="auto">
          <a:xfrm>
            <a:off x="1588957" y="1240864"/>
            <a:ext cx="7324700" cy="4464035"/>
          </a:xfrm>
          <a:prstGeom prst="rect">
            <a:avLst/>
          </a:prstGeom>
          <a:solidFill>
            <a:schemeClr val="accent1"/>
          </a:solidFill>
          <a:ln w="28575">
            <a:solidFill>
              <a:schemeClr val="tx2"/>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18" name="Text Box 5">
            <a:extLst>
              <a:ext uri="{FF2B5EF4-FFF2-40B4-BE49-F238E27FC236}">
                <a16:creationId xmlns:a16="http://schemas.microsoft.com/office/drawing/2014/main" id="{335BE6AA-CEBD-4E40-84AD-056A1359F50C}"/>
              </a:ext>
            </a:extLst>
          </p:cNvPr>
          <p:cNvSpPr txBox="1">
            <a:spLocks noChangeArrowheads="1"/>
          </p:cNvSpPr>
          <p:nvPr/>
        </p:nvSpPr>
        <p:spPr bwMode="auto">
          <a:xfrm>
            <a:off x="4094988" y="5787943"/>
            <a:ext cx="2520941" cy="366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Gemeinsame Kunden</a:t>
            </a:r>
            <a:endParaRPr kumimoji="0" lang="de-DE" alt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3319" name="Text Box 6">
            <a:extLst>
              <a:ext uri="{FF2B5EF4-FFF2-40B4-BE49-F238E27FC236}">
                <a16:creationId xmlns:a16="http://schemas.microsoft.com/office/drawing/2014/main" id="{1704C556-9854-4634-9B06-BD385A2E2F99}"/>
              </a:ext>
            </a:extLst>
          </p:cNvPr>
          <p:cNvSpPr txBox="1">
            <a:spLocks noChangeArrowheads="1"/>
          </p:cNvSpPr>
          <p:nvPr/>
        </p:nvSpPr>
        <p:spPr bwMode="auto">
          <a:xfrm>
            <a:off x="395161" y="2969646"/>
            <a:ext cx="1087433" cy="100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Teilung</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von</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Kosten</a:t>
            </a:r>
            <a:endPar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0" name="Line 7">
            <a:extLst>
              <a:ext uri="{FF2B5EF4-FFF2-40B4-BE49-F238E27FC236}">
                <a16:creationId xmlns:a16="http://schemas.microsoft.com/office/drawing/2014/main" id="{BA37B81E-6575-490F-A6BA-1157E7B02394}"/>
              </a:ext>
            </a:extLst>
          </p:cNvPr>
          <p:cNvSpPr>
            <a:spLocks noChangeShapeType="1"/>
          </p:cNvSpPr>
          <p:nvPr/>
        </p:nvSpPr>
        <p:spPr bwMode="auto">
          <a:xfrm flipH="1" flipV="1">
            <a:off x="1559759" y="883399"/>
            <a:ext cx="14288" cy="4843445"/>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1" name="Line 8">
            <a:extLst>
              <a:ext uri="{FF2B5EF4-FFF2-40B4-BE49-F238E27FC236}">
                <a16:creationId xmlns:a16="http://schemas.microsoft.com/office/drawing/2014/main" id="{DF092168-BFEB-4301-A9BE-F85996CD62A3}"/>
              </a:ext>
            </a:extLst>
          </p:cNvPr>
          <p:cNvSpPr>
            <a:spLocks noChangeShapeType="1"/>
          </p:cNvSpPr>
          <p:nvPr/>
        </p:nvSpPr>
        <p:spPr bwMode="auto">
          <a:xfrm rot="5400000" flipH="1" flipV="1">
            <a:off x="5380505" y="1892531"/>
            <a:ext cx="1588" cy="7600924"/>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2" name="Line 9">
            <a:extLst>
              <a:ext uri="{FF2B5EF4-FFF2-40B4-BE49-F238E27FC236}">
                <a16:creationId xmlns:a16="http://schemas.microsoft.com/office/drawing/2014/main" id="{69A46AD7-ED97-4CDF-BAF1-83A59761EEA2}"/>
              </a:ext>
            </a:extLst>
          </p:cNvPr>
          <p:cNvSpPr>
            <a:spLocks noChangeShapeType="1"/>
          </p:cNvSpPr>
          <p:nvPr/>
        </p:nvSpPr>
        <p:spPr bwMode="auto">
          <a:xfrm>
            <a:off x="5251306" y="1240864"/>
            <a:ext cx="0" cy="4464035"/>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3" name="Line 10">
            <a:extLst>
              <a:ext uri="{FF2B5EF4-FFF2-40B4-BE49-F238E27FC236}">
                <a16:creationId xmlns:a16="http://schemas.microsoft.com/office/drawing/2014/main" id="{DE9E28F6-7BAC-4564-B620-16B4AA1E0A40}"/>
              </a:ext>
            </a:extLst>
          </p:cNvPr>
          <p:cNvSpPr>
            <a:spLocks noChangeShapeType="1"/>
          </p:cNvSpPr>
          <p:nvPr/>
        </p:nvSpPr>
        <p:spPr bwMode="auto">
          <a:xfrm rot="16200000">
            <a:off x="5250513" y="-204550"/>
            <a:ext cx="1588" cy="735645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4" name="Line 11">
            <a:extLst>
              <a:ext uri="{FF2B5EF4-FFF2-40B4-BE49-F238E27FC236}">
                <a16:creationId xmlns:a16="http://schemas.microsoft.com/office/drawing/2014/main" id="{7D93C192-7CC9-473C-9035-A6762FC3A586}"/>
              </a:ext>
            </a:extLst>
          </p:cNvPr>
          <p:cNvSpPr>
            <a:spLocks noChangeShapeType="1"/>
          </p:cNvSpPr>
          <p:nvPr/>
        </p:nvSpPr>
        <p:spPr bwMode="auto">
          <a:xfrm>
            <a:off x="6997550" y="3468120"/>
            <a:ext cx="0" cy="2232017"/>
          </a:xfrm>
          <a:prstGeom prst="line">
            <a:avLst/>
          </a:prstGeom>
          <a:noFill/>
          <a:ln w="12700">
            <a:solidFill>
              <a:schemeClr val="tx2"/>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5" name="Text Box 12">
            <a:extLst>
              <a:ext uri="{FF2B5EF4-FFF2-40B4-BE49-F238E27FC236}">
                <a16:creationId xmlns:a16="http://schemas.microsoft.com/office/drawing/2014/main" id="{DE68D433-CEDD-43E1-AC5B-EDA504AC0BCC}"/>
              </a:ext>
            </a:extLst>
          </p:cNvPr>
          <p:cNvSpPr txBox="1">
            <a:spLocks noChangeArrowheads="1"/>
          </p:cNvSpPr>
          <p:nvPr/>
        </p:nvSpPr>
        <p:spPr bwMode="auto">
          <a:xfrm>
            <a:off x="6722928" y="1548827"/>
            <a:ext cx="1917693" cy="39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 business"</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6" name="Text Box 13">
            <a:extLst>
              <a:ext uri="{FF2B5EF4-FFF2-40B4-BE49-F238E27FC236}">
                <a16:creationId xmlns:a16="http://schemas.microsoft.com/office/drawing/2014/main" id="{E967351D-3CE4-419B-B33F-A8D9855EBBB1}"/>
              </a:ext>
            </a:extLst>
          </p:cNvPr>
          <p:cNvSpPr txBox="1">
            <a:spLocks noChangeArrowheads="1"/>
          </p:cNvSpPr>
          <p:nvPr/>
        </p:nvSpPr>
        <p:spPr bwMode="auto">
          <a:xfrm>
            <a:off x="1611182" y="1275789"/>
            <a:ext cx="3441688" cy="435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 business" mit Potenzial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für Differenzierung oder</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Nischen-Position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Getrennte Geschäfte mit</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Potenzial zur Kostenführung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Getrennte Geschäfte</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7" name="Text Box 14">
            <a:extLst>
              <a:ext uri="{FF2B5EF4-FFF2-40B4-BE49-F238E27FC236}">
                <a16:creationId xmlns:a16="http://schemas.microsoft.com/office/drawing/2014/main" id="{60A9969C-AB4F-4C18-B632-45B28A015913}"/>
              </a:ext>
            </a:extLst>
          </p:cNvPr>
          <p:cNvSpPr txBox="1">
            <a:spLocks noChangeArrowheads="1"/>
          </p:cNvSpPr>
          <p:nvPr/>
        </p:nvSpPr>
        <p:spPr bwMode="auto">
          <a:xfrm>
            <a:off x="5310044" y="4018980"/>
            <a:ext cx="1638294" cy="1616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Getrennte</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mit Potenzial</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zum </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"Bundling"</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8" name="Text Box 15">
            <a:extLst>
              <a:ext uri="{FF2B5EF4-FFF2-40B4-BE49-F238E27FC236}">
                <a16:creationId xmlns:a16="http://schemas.microsoft.com/office/drawing/2014/main" id="{E6567273-1856-492B-9B20-EDD7070881FD}"/>
              </a:ext>
            </a:extLst>
          </p:cNvPr>
          <p:cNvSpPr txBox="1">
            <a:spLocks noChangeArrowheads="1"/>
          </p:cNvSpPr>
          <p:nvPr/>
        </p:nvSpPr>
        <p:spPr bwMode="auto">
          <a:xfrm>
            <a:off x="7173762" y="4018980"/>
            <a:ext cx="1638294" cy="1616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"One</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business"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mit Potenzial</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zur</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Substitution</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29" name="Text Box 16">
            <a:extLst>
              <a:ext uri="{FF2B5EF4-FFF2-40B4-BE49-F238E27FC236}">
                <a16:creationId xmlns:a16="http://schemas.microsoft.com/office/drawing/2014/main" id="{CCB26916-F48F-4904-A291-2E7D68B53368}"/>
              </a:ext>
            </a:extLst>
          </p:cNvPr>
          <p:cNvSpPr txBox="1">
            <a:spLocks noChangeArrowheads="1"/>
          </p:cNvSpPr>
          <p:nvPr/>
        </p:nvSpPr>
        <p:spPr bwMode="auto">
          <a:xfrm>
            <a:off x="833309" y="5684262"/>
            <a:ext cx="793747"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Gering</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0" name="Text Box 17">
            <a:extLst>
              <a:ext uri="{FF2B5EF4-FFF2-40B4-BE49-F238E27FC236}">
                <a16:creationId xmlns:a16="http://schemas.microsoft.com/office/drawing/2014/main" id="{1F2577E4-ADB6-44AB-9EDA-AFC49A7D35A4}"/>
              </a:ext>
            </a:extLst>
          </p:cNvPr>
          <p:cNvSpPr txBox="1">
            <a:spLocks noChangeArrowheads="1"/>
          </p:cNvSpPr>
          <p:nvPr/>
        </p:nvSpPr>
        <p:spPr bwMode="auto">
          <a:xfrm>
            <a:off x="822196" y="1269439"/>
            <a:ext cx="657223"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Hoch</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1" name="Text Box 18">
            <a:extLst>
              <a:ext uri="{FF2B5EF4-FFF2-40B4-BE49-F238E27FC236}">
                <a16:creationId xmlns:a16="http://schemas.microsoft.com/office/drawing/2014/main" id="{C1A40917-13E7-4EEC-A72D-1BD4883A5172}"/>
              </a:ext>
            </a:extLst>
          </p:cNvPr>
          <p:cNvSpPr txBox="1">
            <a:spLocks noChangeArrowheads="1"/>
          </p:cNvSpPr>
          <p:nvPr/>
        </p:nvSpPr>
        <p:spPr bwMode="auto">
          <a:xfrm>
            <a:off x="8269134" y="5723949"/>
            <a:ext cx="657223" cy="3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Hoch</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2" name="Text Box 19">
            <a:extLst>
              <a:ext uri="{FF2B5EF4-FFF2-40B4-BE49-F238E27FC236}">
                <a16:creationId xmlns:a16="http://schemas.microsoft.com/office/drawing/2014/main" id="{D0DF6380-8972-4C92-B53C-CCECCEEDC72E}"/>
              </a:ext>
            </a:extLst>
          </p:cNvPr>
          <p:cNvSpPr txBox="1">
            <a:spLocks noChangeArrowheads="1"/>
          </p:cNvSpPr>
          <p:nvPr/>
        </p:nvSpPr>
        <p:spPr bwMode="auto">
          <a:xfrm>
            <a:off x="5430693" y="3518919"/>
            <a:ext cx="1503357" cy="517523"/>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Drucker und</a:t>
            </a:r>
            <a:b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Druckerpatronen</a:t>
            </a:r>
            <a:endParaRPr kumimoji="0" lang="de-DE"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3" name="Text Box 20">
            <a:extLst>
              <a:ext uri="{FF2B5EF4-FFF2-40B4-BE49-F238E27FC236}">
                <a16:creationId xmlns:a16="http://schemas.microsoft.com/office/drawing/2014/main" id="{36C66D64-1EDA-4BE1-9564-2051B36F098E}"/>
              </a:ext>
            </a:extLst>
          </p:cNvPr>
          <p:cNvSpPr txBox="1">
            <a:spLocks noChangeArrowheads="1"/>
          </p:cNvSpPr>
          <p:nvPr/>
        </p:nvSpPr>
        <p:spPr bwMode="auto">
          <a:xfrm>
            <a:off x="7073750" y="3518919"/>
            <a:ext cx="1792282" cy="517523"/>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Elektr. Schachspiele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u. Holzschachspiele</a:t>
            </a:r>
            <a:endParaRPr kumimoji="0" lang="de-DE"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4" name="Text Box 21">
            <a:extLst>
              <a:ext uri="{FF2B5EF4-FFF2-40B4-BE49-F238E27FC236}">
                <a16:creationId xmlns:a16="http://schemas.microsoft.com/office/drawing/2014/main" id="{D5652896-0857-47A0-9D7F-7AEA20C7A16A}"/>
              </a:ext>
            </a:extLst>
          </p:cNvPr>
          <p:cNvSpPr txBox="1">
            <a:spLocks noChangeArrowheads="1"/>
          </p:cNvSpPr>
          <p:nvPr/>
        </p:nvSpPr>
        <p:spPr bwMode="auto">
          <a:xfrm>
            <a:off x="6951527" y="1972689"/>
            <a:ext cx="1633532" cy="517523"/>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Bettbezüge und</a:t>
            </a:r>
            <a:b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Kopfkissenbezüge</a:t>
            </a:r>
            <a:endParaRPr kumimoji="0" lang="de-DE"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5" name="Text Box 22">
            <a:extLst>
              <a:ext uri="{FF2B5EF4-FFF2-40B4-BE49-F238E27FC236}">
                <a16:creationId xmlns:a16="http://schemas.microsoft.com/office/drawing/2014/main" id="{08F6EB11-A50C-4B14-B708-B3B3F6AC8D23}"/>
              </a:ext>
            </a:extLst>
          </p:cNvPr>
          <p:cNvSpPr txBox="1">
            <a:spLocks noChangeArrowheads="1"/>
          </p:cNvSpPr>
          <p:nvPr/>
        </p:nvSpPr>
        <p:spPr bwMode="auto">
          <a:xfrm>
            <a:off x="1711193" y="4625403"/>
            <a:ext cx="1289046" cy="517523"/>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Space Shuttle</a:t>
            </a:r>
            <a:b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und Fussbälle</a:t>
            </a:r>
            <a:endParaRPr kumimoji="0" lang="de-DE"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6" name="Line 24">
            <a:extLst>
              <a:ext uri="{FF2B5EF4-FFF2-40B4-BE49-F238E27FC236}">
                <a16:creationId xmlns:a16="http://schemas.microsoft.com/office/drawing/2014/main" id="{C3B57B82-F8C9-436A-B27E-2DCB4D566E75}"/>
              </a:ext>
            </a:extLst>
          </p:cNvPr>
          <p:cNvSpPr>
            <a:spLocks noChangeShapeType="1"/>
          </p:cNvSpPr>
          <p:nvPr/>
        </p:nvSpPr>
        <p:spPr bwMode="auto">
          <a:xfrm>
            <a:off x="1566732" y="2320362"/>
            <a:ext cx="3673462" cy="0"/>
          </a:xfrm>
          <a:prstGeom prst="line">
            <a:avLst/>
          </a:prstGeom>
          <a:noFill/>
          <a:ln w="12700">
            <a:solidFill>
              <a:schemeClr val="tx2"/>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7" name="Text Box 25">
            <a:extLst>
              <a:ext uri="{FF2B5EF4-FFF2-40B4-BE49-F238E27FC236}">
                <a16:creationId xmlns:a16="http://schemas.microsoft.com/office/drawing/2014/main" id="{6A20837A-F58C-4F38-9C31-9ED7944F602D}"/>
              </a:ext>
            </a:extLst>
          </p:cNvPr>
          <p:cNvSpPr txBox="1">
            <a:spLocks noChangeArrowheads="1"/>
          </p:cNvSpPr>
          <p:nvPr/>
        </p:nvSpPr>
        <p:spPr bwMode="auto">
          <a:xfrm>
            <a:off x="1669919" y="3201421"/>
            <a:ext cx="2390767" cy="30479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Toilettenpapier und Windeln</a:t>
            </a:r>
            <a:endParaRPr kumimoji="0" lang="de-DE"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38" name="Text Box 26">
            <a:extLst>
              <a:ext uri="{FF2B5EF4-FFF2-40B4-BE49-F238E27FC236}">
                <a16:creationId xmlns:a16="http://schemas.microsoft.com/office/drawing/2014/main" id="{CEE2BE4B-360D-402F-AC70-ABDAA34F4D63}"/>
              </a:ext>
            </a:extLst>
          </p:cNvPr>
          <p:cNvSpPr txBox="1">
            <a:spLocks noChangeArrowheads="1"/>
          </p:cNvSpPr>
          <p:nvPr/>
        </p:nvSpPr>
        <p:spPr bwMode="auto">
          <a:xfrm>
            <a:off x="3671750" y="1960000"/>
            <a:ext cx="1523995" cy="517523"/>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Gilette Sensor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rPr>
              <a:t>und Lady Shaver</a:t>
            </a:r>
            <a:endParaRPr kumimoji="0" lang="de-DE" altLang="de-DE" sz="1400" b="0" i="1"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40" name="Ellipse 33">
            <a:extLst>
              <a:ext uri="{FF2B5EF4-FFF2-40B4-BE49-F238E27FC236}">
                <a16:creationId xmlns:a16="http://schemas.microsoft.com/office/drawing/2014/main" id="{6C2FC642-06B7-4625-AFA8-472DFDFF39E8}"/>
              </a:ext>
            </a:extLst>
          </p:cNvPr>
          <p:cNvSpPr>
            <a:spLocks noChangeArrowheads="1"/>
          </p:cNvSpPr>
          <p:nvPr/>
        </p:nvSpPr>
        <p:spPr bwMode="auto">
          <a:xfrm>
            <a:off x="8380282" y="1115450"/>
            <a:ext cx="647039" cy="428612"/>
          </a:xfrm>
          <a:prstGeom prst="ellipse">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41" name="Textfeld 34">
            <a:extLst>
              <a:ext uri="{FF2B5EF4-FFF2-40B4-BE49-F238E27FC236}">
                <a16:creationId xmlns:a16="http://schemas.microsoft.com/office/drawing/2014/main" id="{F91010B9-686B-4183-8CA7-18A7742EF720}"/>
              </a:ext>
            </a:extLst>
          </p:cNvPr>
          <p:cNvSpPr txBox="1">
            <a:spLocks noChangeArrowheads="1"/>
          </p:cNvSpPr>
          <p:nvPr/>
        </p:nvSpPr>
        <p:spPr bwMode="auto">
          <a:xfrm>
            <a:off x="8351679" y="1160479"/>
            <a:ext cx="714378"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Kern</a:t>
            </a:r>
          </a:p>
        </p:txBody>
      </p:sp>
      <p:sp>
        <p:nvSpPr>
          <p:cNvPr id="30" name="Titel 1">
            <a:extLst>
              <a:ext uri="{FF2B5EF4-FFF2-40B4-BE49-F238E27FC236}">
                <a16:creationId xmlns:a16="http://schemas.microsoft.com/office/drawing/2014/main" id="{2C68C598-8A8B-459D-806E-9FFCE1785421}"/>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err="1">
                <a:latin typeface="Arial" panose="020B0604020202020204" pitchFamily="34" charset="0"/>
              </a:rPr>
              <a:t>Portfoliomgt</a:t>
            </a:r>
            <a:r>
              <a:rPr lang="de-CH" kern="0" dirty="0">
                <a:latin typeface="Arial" panose="020B0604020202020204" pitchFamily="34" charset="0"/>
              </a:rPr>
              <a:t>. nach dem Verbundenheitskriterium</a:t>
            </a:r>
            <a:endParaRPr lang="de-CH" kern="0" dirty="0"/>
          </a:p>
        </p:txBody>
      </p:sp>
      <p:sp>
        <p:nvSpPr>
          <p:cNvPr id="31" name="Textfeld 30">
            <a:extLst>
              <a:ext uri="{FF2B5EF4-FFF2-40B4-BE49-F238E27FC236}">
                <a16:creationId xmlns:a16="http://schemas.microsoft.com/office/drawing/2014/main" id="{0868EB8E-3324-40BC-B713-6759A18AAF6E}"/>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a:extLst>
              <a:ext uri="{FF2B5EF4-FFF2-40B4-BE49-F238E27FC236}">
                <a16:creationId xmlns:a16="http://schemas.microsoft.com/office/drawing/2014/main" id="{38FF1781-FFCC-4FE7-AD56-3B0E084AEC9C}"/>
              </a:ext>
            </a:extLst>
          </p:cNvPr>
          <p:cNvGrpSpPr/>
          <p:nvPr/>
        </p:nvGrpSpPr>
        <p:grpSpPr>
          <a:xfrm>
            <a:off x="1227164" y="1124637"/>
            <a:ext cx="7294511" cy="4800567"/>
            <a:chOff x="1474862" y="994582"/>
            <a:chExt cx="7294511" cy="4800567"/>
          </a:xfrm>
        </p:grpSpPr>
        <p:sp>
          <p:nvSpPr>
            <p:cNvPr id="12291" name="Rectangle 3">
              <a:extLst>
                <a:ext uri="{FF2B5EF4-FFF2-40B4-BE49-F238E27FC236}">
                  <a16:creationId xmlns:a16="http://schemas.microsoft.com/office/drawing/2014/main" id="{9FFD4DB7-402A-446C-91A4-74B02BA8E505}"/>
                </a:ext>
              </a:extLst>
            </p:cNvPr>
            <p:cNvSpPr>
              <a:spLocks noChangeArrowheads="1"/>
            </p:cNvSpPr>
            <p:nvPr/>
          </p:nvSpPr>
          <p:spPr bwMode="auto">
            <a:xfrm>
              <a:off x="2086045" y="1753402"/>
              <a:ext cx="5105364" cy="3492476"/>
            </a:xfrm>
            <a:prstGeom prst="rect">
              <a:avLst/>
            </a:prstGeom>
            <a:solidFill>
              <a:schemeClr val="accent1"/>
            </a:solidFill>
            <a:ln w="38100">
              <a:solidFill>
                <a:schemeClr val="tx2"/>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292" name="Rectangle 4">
              <a:extLst>
                <a:ext uri="{FF2B5EF4-FFF2-40B4-BE49-F238E27FC236}">
                  <a16:creationId xmlns:a16="http://schemas.microsoft.com/office/drawing/2014/main" id="{D73A4740-EC19-4149-829F-71BF667EB147}"/>
                </a:ext>
              </a:extLst>
            </p:cNvPr>
            <p:cNvSpPr>
              <a:spLocks noChangeArrowheads="1"/>
            </p:cNvSpPr>
            <p:nvPr/>
          </p:nvSpPr>
          <p:spPr bwMode="auto">
            <a:xfrm>
              <a:off x="7874029" y="1781977"/>
              <a:ext cx="830257" cy="328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293" name="Rectangle 5">
              <a:extLst>
                <a:ext uri="{FF2B5EF4-FFF2-40B4-BE49-F238E27FC236}">
                  <a16:creationId xmlns:a16="http://schemas.microsoft.com/office/drawing/2014/main" id="{8E3D3F76-BBE9-47CB-83DB-895A62BCB815}"/>
                </a:ext>
              </a:extLst>
            </p:cNvPr>
            <p:cNvSpPr>
              <a:spLocks noChangeArrowheads="1"/>
            </p:cNvSpPr>
            <p:nvPr/>
          </p:nvSpPr>
          <p:spPr bwMode="auto">
            <a:xfrm rot="16200000">
              <a:off x="693024" y="3481384"/>
              <a:ext cx="1957374" cy="39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Marktwachstum</a:t>
              </a:r>
            </a:p>
          </p:txBody>
        </p:sp>
        <p:sp>
          <p:nvSpPr>
            <p:cNvPr id="12294" name="Rectangle 6">
              <a:extLst>
                <a:ext uri="{FF2B5EF4-FFF2-40B4-BE49-F238E27FC236}">
                  <a16:creationId xmlns:a16="http://schemas.microsoft.com/office/drawing/2014/main" id="{87AB077C-041B-42CC-96AE-5BAA1099E604}"/>
                </a:ext>
              </a:extLst>
            </p:cNvPr>
            <p:cNvSpPr>
              <a:spLocks noChangeArrowheads="1"/>
            </p:cNvSpPr>
            <p:nvPr/>
          </p:nvSpPr>
          <p:spPr bwMode="auto">
            <a:xfrm>
              <a:off x="7291421" y="2137574"/>
              <a:ext cx="1408102" cy="850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überdurch-</a:t>
              </a:r>
            </a:p>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schnittlich</a:t>
              </a:r>
            </a:p>
          </p:txBody>
        </p:sp>
        <p:sp>
          <p:nvSpPr>
            <p:cNvPr id="12295" name="Rectangle 7">
              <a:extLst>
                <a:ext uri="{FF2B5EF4-FFF2-40B4-BE49-F238E27FC236}">
                  <a16:creationId xmlns:a16="http://schemas.microsoft.com/office/drawing/2014/main" id="{710745B1-C414-4BD5-9269-24E9B35369B1}"/>
                </a:ext>
              </a:extLst>
            </p:cNvPr>
            <p:cNvSpPr>
              <a:spLocks noChangeArrowheads="1"/>
            </p:cNvSpPr>
            <p:nvPr/>
          </p:nvSpPr>
          <p:spPr bwMode="auto">
            <a:xfrm>
              <a:off x="7291421" y="3928262"/>
              <a:ext cx="1477952" cy="850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unterdurch-</a:t>
              </a:r>
            </a:p>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schnittlich</a:t>
              </a:r>
            </a:p>
          </p:txBody>
        </p:sp>
        <p:sp>
          <p:nvSpPr>
            <p:cNvPr id="12296" name="Rectangle 8">
              <a:extLst>
                <a:ext uri="{FF2B5EF4-FFF2-40B4-BE49-F238E27FC236}">
                  <a16:creationId xmlns:a16="http://schemas.microsoft.com/office/drawing/2014/main" id="{A39DCF43-0A4E-4D28-A3EB-2C5FBC27CFBB}"/>
                </a:ext>
              </a:extLst>
            </p:cNvPr>
            <p:cNvSpPr>
              <a:spLocks noChangeArrowheads="1"/>
            </p:cNvSpPr>
            <p:nvPr/>
          </p:nvSpPr>
          <p:spPr bwMode="auto">
            <a:xfrm>
              <a:off x="2300356" y="994582"/>
              <a:ext cx="2406109" cy="70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schlechter als die </a:t>
              </a:r>
              <a:b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Hauptwettbewerber</a:t>
              </a:r>
            </a:p>
          </p:txBody>
        </p:sp>
        <p:sp>
          <p:nvSpPr>
            <p:cNvPr id="12297" name="Rectangle 9">
              <a:extLst>
                <a:ext uri="{FF2B5EF4-FFF2-40B4-BE49-F238E27FC236}">
                  <a16:creationId xmlns:a16="http://schemas.microsoft.com/office/drawing/2014/main" id="{B3462068-8DB3-403F-B304-DE9E3A1491A0}"/>
                </a:ext>
              </a:extLst>
            </p:cNvPr>
            <p:cNvSpPr>
              <a:spLocks noChangeArrowheads="1"/>
            </p:cNvSpPr>
            <p:nvPr/>
          </p:nvSpPr>
          <p:spPr bwMode="auto">
            <a:xfrm>
              <a:off x="4795889" y="994582"/>
              <a:ext cx="2406109" cy="70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besser als die </a:t>
              </a:r>
              <a:b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Hauptwettbewerber</a:t>
              </a:r>
            </a:p>
          </p:txBody>
        </p:sp>
        <p:sp>
          <p:nvSpPr>
            <p:cNvPr id="12298" name="Rectangle 10">
              <a:extLst>
                <a:ext uri="{FF2B5EF4-FFF2-40B4-BE49-F238E27FC236}">
                  <a16:creationId xmlns:a16="http://schemas.microsoft.com/office/drawing/2014/main" id="{42016169-EA77-4CC4-A215-46E5CC2D1744}"/>
                </a:ext>
              </a:extLst>
            </p:cNvPr>
            <p:cNvSpPr>
              <a:spLocks noChangeArrowheads="1"/>
            </p:cNvSpPr>
            <p:nvPr/>
          </p:nvSpPr>
          <p:spPr bwMode="auto">
            <a:xfrm>
              <a:off x="2300356" y="1867701"/>
              <a:ext cx="1804974" cy="39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Fragezeichen</a:t>
              </a:r>
            </a:p>
          </p:txBody>
        </p:sp>
        <p:sp>
          <p:nvSpPr>
            <p:cNvPr id="12299" name="Rectangle 11">
              <a:extLst>
                <a:ext uri="{FF2B5EF4-FFF2-40B4-BE49-F238E27FC236}">
                  <a16:creationId xmlns:a16="http://schemas.microsoft.com/office/drawing/2014/main" id="{0823323A-D94D-4DB6-B671-2F2460E424F8}"/>
                </a:ext>
              </a:extLst>
            </p:cNvPr>
            <p:cNvSpPr>
              <a:spLocks noChangeArrowheads="1"/>
            </p:cNvSpPr>
            <p:nvPr/>
          </p:nvSpPr>
          <p:spPr bwMode="auto">
            <a:xfrm>
              <a:off x="4795889" y="1867701"/>
              <a:ext cx="815969" cy="39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Stars</a:t>
              </a:r>
            </a:p>
          </p:txBody>
        </p:sp>
        <p:sp>
          <p:nvSpPr>
            <p:cNvPr id="12300" name="Rectangle 12">
              <a:extLst>
                <a:ext uri="{FF2B5EF4-FFF2-40B4-BE49-F238E27FC236}">
                  <a16:creationId xmlns:a16="http://schemas.microsoft.com/office/drawing/2014/main" id="{2F32710E-90A2-44E5-B771-F30828927410}"/>
                </a:ext>
              </a:extLst>
            </p:cNvPr>
            <p:cNvSpPr>
              <a:spLocks noChangeArrowheads="1"/>
            </p:cNvSpPr>
            <p:nvPr/>
          </p:nvSpPr>
          <p:spPr bwMode="auto">
            <a:xfrm>
              <a:off x="2300356" y="3544090"/>
              <a:ext cx="1692263" cy="39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Arme Hunde</a:t>
              </a:r>
            </a:p>
          </p:txBody>
        </p:sp>
        <p:sp>
          <p:nvSpPr>
            <p:cNvPr id="12301" name="Rectangle 13">
              <a:extLst>
                <a:ext uri="{FF2B5EF4-FFF2-40B4-BE49-F238E27FC236}">
                  <a16:creationId xmlns:a16="http://schemas.microsoft.com/office/drawing/2014/main" id="{E0F0AD66-EDCC-44CD-807F-A6D38B48C736}"/>
                </a:ext>
              </a:extLst>
            </p:cNvPr>
            <p:cNvSpPr>
              <a:spLocks noChangeArrowheads="1"/>
            </p:cNvSpPr>
            <p:nvPr/>
          </p:nvSpPr>
          <p:spPr bwMode="auto">
            <a:xfrm>
              <a:off x="4795889" y="3544090"/>
              <a:ext cx="1338253" cy="39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Melkkühe</a:t>
              </a:r>
            </a:p>
          </p:txBody>
        </p:sp>
        <p:sp>
          <p:nvSpPr>
            <p:cNvPr id="12302" name="Rectangle 14">
              <a:extLst>
                <a:ext uri="{FF2B5EF4-FFF2-40B4-BE49-F238E27FC236}">
                  <a16:creationId xmlns:a16="http://schemas.microsoft.com/office/drawing/2014/main" id="{81F04381-F0A8-4DFF-BB18-74205D512C6C}"/>
                </a:ext>
              </a:extLst>
            </p:cNvPr>
            <p:cNvSpPr>
              <a:spLocks noChangeArrowheads="1"/>
            </p:cNvSpPr>
            <p:nvPr/>
          </p:nvSpPr>
          <p:spPr bwMode="auto">
            <a:xfrm>
              <a:off x="2300356" y="2575721"/>
              <a:ext cx="2157397"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1" u="none" strike="noStrike" kern="1200" cap="none" spc="0" normalizeH="0" baseline="0" noProof="0">
                  <a:ln>
                    <a:noFill/>
                  </a:ln>
                  <a:solidFill>
                    <a:srgbClr val="000000"/>
                  </a:solidFill>
                  <a:effectLst/>
                  <a:uLnTx/>
                  <a:uFillTx/>
                  <a:latin typeface="Arial" panose="020B0604020202020204" pitchFamily="34" charset="0"/>
                  <a:ea typeface="+mn-ea"/>
                  <a:cs typeface="+mn-cs"/>
                </a:rPr>
                <a:t>Normstrategie:</a:t>
              </a:r>
              <a:br>
                <a:rPr kumimoji="0" lang="de-DE" altLang="de-DE" sz="2000" b="0" i="1"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selektiv vorgehen</a:t>
              </a:r>
            </a:p>
          </p:txBody>
        </p:sp>
        <p:sp>
          <p:nvSpPr>
            <p:cNvPr id="12303" name="Rectangle 15">
              <a:extLst>
                <a:ext uri="{FF2B5EF4-FFF2-40B4-BE49-F238E27FC236}">
                  <a16:creationId xmlns:a16="http://schemas.microsoft.com/office/drawing/2014/main" id="{A21E039E-7F95-492D-A7FB-A8CEF7EC85BA}"/>
                </a:ext>
              </a:extLst>
            </p:cNvPr>
            <p:cNvSpPr>
              <a:spLocks noChangeArrowheads="1"/>
            </p:cNvSpPr>
            <p:nvPr/>
          </p:nvSpPr>
          <p:spPr bwMode="auto">
            <a:xfrm>
              <a:off x="4814939" y="2575721"/>
              <a:ext cx="2352659"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1" u="none" strike="noStrike" kern="1200" cap="none" spc="0" normalizeH="0" baseline="0" noProof="0">
                  <a:ln>
                    <a:noFill/>
                  </a:ln>
                  <a:solidFill>
                    <a:srgbClr val="000000"/>
                  </a:solidFill>
                  <a:effectLst/>
                  <a:uLnTx/>
                  <a:uFillTx/>
                  <a:latin typeface="Arial" panose="020B0604020202020204" pitchFamily="34" charset="0"/>
                  <a:ea typeface="+mn-ea"/>
                  <a:cs typeface="+mn-cs"/>
                </a:rPr>
                <a:t>Normstrategie:</a:t>
              </a:r>
              <a:br>
                <a:rPr kumimoji="0" lang="de-DE" altLang="de-DE" sz="2000" b="0" i="1"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fördern, investieren</a:t>
              </a:r>
            </a:p>
          </p:txBody>
        </p:sp>
        <p:sp>
          <p:nvSpPr>
            <p:cNvPr id="12304" name="Rectangle 16">
              <a:extLst>
                <a:ext uri="{FF2B5EF4-FFF2-40B4-BE49-F238E27FC236}">
                  <a16:creationId xmlns:a16="http://schemas.microsoft.com/office/drawing/2014/main" id="{C71CE8EA-F1F9-4535-90F7-FA88A537AF93}"/>
                </a:ext>
              </a:extLst>
            </p:cNvPr>
            <p:cNvSpPr>
              <a:spLocks noChangeArrowheads="1"/>
            </p:cNvSpPr>
            <p:nvPr/>
          </p:nvSpPr>
          <p:spPr bwMode="auto">
            <a:xfrm>
              <a:off x="2300356" y="4099711"/>
              <a:ext cx="1889112" cy="100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1" u="none" strike="noStrike" kern="1200" cap="none" spc="0" normalizeH="0" baseline="0" noProof="0">
                  <a:ln>
                    <a:noFill/>
                  </a:ln>
                  <a:solidFill>
                    <a:srgbClr val="000000"/>
                  </a:solidFill>
                  <a:effectLst/>
                  <a:uLnTx/>
                  <a:uFillTx/>
                  <a:latin typeface="Arial" panose="020B0604020202020204" pitchFamily="34" charset="0"/>
                  <a:ea typeface="+mn-ea"/>
                  <a:cs typeface="+mn-cs"/>
                </a:rPr>
                <a:t>Normstrategie:</a:t>
              </a:r>
              <a:b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desinvestieren,</a:t>
              </a:r>
              <a:b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liquidieren</a:t>
              </a:r>
            </a:p>
          </p:txBody>
        </p:sp>
        <p:sp>
          <p:nvSpPr>
            <p:cNvPr id="12305" name="Rectangle 17">
              <a:extLst>
                <a:ext uri="{FF2B5EF4-FFF2-40B4-BE49-F238E27FC236}">
                  <a16:creationId xmlns:a16="http://schemas.microsoft.com/office/drawing/2014/main" id="{637EA801-92C4-40B5-87F3-DE13AFA999C6}"/>
                </a:ext>
              </a:extLst>
            </p:cNvPr>
            <p:cNvSpPr>
              <a:spLocks noChangeArrowheads="1"/>
            </p:cNvSpPr>
            <p:nvPr/>
          </p:nvSpPr>
          <p:spPr bwMode="auto">
            <a:xfrm>
              <a:off x="4795889" y="4099711"/>
              <a:ext cx="1917687" cy="100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50000"/>
                </a:spcBef>
                <a:spcAft>
                  <a:spcPct val="0"/>
                </a:spcAft>
                <a:buClrTx/>
                <a:buSzTx/>
                <a:buFontTx/>
                <a:buNone/>
                <a:tabLst/>
                <a:defRPr/>
              </a:pPr>
              <a:r>
                <a:rPr kumimoji="0" lang="de-DE" altLang="de-DE" sz="2000" b="0" i="1" u="none" strike="noStrike" kern="1200" cap="none" spc="0" normalizeH="0" baseline="0" noProof="0">
                  <a:ln>
                    <a:noFill/>
                  </a:ln>
                  <a:solidFill>
                    <a:srgbClr val="000000"/>
                  </a:solidFill>
                  <a:effectLst/>
                  <a:uLnTx/>
                  <a:uFillTx/>
                  <a:latin typeface="Arial" panose="020B0604020202020204" pitchFamily="34" charset="0"/>
                  <a:ea typeface="+mn-ea"/>
                  <a:cs typeface="+mn-cs"/>
                </a:rPr>
                <a:t>Normstrategie:</a:t>
              </a:r>
              <a:br>
                <a:rPr kumimoji="0" lang="de-DE" altLang="de-DE" sz="2000" b="0" i="1"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Position halten,</a:t>
              </a:r>
              <a:b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ernten</a:t>
              </a:r>
            </a:p>
          </p:txBody>
        </p:sp>
        <p:sp>
          <p:nvSpPr>
            <p:cNvPr id="12306" name="Line 18">
              <a:extLst>
                <a:ext uri="{FF2B5EF4-FFF2-40B4-BE49-F238E27FC236}">
                  <a16:creationId xmlns:a16="http://schemas.microsoft.com/office/drawing/2014/main" id="{C942FCBE-688B-4302-A154-61EA83AF2DED}"/>
                </a:ext>
              </a:extLst>
            </p:cNvPr>
            <p:cNvSpPr>
              <a:spLocks noChangeShapeType="1"/>
            </p:cNvSpPr>
            <p:nvPr/>
          </p:nvSpPr>
          <p:spPr bwMode="auto">
            <a:xfrm>
              <a:off x="4638727" y="1753402"/>
              <a:ext cx="0" cy="3492476"/>
            </a:xfrm>
            <a:prstGeom prst="line">
              <a:avLst/>
            </a:prstGeom>
            <a:noFill/>
            <a:ln w="28575">
              <a:solidFill>
                <a:schemeClr val="tx2"/>
              </a:solidFill>
              <a:prstDash val="sysDot"/>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307" name="Line 19">
              <a:extLst>
                <a:ext uri="{FF2B5EF4-FFF2-40B4-BE49-F238E27FC236}">
                  <a16:creationId xmlns:a16="http://schemas.microsoft.com/office/drawing/2014/main" id="{E0F22ED7-06E6-45DC-A6E3-EDD4684684C7}"/>
                </a:ext>
              </a:extLst>
            </p:cNvPr>
            <p:cNvSpPr>
              <a:spLocks noChangeShapeType="1"/>
            </p:cNvSpPr>
            <p:nvPr/>
          </p:nvSpPr>
          <p:spPr bwMode="auto">
            <a:xfrm rot="5400000" flipV="1">
              <a:off x="4638727" y="959658"/>
              <a:ext cx="0" cy="5067265"/>
            </a:xfrm>
            <a:prstGeom prst="line">
              <a:avLst/>
            </a:prstGeom>
            <a:noFill/>
            <a:ln w="28575">
              <a:solidFill>
                <a:schemeClr val="tx2"/>
              </a:solidFill>
              <a:prstDash val="sysDot"/>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308" name="Text Box 20">
              <a:extLst>
                <a:ext uri="{FF2B5EF4-FFF2-40B4-BE49-F238E27FC236}">
                  <a16:creationId xmlns:a16="http://schemas.microsoft.com/office/drawing/2014/main" id="{C9199B9C-3AD9-4CE9-89CE-152D73A97425}"/>
                </a:ext>
              </a:extLst>
            </p:cNvPr>
            <p:cNvSpPr txBox="1">
              <a:spLocks noChangeArrowheads="1"/>
            </p:cNvSpPr>
            <p:nvPr/>
          </p:nvSpPr>
          <p:spPr bwMode="auto">
            <a:xfrm>
              <a:off x="3389374" y="5398277"/>
              <a:ext cx="2498708" cy="396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762000" rtl="0" eaLnBrk="0" fontAlgn="base" latinLnBrk="0" hangingPunct="0">
                <a:lnSpc>
                  <a:spcPct val="100000"/>
                </a:lnSpc>
                <a:spcBef>
                  <a:spcPct val="0"/>
                </a:spcBef>
                <a:spcAft>
                  <a:spcPct val="0"/>
                </a:spcAft>
                <a:buClrTx/>
                <a:buSzTx/>
                <a:buFontTx/>
                <a:buNone/>
                <a:tabLst/>
                <a:defRPr/>
              </a:pPr>
              <a:r>
                <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Relativer Marktanteil</a:t>
              </a:r>
            </a:p>
          </p:txBody>
        </p:sp>
        <p:sp>
          <p:nvSpPr>
            <p:cNvPr id="12309" name="Line 21">
              <a:extLst>
                <a:ext uri="{FF2B5EF4-FFF2-40B4-BE49-F238E27FC236}">
                  <a16:creationId xmlns:a16="http://schemas.microsoft.com/office/drawing/2014/main" id="{58F0E319-E289-41B9-A76D-75353ED97936}"/>
                </a:ext>
              </a:extLst>
            </p:cNvPr>
            <p:cNvSpPr>
              <a:spLocks noChangeShapeType="1"/>
            </p:cNvSpPr>
            <p:nvPr/>
          </p:nvSpPr>
          <p:spPr bwMode="auto">
            <a:xfrm>
              <a:off x="2086045" y="5245878"/>
              <a:ext cx="5695910" cy="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310" name="Line 22">
              <a:extLst>
                <a:ext uri="{FF2B5EF4-FFF2-40B4-BE49-F238E27FC236}">
                  <a16:creationId xmlns:a16="http://schemas.microsoft.com/office/drawing/2014/main" id="{9DB0375F-40EC-48C9-B14B-6131300DBA75}"/>
                </a:ext>
              </a:extLst>
            </p:cNvPr>
            <p:cNvSpPr>
              <a:spLocks noChangeShapeType="1"/>
            </p:cNvSpPr>
            <p:nvPr/>
          </p:nvSpPr>
          <p:spPr bwMode="auto">
            <a:xfrm rot="16200000">
              <a:off x="93747" y="3304379"/>
              <a:ext cx="3943323" cy="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4" name="Titel 1">
            <a:extLst>
              <a:ext uri="{FF2B5EF4-FFF2-40B4-BE49-F238E27FC236}">
                <a16:creationId xmlns:a16="http://schemas.microsoft.com/office/drawing/2014/main" id="{97F9EAA2-B5DC-42EB-A3E9-B9470C50F580}"/>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Portfoliomatrix</a:t>
            </a:r>
            <a:endParaRPr lang="de-CH" kern="0" dirty="0"/>
          </a:p>
        </p:txBody>
      </p:sp>
      <p:sp>
        <p:nvSpPr>
          <p:cNvPr id="25" name="Textfeld 24">
            <a:extLst>
              <a:ext uri="{FF2B5EF4-FFF2-40B4-BE49-F238E27FC236}">
                <a16:creationId xmlns:a16="http://schemas.microsoft.com/office/drawing/2014/main" id="{F2AD77A1-1528-4409-9209-5FD35BCAAEE9}"/>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a:t>
            </a:r>
          </a:p>
        </p:txBody>
      </p:sp>
      <p:sp>
        <p:nvSpPr>
          <p:cNvPr id="2" name="Textfeld 1">
            <a:extLst>
              <a:ext uri="{FF2B5EF4-FFF2-40B4-BE49-F238E27FC236}">
                <a16:creationId xmlns:a16="http://schemas.microsoft.com/office/drawing/2014/main" id="{75F9EDBB-3DD7-44CA-AB73-AC05FD96C420}"/>
              </a:ext>
            </a:extLst>
          </p:cNvPr>
          <p:cNvSpPr txBox="1"/>
          <p:nvPr/>
        </p:nvSpPr>
        <p:spPr>
          <a:xfrm>
            <a:off x="3872880" y="6571451"/>
            <a:ext cx="2047355" cy="246221"/>
          </a:xfrm>
          <a:prstGeom prst="rect">
            <a:avLst/>
          </a:prstGeom>
          <a:noFill/>
        </p:spPr>
        <p:txBody>
          <a:bodyPr wrap="none" rtlCol="0">
            <a:spAutoFit/>
          </a:bodyPr>
          <a:lstStyle/>
          <a:p>
            <a:r>
              <a:rPr lang="de-CH" sz="1000" dirty="0"/>
              <a:t>Quelle: Boston Consulting Group</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AutoShape 4">
            <a:extLst>
              <a:ext uri="{FF2B5EF4-FFF2-40B4-BE49-F238E27FC236}">
                <a16:creationId xmlns:a16="http://schemas.microsoft.com/office/drawing/2014/main" id="{AB9CC9DC-101B-4B95-A5CB-3D92DDCF0868}"/>
              </a:ext>
            </a:extLst>
          </p:cNvPr>
          <p:cNvSpPr>
            <a:spLocks noChangeAspect="1" noChangeArrowheads="1" noTextEdit="1"/>
          </p:cNvSpPr>
          <p:nvPr/>
        </p:nvSpPr>
        <p:spPr bwMode="auto">
          <a:xfrm>
            <a:off x="523875" y="928688"/>
            <a:ext cx="8736013"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2" name="Gruppieren 1">
            <a:extLst>
              <a:ext uri="{FF2B5EF4-FFF2-40B4-BE49-F238E27FC236}">
                <a16:creationId xmlns:a16="http://schemas.microsoft.com/office/drawing/2014/main" id="{82FE997E-8D79-4A58-9917-A0A5C2085E08}"/>
              </a:ext>
            </a:extLst>
          </p:cNvPr>
          <p:cNvGrpSpPr/>
          <p:nvPr/>
        </p:nvGrpSpPr>
        <p:grpSpPr>
          <a:xfrm>
            <a:off x="527465" y="1191139"/>
            <a:ext cx="8664575" cy="4795838"/>
            <a:chOff x="527465" y="1191139"/>
            <a:chExt cx="8664575" cy="4795838"/>
          </a:xfrm>
        </p:grpSpPr>
        <p:sp>
          <p:nvSpPr>
            <p:cNvPr id="14340" name="Rectangle 6">
              <a:extLst>
                <a:ext uri="{FF2B5EF4-FFF2-40B4-BE49-F238E27FC236}">
                  <a16:creationId xmlns:a16="http://schemas.microsoft.com/office/drawing/2014/main" id="{AC34CAD0-5D36-4BD7-BDF7-30E158D310C3}"/>
                </a:ext>
              </a:extLst>
            </p:cNvPr>
            <p:cNvSpPr>
              <a:spLocks noChangeArrowheads="1"/>
            </p:cNvSpPr>
            <p:nvPr/>
          </p:nvSpPr>
          <p:spPr bwMode="auto">
            <a:xfrm>
              <a:off x="1411702" y="1289564"/>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30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1" name="Rectangle 7">
              <a:extLst>
                <a:ext uri="{FF2B5EF4-FFF2-40B4-BE49-F238E27FC236}">
                  <a16:creationId xmlns:a16="http://schemas.microsoft.com/office/drawing/2014/main" id="{D586EC58-32CD-4F6C-B942-0D417A2CC4A3}"/>
                </a:ext>
              </a:extLst>
            </p:cNvPr>
            <p:cNvSpPr>
              <a:spLocks noChangeArrowheads="1"/>
            </p:cNvSpPr>
            <p:nvPr/>
          </p:nvSpPr>
          <p:spPr bwMode="auto">
            <a:xfrm>
              <a:off x="1500602" y="4664589"/>
              <a:ext cx="177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2" name="Freeform 8">
              <a:extLst>
                <a:ext uri="{FF2B5EF4-FFF2-40B4-BE49-F238E27FC236}">
                  <a16:creationId xmlns:a16="http://schemas.microsoft.com/office/drawing/2014/main" id="{A38BFB59-F329-4381-96DB-8A735C88B407}"/>
                </a:ext>
              </a:extLst>
            </p:cNvPr>
            <p:cNvSpPr>
              <a:spLocks noEditPoints="1"/>
            </p:cNvSpPr>
            <p:nvPr/>
          </p:nvSpPr>
          <p:spPr bwMode="auto">
            <a:xfrm>
              <a:off x="1705390" y="1353064"/>
              <a:ext cx="5880100" cy="3990975"/>
            </a:xfrm>
            <a:custGeom>
              <a:avLst/>
              <a:gdLst>
                <a:gd name="T0" fmla="*/ 0 w 3704"/>
                <a:gd name="T1" fmla="*/ 0 h 2514"/>
                <a:gd name="T2" fmla="*/ 2147483647 w 3704"/>
                <a:gd name="T3" fmla="*/ 0 h 2514"/>
                <a:gd name="T4" fmla="*/ 2147483647 w 3704"/>
                <a:gd name="T5" fmla="*/ 2147483647 h 2514"/>
                <a:gd name="T6" fmla="*/ 0 w 3704"/>
                <a:gd name="T7" fmla="*/ 2147483647 h 2514"/>
                <a:gd name="T8" fmla="*/ 0 w 3704"/>
                <a:gd name="T9" fmla="*/ 0 h 2514"/>
                <a:gd name="T10" fmla="*/ 2147483647 w 3704"/>
                <a:gd name="T11" fmla="*/ 2147483647 h 2514"/>
                <a:gd name="T12" fmla="*/ 0 w 3704"/>
                <a:gd name="T13" fmla="*/ 2147483647 h 2514"/>
                <a:gd name="T14" fmla="*/ 2147483647 w 3704"/>
                <a:gd name="T15" fmla="*/ 2147483647 h 2514"/>
                <a:gd name="T16" fmla="*/ 2147483647 w 3704"/>
                <a:gd name="T17" fmla="*/ 2147483647 h 2514"/>
                <a:gd name="T18" fmla="*/ 2147483647 w 3704"/>
                <a:gd name="T19" fmla="*/ 0 h 2514"/>
                <a:gd name="T20" fmla="*/ 2147483647 w 3704"/>
                <a:gd name="T21" fmla="*/ 2147483647 h 2514"/>
                <a:gd name="T22" fmla="*/ 0 w 3704"/>
                <a:gd name="T23" fmla="*/ 2147483647 h 2514"/>
                <a:gd name="T24" fmla="*/ 2147483647 w 3704"/>
                <a:gd name="T25" fmla="*/ 0 h 2514"/>
                <a:gd name="T26" fmla="*/ 2147483647 w 3704"/>
                <a:gd name="T27" fmla="*/ 2147483647 h 25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04"/>
                <a:gd name="T43" fmla="*/ 0 h 2514"/>
                <a:gd name="T44" fmla="*/ 3704 w 3704"/>
                <a:gd name="T45" fmla="*/ 2514 h 25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04" h="2514">
                  <a:moveTo>
                    <a:pt x="0" y="0"/>
                  </a:moveTo>
                  <a:lnTo>
                    <a:pt x="3704" y="0"/>
                  </a:lnTo>
                  <a:lnTo>
                    <a:pt x="3704" y="2514"/>
                  </a:lnTo>
                  <a:lnTo>
                    <a:pt x="0" y="2514"/>
                  </a:lnTo>
                  <a:lnTo>
                    <a:pt x="0" y="0"/>
                  </a:lnTo>
                  <a:close/>
                  <a:moveTo>
                    <a:pt x="6" y="2508"/>
                  </a:moveTo>
                  <a:lnTo>
                    <a:pt x="0" y="2508"/>
                  </a:lnTo>
                  <a:lnTo>
                    <a:pt x="3699" y="2508"/>
                  </a:lnTo>
                  <a:lnTo>
                    <a:pt x="3699" y="0"/>
                  </a:lnTo>
                  <a:lnTo>
                    <a:pt x="3699" y="5"/>
                  </a:lnTo>
                  <a:lnTo>
                    <a:pt x="0" y="5"/>
                  </a:lnTo>
                  <a:lnTo>
                    <a:pt x="6" y="0"/>
                  </a:lnTo>
                  <a:lnTo>
                    <a:pt x="6" y="2508"/>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3" name="Freeform 9">
              <a:extLst>
                <a:ext uri="{FF2B5EF4-FFF2-40B4-BE49-F238E27FC236}">
                  <a16:creationId xmlns:a16="http://schemas.microsoft.com/office/drawing/2014/main" id="{06DA63D7-3EC3-4E39-A03B-01CC30361579}"/>
                </a:ext>
              </a:extLst>
            </p:cNvPr>
            <p:cNvSpPr>
              <a:spLocks noEditPoints="1"/>
            </p:cNvSpPr>
            <p:nvPr/>
          </p:nvSpPr>
          <p:spPr bwMode="auto">
            <a:xfrm>
              <a:off x="1705390" y="4120077"/>
              <a:ext cx="2979738" cy="1223963"/>
            </a:xfrm>
            <a:custGeom>
              <a:avLst/>
              <a:gdLst>
                <a:gd name="T0" fmla="*/ 0 w 1877"/>
                <a:gd name="T1" fmla="*/ 0 h 771"/>
                <a:gd name="T2" fmla="*/ 2147483647 w 1877"/>
                <a:gd name="T3" fmla="*/ 0 h 771"/>
                <a:gd name="T4" fmla="*/ 2147483647 w 1877"/>
                <a:gd name="T5" fmla="*/ 2147483647 h 771"/>
                <a:gd name="T6" fmla="*/ 0 w 1877"/>
                <a:gd name="T7" fmla="*/ 2147483647 h 771"/>
                <a:gd name="T8" fmla="*/ 0 w 1877"/>
                <a:gd name="T9" fmla="*/ 0 h 771"/>
                <a:gd name="T10" fmla="*/ 2147483647 w 1877"/>
                <a:gd name="T11" fmla="*/ 2147483647 h 771"/>
                <a:gd name="T12" fmla="*/ 0 w 1877"/>
                <a:gd name="T13" fmla="*/ 2147483647 h 771"/>
                <a:gd name="T14" fmla="*/ 2147483647 w 1877"/>
                <a:gd name="T15" fmla="*/ 2147483647 h 771"/>
                <a:gd name="T16" fmla="*/ 2147483647 w 1877"/>
                <a:gd name="T17" fmla="*/ 2147483647 h 771"/>
                <a:gd name="T18" fmla="*/ 2147483647 w 1877"/>
                <a:gd name="T19" fmla="*/ 0 h 771"/>
                <a:gd name="T20" fmla="*/ 2147483647 w 1877"/>
                <a:gd name="T21" fmla="*/ 2147483647 h 771"/>
                <a:gd name="T22" fmla="*/ 0 w 1877"/>
                <a:gd name="T23" fmla="*/ 2147483647 h 771"/>
                <a:gd name="T24" fmla="*/ 2147483647 w 1877"/>
                <a:gd name="T25" fmla="*/ 0 h 771"/>
                <a:gd name="T26" fmla="*/ 2147483647 w 1877"/>
                <a:gd name="T27" fmla="*/ 2147483647 h 7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77"/>
                <a:gd name="T43" fmla="*/ 0 h 771"/>
                <a:gd name="T44" fmla="*/ 1877 w 1877"/>
                <a:gd name="T45" fmla="*/ 771 h 7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77" h="771">
                  <a:moveTo>
                    <a:pt x="0" y="0"/>
                  </a:moveTo>
                  <a:lnTo>
                    <a:pt x="1877" y="0"/>
                  </a:lnTo>
                  <a:lnTo>
                    <a:pt x="1877" y="771"/>
                  </a:lnTo>
                  <a:lnTo>
                    <a:pt x="0" y="771"/>
                  </a:lnTo>
                  <a:lnTo>
                    <a:pt x="0" y="0"/>
                  </a:lnTo>
                  <a:close/>
                  <a:moveTo>
                    <a:pt x="6" y="765"/>
                  </a:moveTo>
                  <a:lnTo>
                    <a:pt x="0" y="765"/>
                  </a:lnTo>
                  <a:lnTo>
                    <a:pt x="1872" y="765"/>
                  </a:lnTo>
                  <a:lnTo>
                    <a:pt x="1872" y="0"/>
                  </a:lnTo>
                  <a:lnTo>
                    <a:pt x="1872" y="6"/>
                  </a:lnTo>
                  <a:lnTo>
                    <a:pt x="0" y="6"/>
                  </a:lnTo>
                  <a:lnTo>
                    <a:pt x="6" y="0"/>
                  </a:lnTo>
                  <a:lnTo>
                    <a:pt x="6" y="765"/>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4" name="Freeform 10">
              <a:extLst>
                <a:ext uri="{FF2B5EF4-FFF2-40B4-BE49-F238E27FC236}">
                  <a16:creationId xmlns:a16="http://schemas.microsoft.com/office/drawing/2014/main" id="{979B938E-D248-41F8-A080-97D37FE522E9}"/>
                </a:ext>
              </a:extLst>
            </p:cNvPr>
            <p:cNvSpPr>
              <a:spLocks noEditPoints="1"/>
            </p:cNvSpPr>
            <p:nvPr/>
          </p:nvSpPr>
          <p:spPr bwMode="auto">
            <a:xfrm>
              <a:off x="4677190" y="1353064"/>
              <a:ext cx="2908300" cy="2776538"/>
            </a:xfrm>
            <a:custGeom>
              <a:avLst/>
              <a:gdLst>
                <a:gd name="T0" fmla="*/ 0 w 1832"/>
                <a:gd name="T1" fmla="*/ 0 h 1749"/>
                <a:gd name="T2" fmla="*/ 2147483647 w 1832"/>
                <a:gd name="T3" fmla="*/ 0 h 1749"/>
                <a:gd name="T4" fmla="*/ 2147483647 w 1832"/>
                <a:gd name="T5" fmla="*/ 2147483647 h 1749"/>
                <a:gd name="T6" fmla="*/ 0 w 1832"/>
                <a:gd name="T7" fmla="*/ 2147483647 h 1749"/>
                <a:gd name="T8" fmla="*/ 0 w 1832"/>
                <a:gd name="T9" fmla="*/ 0 h 1749"/>
                <a:gd name="T10" fmla="*/ 2147483647 w 1832"/>
                <a:gd name="T11" fmla="*/ 2147483647 h 1749"/>
                <a:gd name="T12" fmla="*/ 0 w 1832"/>
                <a:gd name="T13" fmla="*/ 2147483647 h 1749"/>
                <a:gd name="T14" fmla="*/ 2147483647 w 1832"/>
                <a:gd name="T15" fmla="*/ 2147483647 h 1749"/>
                <a:gd name="T16" fmla="*/ 2147483647 w 1832"/>
                <a:gd name="T17" fmla="*/ 2147483647 h 1749"/>
                <a:gd name="T18" fmla="*/ 2147483647 w 1832"/>
                <a:gd name="T19" fmla="*/ 0 h 1749"/>
                <a:gd name="T20" fmla="*/ 2147483647 w 1832"/>
                <a:gd name="T21" fmla="*/ 2147483647 h 1749"/>
                <a:gd name="T22" fmla="*/ 0 w 1832"/>
                <a:gd name="T23" fmla="*/ 2147483647 h 1749"/>
                <a:gd name="T24" fmla="*/ 2147483647 w 1832"/>
                <a:gd name="T25" fmla="*/ 0 h 1749"/>
                <a:gd name="T26" fmla="*/ 2147483647 w 1832"/>
                <a:gd name="T27" fmla="*/ 2147483647 h 174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32"/>
                <a:gd name="T43" fmla="*/ 0 h 1749"/>
                <a:gd name="T44" fmla="*/ 1832 w 1832"/>
                <a:gd name="T45" fmla="*/ 1749 h 174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32" h="1749">
                  <a:moveTo>
                    <a:pt x="0" y="0"/>
                  </a:moveTo>
                  <a:lnTo>
                    <a:pt x="1832" y="0"/>
                  </a:lnTo>
                  <a:lnTo>
                    <a:pt x="1832" y="1749"/>
                  </a:lnTo>
                  <a:lnTo>
                    <a:pt x="0" y="1749"/>
                  </a:lnTo>
                  <a:lnTo>
                    <a:pt x="0" y="0"/>
                  </a:lnTo>
                  <a:close/>
                  <a:moveTo>
                    <a:pt x="5" y="1743"/>
                  </a:moveTo>
                  <a:lnTo>
                    <a:pt x="0" y="1743"/>
                  </a:lnTo>
                  <a:lnTo>
                    <a:pt x="1827" y="1743"/>
                  </a:lnTo>
                  <a:lnTo>
                    <a:pt x="1827" y="0"/>
                  </a:lnTo>
                  <a:lnTo>
                    <a:pt x="1827" y="5"/>
                  </a:lnTo>
                  <a:lnTo>
                    <a:pt x="0" y="5"/>
                  </a:lnTo>
                  <a:lnTo>
                    <a:pt x="5" y="0"/>
                  </a:lnTo>
                  <a:lnTo>
                    <a:pt x="5" y="174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5" name="Rectangle 11">
              <a:extLst>
                <a:ext uri="{FF2B5EF4-FFF2-40B4-BE49-F238E27FC236}">
                  <a16:creationId xmlns:a16="http://schemas.microsoft.com/office/drawing/2014/main" id="{C656A339-5988-4423-B782-B81406BB7D6B}"/>
                </a:ext>
              </a:extLst>
            </p:cNvPr>
            <p:cNvSpPr>
              <a:spLocks noChangeArrowheads="1"/>
            </p:cNvSpPr>
            <p:nvPr/>
          </p:nvSpPr>
          <p:spPr bwMode="auto">
            <a:xfrm>
              <a:off x="1660940" y="5817114"/>
              <a:ext cx="24923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6" name="Rectangle 12">
              <a:extLst>
                <a:ext uri="{FF2B5EF4-FFF2-40B4-BE49-F238E27FC236}">
                  <a16:creationId xmlns:a16="http://schemas.microsoft.com/office/drawing/2014/main" id="{38D6F25A-87CA-49D8-B522-B3238EDC9656}"/>
                </a:ext>
              </a:extLst>
            </p:cNvPr>
            <p:cNvSpPr>
              <a:spLocks noChangeArrowheads="1"/>
            </p:cNvSpPr>
            <p:nvPr/>
          </p:nvSpPr>
          <p:spPr bwMode="auto">
            <a:xfrm>
              <a:off x="1830802" y="5817114"/>
              <a:ext cx="55403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Relativer</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7" name="Rectangle 13">
              <a:extLst>
                <a:ext uri="{FF2B5EF4-FFF2-40B4-BE49-F238E27FC236}">
                  <a16:creationId xmlns:a16="http://schemas.microsoft.com/office/drawing/2014/main" id="{6BA9AF16-783F-4540-9E2E-8D68CAE73D91}"/>
                </a:ext>
              </a:extLst>
            </p:cNvPr>
            <p:cNvSpPr>
              <a:spLocks noChangeArrowheads="1"/>
            </p:cNvSpPr>
            <p:nvPr/>
          </p:nvSpPr>
          <p:spPr bwMode="auto">
            <a:xfrm>
              <a:off x="2330865" y="5817114"/>
              <a:ext cx="6699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Marktanteil</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8" name="Rectangle 14">
              <a:extLst>
                <a:ext uri="{FF2B5EF4-FFF2-40B4-BE49-F238E27FC236}">
                  <a16:creationId xmlns:a16="http://schemas.microsoft.com/office/drawing/2014/main" id="{E4F0BDBC-A88D-4532-8293-D7882A4B9BC0}"/>
                </a:ext>
              </a:extLst>
            </p:cNvPr>
            <p:cNvSpPr>
              <a:spLocks noChangeArrowheads="1"/>
            </p:cNvSpPr>
            <p:nvPr/>
          </p:nvSpPr>
          <p:spPr bwMode="auto">
            <a:xfrm>
              <a:off x="2945227" y="5817114"/>
              <a:ext cx="3476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unter</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49" name="Rectangle 15">
              <a:extLst>
                <a:ext uri="{FF2B5EF4-FFF2-40B4-BE49-F238E27FC236}">
                  <a16:creationId xmlns:a16="http://schemas.microsoft.com/office/drawing/2014/main" id="{989FB85E-A6B6-49B6-A7C1-7A0DD9939006}"/>
                </a:ext>
              </a:extLst>
            </p:cNvPr>
            <p:cNvSpPr>
              <a:spLocks noChangeArrowheads="1"/>
            </p:cNvSpPr>
            <p:nvPr/>
          </p:nvSpPr>
          <p:spPr bwMode="auto">
            <a:xfrm>
              <a:off x="3248440" y="5817114"/>
              <a:ext cx="30321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0,33</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0" name="Freeform 16">
              <a:extLst>
                <a:ext uri="{FF2B5EF4-FFF2-40B4-BE49-F238E27FC236}">
                  <a16:creationId xmlns:a16="http://schemas.microsoft.com/office/drawing/2014/main" id="{881FC80F-E7D2-450B-AAD8-D353EF4396D0}"/>
                </a:ext>
              </a:extLst>
            </p:cNvPr>
            <p:cNvSpPr>
              <a:spLocks/>
            </p:cNvSpPr>
            <p:nvPr/>
          </p:nvSpPr>
          <p:spPr bwMode="auto">
            <a:xfrm>
              <a:off x="1624427" y="1191139"/>
              <a:ext cx="366713" cy="366713"/>
            </a:xfrm>
            <a:custGeom>
              <a:avLst/>
              <a:gdLst>
                <a:gd name="T0" fmla="*/ 0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0 h 231"/>
                <a:gd name="T10" fmla="*/ 2147483647 w 231"/>
                <a:gd name="T11" fmla="*/ 0 h 231"/>
                <a:gd name="T12" fmla="*/ 2147483647 w 231"/>
                <a:gd name="T13" fmla="*/ 0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0 w 231"/>
                <a:gd name="T45" fmla="*/ 2147483647 h 231"/>
                <a:gd name="T46" fmla="*/ 0 w 231"/>
                <a:gd name="T47" fmla="*/ 2147483647 h 231"/>
                <a:gd name="T48" fmla="*/ 0 w 231"/>
                <a:gd name="T49" fmla="*/ 2147483647 h 2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1"/>
                <a:gd name="T76" fmla="*/ 0 h 231"/>
                <a:gd name="T77" fmla="*/ 231 w 231"/>
                <a:gd name="T78" fmla="*/ 231 h 2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1" h="231">
                  <a:moveTo>
                    <a:pt x="0" y="118"/>
                  </a:moveTo>
                  <a:lnTo>
                    <a:pt x="12" y="73"/>
                  </a:lnTo>
                  <a:lnTo>
                    <a:pt x="34" y="34"/>
                  </a:lnTo>
                  <a:lnTo>
                    <a:pt x="74" y="12"/>
                  </a:lnTo>
                  <a:lnTo>
                    <a:pt x="119" y="0"/>
                  </a:lnTo>
                  <a:lnTo>
                    <a:pt x="163" y="12"/>
                  </a:lnTo>
                  <a:lnTo>
                    <a:pt x="197" y="34"/>
                  </a:lnTo>
                  <a:lnTo>
                    <a:pt x="220" y="73"/>
                  </a:lnTo>
                  <a:lnTo>
                    <a:pt x="231" y="118"/>
                  </a:lnTo>
                  <a:lnTo>
                    <a:pt x="220" y="163"/>
                  </a:lnTo>
                  <a:lnTo>
                    <a:pt x="197" y="197"/>
                  </a:lnTo>
                  <a:lnTo>
                    <a:pt x="163" y="220"/>
                  </a:lnTo>
                  <a:lnTo>
                    <a:pt x="119" y="231"/>
                  </a:lnTo>
                  <a:lnTo>
                    <a:pt x="74" y="220"/>
                  </a:lnTo>
                  <a:lnTo>
                    <a:pt x="34" y="197"/>
                  </a:lnTo>
                  <a:lnTo>
                    <a:pt x="12" y="163"/>
                  </a:lnTo>
                  <a:lnTo>
                    <a:pt x="0" y="118"/>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1" name="Freeform 17">
              <a:extLst>
                <a:ext uri="{FF2B5EF4-FFF2-40B4-BE49-F238E27FC236}">
                  <a16:creationId xmlns:a16="http://schemas.microsoft.com/office/drawing/2014/main" id="{86893F7C-060C-473A-BA75-BC10395207EF}"/>
                </a:ext>
              </a:extLst>
            </p:cNvPr>
            <p:cNvSpPr>
              <a:spLocks noEditPoints="1"/>
            </p:cNvSpPr>
            <p:nvPr/>
          </p:nvSpPr>
          <p:spPr bwMode="auto">
            <a:xfrm>
              <a:off x="1624427" y="1191139"/>
              <a:ext cx="376238" cy="376238"/>
            </a:xfrm>
            <a:custGeom>
              <a:avLst/>
              <a:gdLst>
                <a:gd name="T0" fmla="*/ 0 w 237"/>
                <a:gd name="T1" fmla="*/ 2147483647 h 237"/>
                <a:gd name="T2" fmla="*/ 2147483647 w 237"/>
                <a:gd name="T3" fmla="*/ 2147483647 h 237"/>
                <a:gd name="T4" fmla="*/ 2147483647 w 237"/>
                <a:gd name="T5" fmla="*/ 2147483647 h 237"/>
                <a:gd name="T6" fmla="*/ 2147483647 w 237"/>
                <a:gd name="T7" fmla="*/ 2147483647 h 237"/>
                <a:gd name="T8" fmla="*/ 2147483647 w 237"/>
                <a:gd name="T9" fmla="*/ 0 h 237"/>
                <a:gd name="T10" fmla="*/ 2147483647 w 237"/>
                <a:gd name="T11" fmla="*/ 0 h 237"/>
                <a:gd name="T12" fmla="*/ 2147483647 w 237"/>
                <a:gd name="T13" fmla="*/ 2147483647 h 237"/>
                <a:gd name="T14" fmla="*/ 2147483647 w 237"/>
                <a:gd name="T15" fmla="*/ 2147483647 h 237"/>
                <a:gd name="T16" fmla="*/ 2147483647 w 237"/>
                <a:gd name="T17" fmla="*/ 2147483647 h 237"/>
                <a:gd name="T18" fmla="*/ 2147483647 w 237"/>
                <a:gd name="T19" fmla="*/ 2147483647 h 237"/>
                <a:gd name="T20" fmla="*/ 2147483647 w 237"/>
                <a:gd name="T21" fmla="*/ 2147483647 h 237"/>
                <a:gd name="T22" fmla="*/ 2147483647 w 237"/>
                <a:gd name="T23" fmla="*/ 2147483647 h 237"/>
                <a:gd name="T24" fmla="*/ 2147483647 w 237"/>
                <a:gd name="T25" fmla="*/ 2147483647 h 237"/>
                <a:gd name="T26" fmla="*/ 2147483647 w 237"/>
                <a:gd name="T27" fmla="*/ 2147483647 h 237"/>
                <a:gd name="T28" fmla="*/ 2147483647 w 237"/>
                <a:gd name="T29" fmla="*/ 2147483647 h 237"/>
                <a:gd name="T30" fmla="*/ 2147483647 w 237"/>
                <a:gd name="T31" fmla="*/ 2147483647 h 237"/>
                <a:gd name="T32" fmla="*/ 2147483647 w 237"/>
                <a:gd name="T33" fmla="*/ 2147483647 h 237"/>
                <a:gd name="T34" fmla="*/ 2147483647 w 237"/>
                <a:gd name="T35" fmla="*/ 2147483647 h 237"/>
                <a:gd name="T36" fmla="*/ 2147483647 w 237"/>
                <a:gd name="T37" fmla="*/ 2147483647 h 237"/>
                <a:gd name="T38" fmla="*/ 2147483647 w 237"/>
                <a:gd name="T39" fmla="*/ 2147483647 h 237"/>
                <a:gd name="T40" fmla="*/ 0 w 237"/>
                <a:gd name="T41" fmla="*/ 2147483647 h 237"/>
                <a:gd name="T42" fmla="*/ 2147483647 w 237"/>
                <a:gd name="T43" fmla="*/ 2147483647 h 237"/>
                <a:gd name="T44" fmla="*/ 2147483647 w 237"/>
                <a:gd name="T45" fmla="*/ 2147483647 h 237"/>
                <a:gd name="T46" fmla="*/ 2147483647 w 237"/>
                <a:gd name="T47" fmla="*/ 2147483647 h 237"/>
                <a:gd name="T48" fmla="*/ 2147483647 w 237"/>
                <a:gd name="T49" fmla="*/ 2147483647 h 237"/>
                <a:gd name="T50" fmla="*/ 2147483647 w 237"/>
                <a:gd name="T51" fmla="*/ 2147483647 h 237"/>
                <a:gd name="T52" fmla="*/ 2147483647 w 237"/>
                <a:gd name="T53" fmla="*/ 2147483647 h 237"/>
                <a:gd name="T54" fmla="*/ 2147483647 w 237"/>
                <a:gd name="T55" fmla="*/ 2147483647 h 237"/>
                <a:gd name="T56" fmla="*/ 2147483647 w 237"/>
                <a:gd name="T57" fmla="*/ 2147483647 h 237"/>
                <a:gd name="T58" fmla="*/ 2147483647 w 237"/>
                <a:gd name="T59" fmla="*/ 2147483647 h 237"/>
                <a:gd name="T60" fmla="*/ 2147483647 w 237"/>
                <a:gd name="T61" fmla="*/ 2147483647 h 237"/>
                <a:gd name="T62" fmla="*/ 2147483647 w 237"/>
                <a:gd name="T63" fmla="*/ 2147483647 h 237"/>
                <a:gd name="T64" fmla="*/ 2147483647 w 237"/>
                <a:gd name="T65" fmla="*/ 2147483647 h 237"/>
                <a:gd name="T66" fmla="*/ 2147483647 w 237"/>
                <a:gd name="T67" fmla="*/ 2147483647 h 237"/>
                <a:gd name="T68" fmla="*/ 2147483647 w 237"/>
                <a:gd name="T69" fmla="*/ 2147483647 h 237"/>
                <a:gd name="T70" fmla="*/ 2147483647 w 237"/>
                <a:gd name="T71" fmla="*/ 2147483647 h 237"/>
                <a:gd name="T72" fmla="*/ 2147483647 w 237"/>
                <a:gd name="T73" fmla="*/ 2147483647 h 237"/>
                <a:gd name="T74" fmla="*/ 2147483647 w 237"/>
                <a:gd name="T75" fmla="*/ 2147483647 h 237"/>
                <a:gd name="T76" fmla="*/ 2147483647 w 237"/>
                <a:gd name="T77" fmla="*/ 2147483647 h 237"/>
                <a:gd name="T78" fmla="*/ 2147483647 w 237"/>
                <a:gd name="T79" fmla="*/ 2147483647 h 237"/>
                <a:gd name="T80" fmla="*/ 2147483647 w 237"/>
                <a:gd name="T81" fmla="*/ 2147483647 h 237"/>
                <a:gd name="T82" fmla="*/ 2147483647 w 237"/>
                <a:gd name="T83" fmla="*/ 2147483647 h 237"/>
                <a:gd name="T84" fmla="*/ 2147483647 w 237"/>
                <a:gd name="T85" fmla="*/ 2147483647 h 23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7"/>
                <a:gd name="T130" fmla="*/ 0 h 237"/>
                <a:gd name="T131" fmla="*/ 237 w 237"/>
                <a:gd name="T132" fmla="*/ 237 h 23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7" h="237">
                  <a:moveTo>
                    <a:pt x="0" y="118"/>
                  </a:moveTo>
                  <a:lnTo>
                    <a:pt x="0" y="118"/>
                  </a:lnTo>
                  <a:lnTo>
                    <a:pt x="0" y="90"/>
                  </a:lnTo>
                  <a:lnTo>
                    <a:pt x="6" y="68"/>
                  </a:lnTo>
                  <a:lnTo>
                    <a:pt x="17" y="51"/>
                  </a:lnTo>
                  <a:lnTo>
                    <a:pt x="34" y="34"/>
                  </a:lnTo>
                  <a:lnTo>
                    <a:pt x="51" y="17"/>
                  </a:lnTo>
                  <a:lnTo>
                    <a:pt x="68" y="6"/>
                  </a:lnTo>
                  <a:lnTo>
                    <a:pt x="90" y="0"/>
                  </a:lnTo>
                  <a:lnTo>
                    <a:pt x="119" y="0"/>
                  </a:lnTo>
                  <a:lnTo>
                    <a:pt x="141" y="0"/>
                  </a:lnTo>
                  <a:lnTo>
                    <a:pt x="163" y="6"/>
                  </a:lnTo>
                  <a:lnTo>
                    <a:pt x="180" y="17"/>
                  </a:lnTo>
                  <a:lnTo>
                    <a:pt x="197" y="34"/>
                  </a:lnTo>
                  <a:lnTo>
                    <a:pt x="214" y="51"/>
                  </a:lnTo>
                  <a:lnTo>
                    <a:pt x="225" y="68"/>
                  </a:lnTo>
                  <a:lnTo>
                    <a:pt x="231" y="90"/>
                  </a:lnTo>
                  <a:lnTo>
                    <a:pt x="237" y="118"/>
                  </a:lnTo>
                  <a:lnTo>
                    <a:pt x="231" y="141"/>
                  </a:lnTo>
                  <a:lnTo>
                    <a:pt x="225" y="163"/>
                  </a:lnTo>
                  <a:lnTo>
                    <a:pt x="214" y="180"/>
                  </a:lnTo>
                  <a:lnTo>
                    <a:pt x="197" y="197"/>
                  </a:lnTo>
                  <a:lnTo>
                    <a:pt x="180" y="214"/>
                  </a:lnTo>
                  <a:lnTo>
                    <a:pt x="163" y="225"/>
                  </a:lnTo>
                  <a:lnTo>
                    <a:pt x="141" y="231"/>
                  </a:lnTo>
                  <a:lnTo>
                    <a:pt x="119" y="237"/>
                  </a:lnTo>
                  <a:lnTo>
                    <a:pt x="90" y="231"/>
                  </a:lnTo>
                  <a:lnTo>
                    <a:pt x="68" y="225"/>
                  </a:lnTo>
                  <a:lnTo>
                    <a:pt x="51" y="214"/>
                  </a:lnTo>
                  <a:lnTo>
                    <a:pt x="34" y="197"/>
                  </a:lnTo>
                  <a:lnTo>
                    <a:pt x="17" y="180"/>
                  </a:lnTo>
                  <a:lnTo>
                    <a:pt x="6" y="163"/>
                  </a:lnTo>
                  <a:lnTo>
                    <a:pt x="0" y="141"/>
                  </a:lnTo>
                  <a:lnTo>
                    <a:pt x="0" y="118"/>
                  </a:lnTo>
                  <a:close/>
                  <a:moveTo>
                    <a:pt x="6" y="141"/>
                  </a:moveTo>
                  <a:lnTo>
                    <a:pt x="6" y="141"/>
                  </a:lnTo>
                  <a:lnTo>
                    <a:pt x="12" y="158"/>
                  </a:lnTo>
                  <a:lnTo>
                    <a:pt x="23" y="180"/>
                  </a:lnTo>
                  <a:lnTo>
                    <a:pt x="34" y="197"/>
                  </a:lnTo>
                  <a:lnTo>
                    <a:pt x="51" y="208"/>
                  </a:lnTo>
                  <a:lnTo>
                    <a:pt x="74" y="220"/>
                  </a:lnTo>
                  <a:lnTo>
                    <a:pt x="96" y="225"/>
                  </a:lnTo>
                  <a:lnTo>
                    <a:pt x="90" y="225"/>
                  </a:lnTo>
                  <a:lnTo>
                    <a:pt x="119" y="231"/>
                  </a:lnTo>
                  <a:lnTo>
                    <a:pt x="141" y="225"/>
                  </a:lnTo>
                  <a:lnTo>
                    <a:pt x="158" y="220"/>
                  </a:lnTo>
                  <a:lnTo>
                    <a:pt x="180" y="208"/>
                  </a:lnTo>
                  <a:lnTo>
                    <a:pt x="197" y="197"/>
                  </a:lnTo>
                  <a:lnTo>
                    <a:pt x="208" y="180"/>
                  </a:lnTo>
                  <a:lnTo>
                    <a:pt x="220" y="158"/>
                  </a:lnTo>
                  <a:lnTo>
                    <a:pt x="225" y="141"/>
                  </a:lnTo>
                  <a:lnTo>
                    <a:pt x="231" y="118"/>
                  </a:lnTo>
                  <a:lnTo>
                    <a:pt x="225" y="90"/>
                  </a:lnTo>
                  <a:lnTo>
                    <a:pt x="225" y="96"/>
                  </a:lnTo>
                  <a:lnTo>
                    <a:pt x="220" y="73"/>
                  </a:lnTo>
                  <a:lnTo>
                    <a:pt x="208" y="51"/>
                  </a:lnTo>
                  <a:lnTo>
                    <a:pt x="197" y="34"/>
                  </a:lnTo>
                  <a:lnTo>
                    <a:pt x="180" y="23"/>
                  </a:lnTo>
                  <a:lnTo>
                    <a:pt x="158" y="12"/>
                  </a:lnTo>
                  <a:lnTo>
                    <a:pt x="141" y="6"/>
                  </a:lnTo>
                  <a:lnTo>
                    <a:pt x="119" y="6"/>
                  </a:lnTo>
                  <a:lnTo>
                    <a:pt x="90" y="6"/>
                  </a:lnTo>
                  <a:lnTo>
                    <a:pt x="96" y="6"/>
                  </a:lnTo>
                  <a:lnTo>
                    <a:pt x="74" y="12"/>
                  </a:lnTo>
                  <a:lnTo>
                    <a:pt x="51" y="23"/>
                  </a:lnTo>
                  <a:lnTo>
                    <a:pt x="34" y="34"/>
                  </a:lnTo>
                  <a:lnTo>
                    <a:pt x="23" y="51"/>
                  </a:lnTo>
                  <a:lnTo>
                    <a:pt x="12" y="73"/>
                  </a:lnTo>
                  <a:lnTo>
                    <a:pt x="6" y="96"/>
                  </a:lnTo>
                  <a:lnTo>
                    <a:pt x="6" y="90"/>
                  </a:lnTo>
                  <a:lnTo>
                    <a:pt x="6" y="118"/>
                  </a:lnTo>
                  <a:lnTo>
                    <a:pt x="6" y="141"/>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2" name="Freeform 18">
              <a:extLst>
                <a:ext uri="{FF2B5EF4-FFF2-40B4-BE49-F238E27FC236}">
                  <a16:creationId xmlns:a16="http://schemas.microsoft.com/office/drawing/2014/main" id="{D76D29D8-F51D-4FA9-9B3E-1F7C8E506B83}"/>
                </a:ext>
              </a:extLst>
            </p:cNvPr>
            <p:cNvSpPr>
              <a:spLocks/>
            </p:cNvSpPr>
            <p:nvPr/>
          </p:nvSpPr>
          <p:spPr bwMode="auto">
            <a:xfrm>
              <a:off x="1437102" y="4183577"/>
              <a:ext cx="608013" cy="606425"/>
            </a:xfrm>
            <a:custGeom>
              <a:avLst/>
              <a:gdLst>
                <a:gd name="T0" fmla="*/ 0 w 383"/>
                <a:gd name="T1" fmla="*/ 2147483647 h 382"/>
                <a:gd name="T2" fmla="*/ 2147483647 w 383"/>
                <a:gd name="T3" fmla="*/ 2147483647 h 382"/>
                <a:gd name="T4" fmla="*/ 2147483647 w 383"/>
                <a:gd name="T5" fmla="*/ 2147483647 h 382"/>
                <a:gd name="T6" fmla="*/ 2147483647 w 383"/>
                <a:gd name="T7" fmla="*/ 2147483647 h 382"/>
                <a:gd name="T8" fmla="*/ 2147483647 w 383"/>
                <a:gd name="T9" fmla="*/ 2147483647 h 382"/>
                <a:gd name="T10" fmla="*/ 2147483647 w 383"/>
                <a:gd name="T11" fmla="*/ 2147483647 h 382"/>
                <a:gd name="T12" fmla="*/ 2147483647 w 383"/>
                <a:gd name="T13" fmla="*/ 2147483647 h 382"/>
                <a:gd name="T14" fmla="*/ 2147483647 w 383"/>
                <a:gd name="T15" fmla="*/ 2147483647 h 382"/>
                <a:gd name="T16" fmla="*/ 2147483647 w 383"/>
                <a:gd name="T17" fmla="*/ 0 h 382"/>
                <a:gd name="T18" fmla="*/ 2147483647 w 383"/>
                <a:gd name="T19" fmla="*/ 0 h 382"/>
                <a:gd name="T20" fmla="*/ 2147483647 w 383"/>
                <a:gd name="T21" fmla="*/ 0 h 382"/>
                <a:gd name="T22" fmla="*/ 2147483647 w 383"/>
                <a:gd name="T23" fmla="*/ 2147483647 h 382"/>
                <a:gd name="T24" fmla="*/ 2147483647 w 383"/>
                <a:gd name="T25" fmla="*/ 2147483647 h 382"/>
                <a:gd name="T26" fmla="*/ 2147483647 w 383"/>
                <a:gd name="T27" fmla="*/ 2147483647 h 382"/>
                <a:gd name="T28" fmla="*/ 2147483647 w 383"/>
                <a:gd name="T29" fmla="*/ 2147483647 h 382"/>
                <a:gd name="T30" fmla="*/ 2147483647 w 383"/>
                <a:gd name="T31" fmla="*/ 2147483647 h 382"/>
                <a:gd name="T32" fmla="*/ 2147483647 w 383"/>
                <a:gd name="T33" fmla="*/ 2147483647 h 382"/>
                <a:gd name="T34" fmla="*/ 2147483647 w 383"/>
                <a:gd name="T35" fmla="*/ 2147483647 h 382"/>
                <a:gd name="T36" fmla="*/ 2147483647 w 383"/>
                <a:gd name="T37" fmla="*/ 2147483647 h 382"/>
                <a:gd name="T38" fmla="*/ 2147483647 w 383"/>
                <a:gd name="T39" fmla="*/ 2147483647 h 382"/>
                <a:gd name="T40" fmla="*/ 2147483647 w 383"/>
                <a:gd name="T41" fmla="*/ 2147483647 h 382"/>
                <a:gd name="T42" fmla="*/ 2147483647 w 383"/>
                <a:gd name="T43" fmla="*/ 2147483647 h 382"/>
                <a:gd name="T44" fmla="*/ 2147483647 w 383"/>
                <a:gd name="T45" fmla="*/ 2147483647 h 382"/>
                <a:gd name="T46" fmla="*/ 2147483647 w 383"/>
                <a:gd name="T47" fmla="*/ 2147483647 h 382"/>
                <a:gd name="T48" fmla="*/ 2147483647 w 383"/>
                <a:gd name="T49" fmla="*/ 2147483647 h 382"/>
                <a:gd name="T50" fmla="*/ 2147483647 w 383"/>
                <a:gd name="T51" fmla="*/ 2147483647 h 382"/>
                <a:gd name="T52" fmla="*/ 2147483647 w 383"/>
                <a:gd name="T53" fmla="*/ 2147483647 h 382"/>
                <a:gd name="T54" fmla="*/ 2147483647 w 383"/>
                <a:gd name="T55" fmla="*/ 2147483647 h 382"/>
                <a:gd name="T56" fmla="*/ 2147483647 w 383"/>
                <a:gd name="T57" fmla="*/ 2147483647 h 382"/>
                <a:gd name="T58" fmla="*/ 2147483647 w 383"/>
                <a:gd name="T59" fmla="*/ 2147483647 h 382"/>
                <a:gd name="T60" fmla="*/ 2147483647 w 383"/>
                <a:gd name="T61" fmla="*/ 2147483647 h 382"/>
                <a:gd name="T62" fmla="*/ 2147483647 w 383"/>
                <a:gd name="T63" fmla="*/ 2147483647 h 382"/>
                <a:gd name="T64" fmla="*/ 2147483647 w 383"/>
                <a:gd name="T65" fmla="*/ 2147483647 h 382"/>
                <a:gd name="T66" fmla="*/ 2147483647 w 383"/>
                <a:gd name="T67" fmla="*/ 2147483647 h 382"/>
                <a:gd name="T68" fmla="*/ 2147483647 w 383"/>
                <a:gd name="T69" fmla="*/ 2147483647 h 382"/>
                <a:gd name="T70" fmla="*/ 2147483647 w 383"/>
                <a:gd name="T71" fmla="*/ 2147483647 h 382"/>
                <a:gd name="T72" fmla="*/ 2147483647 w 383"/>
                <a:gd name="T73" fmla="*/ 2147483647 h 382"/>
                <a:gd name="T74" fmla="*/ 2147483647 w 383"/>
                <a:gd name="T75" fmla="*/ 2147483647 h 382"/>
                <a:gd name="T76" fmla="*/ 0 w 383"/>
                <a:gd name="T77" fmla="*/ 2147483647 h 382"/>
                <a:gd name="T78" fmla="*/ 0 w 383"/>
                <a:gd name="T79" fmla="*/ 2147483647 h 382"/>
                <a:gd name="T80" fmla="*/ 0 w 383"/>
                <a:gd name="T81" fmla="*/ 2147483647 h 3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3"/>
                <a:gd name="T124" fmla="*/ 0 h 382"/>
                <a:gd name="T125" fmla="*/ 383 w 383"/>
                <a:gd name="T126" fmla="*/ 382 h 38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3" h="382">
                  <a:moveTo>
                    <a:pt x="0" y="191"/>
                  </a:moveTo>
                  <a:lnTo>
                    <a:pt x="6" y="151"/>
                  </a:lnTo>
                  <a:lnTo>
                    <a:pt x="17" y="118"/>
                  </a:lnTo>
                  <a:lnTo>
                    <a:pt x="34" y="84"/>
                  </a:lnTo>
                  <a:lnTo>
                    <a:pt x="57" y="56"/>
                  </a:lnTo>
                  <a:lnTo>
                    <a:pt x="85" y="33"/>
                  </a:lnTo>
                  <a:lnTo>
                    <a:pt x="118" y="16"/>
                  </a:lnTo>
                  <a:lnTo>
                    <a:pt x="152" y="5"/>
                  </a:lnTo>
                  <a:lnTo>
                    <a:pt x="192" y="0"/>
                  </a:lnTo>
                  <a:lnTo>
                    <a:pt x="231" y="5"/>
                  </a:lnTo>
                  <a:lnTo>
                    <a:pt x="265" y="16"/>
                  </a:lnTo>
                  <a:lnTo>
                    <a:pt x="298" y="33"/>
                  </a:lnTo>
                  <a:lnTo>
                    <a:pt x="326" y="56"/>
                  </a:lnTo>
                  <a:lnTo>
                    <a:pt x="349" y="84"/>
                  </a:lnTo>
                  <a:lnTo>
                    <a:pt x="366" y="118"/>
                  </a:lnTo>
                  <a:lnTo>
                    <a:pt x="377" y="151"/>
                  </a:lnTo>
                  <a:lnTo>
                    <a:pt x="383" y="191"/>
                  </a:lnTo>
                  <a:lnTo>
                    <a:pt x="377" y="230"/>
                  </a:lnTo>
                  <a:lnTo>
                    <a:pt x="366" y="264"/>
                  </a:lnTo>
                  <a:lnTo>
                    <a:pt x="349" y="298"/>
                  </a:lnTo>
                  <a:lnTo>
                    <a:pt x="326" y="326"/>
                  </a:lnTo>
                  <a:lnTo>
                    <a:pt x="298" y="348"/>
                  </a:lnTo>
                  <a:lnTo>
                    <a:pt x="265" y="365"/>
                  </a:lnTo>
                  <a:lnTo>
                    <a:pt x="231" y="376"/>
                  </a:lnTo>
                  <a:lnTo>
                    <a:pt x="192" y="382"/>
                  </a:lnTo>
                  <a:lnTo>
                    <a:pt x="152" y="376"/>
                  </a:lnTo>
                  <a:lnTo>
                    <a:pt x="118" y="365"/>
                  </a:lnTo>
                  <a:lnTo>
                    <a:pt x="85" y="348"/>
                  </a:lnTo>
                  <a:lnTo>
                    <a:pt x="57" y="326"/>
                  </a:lnTo>
                  <a:lnTo>
                    <a:pt x="34" y="298"/>
                  </a:lnTo>
                  <a:lnTo>
                    <a:pt x="17" y="264"/>
                  </a:lnTo>
                  <a:lnTo>
                    <a:pt x="6" y="230"/>
                  </a:lnTo>
                  <a:lnTo>
                    <a:pt x="0" y="191"/>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3" name="Freeform 19">
              <a:extLst>
                <a:ext uri="{FF2B5EF4-FFF2-40B4-BE49-F238E27FC236}">
                  <a16:creationId xmlns:a16="http://schemas.microsoft.com/office/drawing/2014/main" id="{6467AF6C-918E-44FA-9BA3-397EE770E732}"/>
                </a:ext>
              </a:extLst>
            </p:cNvPr>
            <p:cNvSpPr>
              <a:spLocks noEditPoints="1"/>
            </p:cNvSpPr>
            <p:nvPr/>
          </p:nvSpPr>
          <p:spPr bwMode="auto">
            <a:xfrm>
              <a:off x="1437102" y="4183577"/>
              <a:ext cx="615950" cy="615950"/>
            </a:xfrm>
            <a:custGeom>
              <a:avLst/>
              <a:gdLst>
                <a:gd name="T0" fmla="*/ 0 w 388"/>
                <a:gd name="T1" fmla="*/ 2147483647 h 388"/>
                <a:gd name="T2" fmla="*/ 2147483647 w 388"/>
                <a:gd name="T3" fmla="*/ 2147483647 h 388"/>
                <a:gd name="T4" fmla="*/ 2147483647 w 388"/>
                <a:gd name="T5" fmla="*/ 2147483647 h 388"/>
                <a:gd name="T6" fmla="*/ 2147483647 w 388"/>
                <a:gd name="T7" fmla="*/ 2147483647 h 388"/>
                <a:gd name="T8" fmla="*/ 2147483647 w 388"/>
                <a:gd name="T9" fmla="*/ 0 h 388"/>
                <a:gd name="T10" fmla="*/ 2147483647 w 388"/>
                <a:gd name="T11" fmla="*/ 0 h 388"/>
                <a:gd name="T12" fmla="*/ 2147483647 w 388"/>
                <a:gd name="T13" fmla="*/ 2147483647 h 388"/>
                <a:gd name="T14" fmla="*/ 2147483647 w 388"/>
                <a:gd name="T15" fmla="*/ 2147483647 h 388"/>
                <a:gd name="T16" fmla="*/ 2147483647 w 388"/>
                <a:gd name="T17" fmla="*/ 2147483647 h 388"/>
                <a:gd name="T18" fmla="*/ 2147483647 w 388"/>
                <a:gd name="T19" fmla="*/ 2147483647 h 388"/>
                <a:gd name="T20" fmla="*/ 2147483647 w 388"/>
                <a:gd name="T21" fmla="*/ 2147483647 h 388"/>
                <a:gd name="T22" fmla="*/ 2147483647 w 388"/>
                <a:gd name="T23" fmla="*/ 2147483647 h 388"/>
                <a:gd name="T24" fmla="*/ 2147483647 w 388"/>
                <a:gd name="T25" fmla="*/ 2147483647 h 388"/>
                <a:gd name="T26" fmla="*/ 2147483647 w 388"/>
                <a:gd name="T27" fmla="*/ 2147483647 h 388"/>
                <a:gd name="T28" fmla="*/ 2147483647 w 388"/>
                <a:gd name="T29" fmla="*/ 2147483647 h 388"/>
                <a:gd name="T30" fmla="*/ 2147483647 w 388"/>
                <a:gd name="T31" fmla="*/ 2147483647 h 388"/>
                <a:gd name="T32" fmla="*/ 2147483647 w 388"/>
                <a:gd name="T33" fmla="*/ 2147483647 h 388"/>
                <a:gd name="T34" fmla="*/ 2147483647 w 388"/>
                <a:gd name="T35" fmla="*/ 2147483647 h 388"/>
                <a:gd name="T36" fmla="*/ 2147483647 w 388"/>
                <a:gd name="T37" fmla="*/ 2147483647 h 388"/>
                <a:gd name="T38" fmla="*/ 2147483647 w 388"/>
                <a:gd name="T39" fmla="*/ 2147483647 h 388"/>
                <a:gd name="T40" fmla="*/ 0 w 388"/>
                <a:gd name="T41" fmla="*/ 2147483647 h 388"/>
                <a:gd name="T42" fmla="*/ 2147483647 w 388"/>
                <a:gd name="T43" fmla="*/ 2147483647 h 388"/>
                <a:gd name="T44" fmla="*/ 2147483647 w 388"/>
                <a:gd name="T45" fmla="*/ 2147483647 h 388"/>
                <a:gd name="T46" fmla="*/ 2147483647 w 388"/>
                <a:gd name="T47" fmla="*/ 2147483647 h 388"/>
                <a:gd name="T48" fmla="*/ 2147483647 w 388"/>
                <a:gd name="T49" fmla="*/ 2147483647 h 388"/>
                <a:gd name="T50" fmla="*/ 2147483647 w 388"/>
                <a:gd name="T51" fmla="*/ 2147483647 h 388"/>
                <a:gd name="T52" fmla="*/ 2147483647 w 388"/>
                <a:gd name="T53" fmla="*/ 2147483647 h 388"/>
                <a:gd name="T54" fmla="*/ 2147483647 w 388"/>
                <a:gd name="T55" fmla="*/ 2147483647 h 388"/>
                <a:gd name="T56" fmla="*/ 2147483647 w 388"/>
                <a:gd name="T57" fmla="*/ 2147483647 h 388"/>
                <a:gd name="T58" fmla="*/ 2147483647 w 388"/>
                <a:gd name="T59" fmla="*/ 2147483647 h 388"/>
                <a:gd name="T60" fmla="*/ 2147483647 w 388"/>
                <a:gd name="T61" fmla="*/ 2147483647 h 388"/>
                <a:gd name="T62" fmla="*/ 2147483647 w 388"/>
                <a:gd name="T63" fmla="*/ 2147483647 h 388"/>
                <a:gd name="T64" fmla="*/ 2147483647 w 388"/>
                <a:gd name="T65" fmla="*/ 2147483647 h 388"/>
                <a:gd name="T66" fmla="*/ 2147483647 w 388"/>
                <a:gd name="T67" fmla="*/ 2147483647 h 388"/>
                <a:gd name="T68" fmla="*/ 2147483647 w 388"/>
                <a:gd name="T69" fmla="*/ 2147483647 h 388"/>
                <a:gd name="T70" fmla="*/ 2147483647 w 388"/>
                <a:gd name="T71" fmla="*/ 2147483647 h 388"/>
                <a:gd name="T72" fmla="*/ 2147483647 w 388"/>
                <a:gd name="T73" fmla="*/ 2147483647 h 388"/>
                <a:gd name="T74" fmla="*/ 2147483647 w 388"/>
                <a:gd name="T75" fmla="*/ 2147483647 h 388"/>
                <a:gd name="T76" fmla="*/ 2147483647 w 388"/>
                <a:gd name="T77" fmla="*/ 2147483647 h 388"/>
                <a:gd name="T78" fmla="*/ 2147483647 w 388"/>
                <a:gd name="T79" fmla="*/ 2147483647 h 388"/>
                <a:gd name="T80" fmla="*/ 2147483647 w 388"/>
                <a:gd name="T81" fmla="*/ 2147483647 h 388"/>
                <a:gd name="T82" fmla="*/ 2147483647 w 388"/>
                <a:gd name="T83" fmla="*/ 2147483647 h 388"/>
                <a:gd name="T84" fmla="*/ 2147483647 w 388"/>
                <a:gd name="T85" fmla="*/ 2147483647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8"/>
                <a:gd name="T130" fmla="*/ 0 h 388"/>
                <a:gd name="T131" fmla="*/ 388 w 388"/>
                <a:gd name="T132" fmla="*/ 388 h 3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8" h="388">
                  <a:moveTo>
                    <a:pt x="0" y="191"/>
                  </a:moveTo>
                  <a:lnTo>
                    <a:pt x="0" y="191"/>
                  </a:lnTo>
                  <a:lnTo>
                    <a:pt x="0" y="151"/>
                  </a:lnTo>
                  <a:lnTo>
                    <a:pt x="12" y="118"/>
                  </a:lnTo>
                  <a:lnTo>
                    <a:pt x="29" y="84"/>
                  </a:lnTo>
                  <a:lnTo>
                    <a:pt x="57" y="56"/>
                  </a:lnTo>
                  <a:lnTo>
                    <a:pt x="85" y="28"/>
                  </a:lnTo>
                  <a:lnTo>
                    <a:pt x="118" y="11"/>
                  </a:lnTo>
                  <a:lnTo>
                    <a:pt x="152" y="0"/>
                  </a:lnTo>
                  <a:lnTo>
                    <a:pt x="192" y="0"/>
                  </a:lnTo>
                  <a:lnTo>
                    <a:pt x="231" y="0"/>
                  </a:lnTo>
                  <a:lnTo>
                    <a:pt x="265" y="11"/>
                  </a:lnTo>
                  <a:lnTo>
                    <a:pt x="270" y="11"/>
                  </a:lnTo>
                  <a:lnTo>
                    <a:pt x="298" y="28"/>
                  </a:lnTo>
                  <a:lnTo>
                    <a:pt x="326" y="56"/>
                  </a:lnTo>
                  <a:lnTo>
                    <a:pt x="332" y="56"/>
                  </a:lnTo>
                  <a:lnTo>
                    <a:pt x="355" y="84"/>
                  </a:lnTo>
                  <a:lnTo>
                    <a:pt x="371" y="118"/>
                  </a:lnTo>
                  <a:lnTo>
                    <a:pt x="383" y="151"/>
                  </a:lnTo>
                  <a:lnTo>
                    <a:pt x="388" y="191"/>
                  </a:lnTo>
                  <a:lnTo>
                    <a:pt x="383" y="230"/>
                  </a:lnTo>
                  <a:lnTo>
                    <a:pt x="371" y="264"/>
                  </a:lnTo>
                  <a:lnTo>
                    <a:pt x="371" y="269"/>
                  </a:lnTo>
                  <a:lnTo>
                    <a:pt x="355" y="298"/>
                  </a:lnTo>
                  <a:lnTo>
                    <a:pt x="332" y="326"/>
                  </a:lnTo>
                  <a:lnTo>
                    <a:pt x="326" y="331"/>
                  </a:lnTo>
                  <a:lnTo>
                    <a:pt x="298" y="354"/>
                  </a:lnTo>
                  <a:lnTo>
                    <a:pt x="270" y="371"/>
                  </a:lnTo>
                  <a:lnTo>
                    <a:pt x="265" y="371"/>
                  </a:lnTo>
                  <a:lnTo>
                    <a:pt x="231" y="382"/>
                  </a:lnTo>
                  <a:lnTo>
                    <a:pt x="192" y="388"/>
                  </a:lnTo>
                  <a:lnTo>
                    <a:pt x="152" y="382"/>
                  </a:lnTo>
                  <a:lnTo>
                    <a:pt x="118" y="371"/>
                  </a:lnTo>
                  <a:lnTo>
                    <a:pt x="85" y="354"/>
                  </a:lnTo>
                  <a:lnTo>
                    <a:pt x="57" y="331"/>
                  </a:lnTo>
                  <a:lnTo>
                    <a:pt x="57" y="326"/>
                  </a:lnTo>
                  <a:lnTo>
                    <a:pt x="29" y="298"/>
                  </a:lnTo>
                  <a:lnTo>
                    <a:pt x="12" y="269"/>
                  </a:lnTo>
                  <a:lnTo>
                    <a:pt x="12" y="264"/>
                  </a:lnTo>
                  <a:lnTo>
                    <a:pt x="0" y="230"/>
                  </a:lnTo>
                  <a:lnTo>
                    <a:pt x="0" y="191"/>
                  </a:lnTo>
                  <a:close/>
                  <a:moveTo>
                    <a:pt x="6" y="230"/>
                  </a:moveTo>
                  <a:lnTo>
                    <a:pt x="6" y="230"/>
                  </a:lnTo>
                  <a:lnTo>
                    <a:pt x="17" y="264"/>
                  </a:lnTo>
                  <a:lnTo>
                    <a:pt x="34" y="298"/>
                  </a:lnTo>
                  <a:lnTo>
                    <a:pt x="57" y="326"/>
                  </a:lnTo>
                  <a:lnTo>
                    <a:pt x="85" y="348"/>
                  </a:lnTo>
                  <a:lnTo>
                    <a:pt x="118" y="365"/>
                  </a:lnTo>
                  <a:lnTo>
                    <a:pt x="152" y="376"/>
                  </a:lnTo>
                  <a:lnTo>
                    <a:pt x="192" y="382"/>
                  </a:lnTo>
                  <a:lnTo>
                    <a:pt x="231" y="376"/>
                  </a:lnTo>
                  <a:lnTo>
                    <a:pt x="265" y="365"/>
                  </a:lnTo>
                  <a:lnTo>
                    <a:pt x="298" y="348"/>
                  </a:lnTo>
                  <a:lnTo>
                    <a:pt x="326" y="326"/>
                  </a:lnTo>
                  <a:lnTo>
                    <a:pt x="349" y="298"/>
                  </a:lnTo>
                  <a:lnTo>
                    <a:pt x="366" y="264"/>
                  </a:lnTo>
                  <a:lnTo>
                    <a:pt x="377" y="230"/>
                  </a:lnTo>
                  <a:lnTo>
                    <a:pt x="383" y="191"/>
                  </a:lnTo>
                  <a:lnTo>
                    <a:pt x="377" y="151"/>
                  </a:lnTo>
                  <a:lnTo>
                    <a:pt x="366" y="118"/>
                  </a:lnTo>
                  <a:lnTo>
                    <a:pt x="349" y="84"/>
                  </a:lnTo>
                  <a:lnTo>
                    <a:pt x="326" y="56"/>
                  </a:lnTo>
                  <a:lnTo>
                    <a:pt x="298" y="33"/>
                  </a:lnTo>
                  <a:lnTo>
                    <a:pt x="265" y="16"/>
                  </a:lnTo>
                  <a:lnTo>
                    <a:pt x="231" y="5"/>
                  </a:lnTo>
                  <a:lnTo>
                    <a:pt x="192" y="5"/>
                  </a:lnTo>
                  <a:lnTo>
                    <a:pt x="152" y="5"/>
                  </a:lnTo>
                  <a:lnTo>
                    <a:pt x="118" y="16"/>
                  </a:lnTo>
                  <a:lnTo>
                    <a:pt x="85" y="33"/>
                  </a:lnTo>
                  <a:lnTo>
                    <a:pt x="57" y="56"/>
                  </a:lnTo>
                  <a:lnTo>
                    <a:pt x="34" y="84"/>
                  </a:lnTo>
                  <a:lnTo>
                    <a:pt x="17" y="118"/>
                  </a:lnTo>
                  <a:lnTo>
                    <a:pt x="6" y="151"/>
                  </a:lnTo>
                  <a:lnTo>
                    <a:pt x="6" y="191"/>
                  </a:lnTo>
                  <a:lnTo>
                    <a:pt x="6" y="23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4" name="Freeform 20">
              <a:extLst>
                <a:ext uri="{FF2B5EF4-FFF2-40B4-BE49-F238E27FC236}">
                  <a16:creationId xmlns:a16="http://schemas.microsoft.com/office/drawing/2014/main" id="{9F571B46-7D3A-461E-9D19-5BD3A230A7D3}"/>
                </a:ext>
              </a:extLst>
            </p:cNvPr>
            <p:cNvSpPr>
              <a:spLocks/>
            </p:cNvSpPr>
            <p:nvPr/>
          </p:nvSpPr>
          <p:spPr bwMode="auto">
            <a:xfrm>
              <a:off x="1437102" y="3851789"/>
              <a:ext cx="544513" cy="536575"/>
            </a:xfrm>
            <a:custGeom>
              <a:avLst/>
              <a:gdLst>
                <a:gd name="T0" fmla="*/ 0 w 343"/>
                <a:gd name="T1" fmla="*/ 2147483647 h 338"/>
                <a:gd name="T2" fmla="*/ 2147483647 w 343"/>
                <a:gd name="T3" fmla="*/ 2147483647 h 338"/>
                <a:gd name="T4" fmla="*/ 2147483647 w 343"/>
                <a:gd name="T5" fmla="*/ 2147483647 h 338"/>
                <a:gd name="T6" fmla="*/ 2147483647 w 343"/>
                <a:gd name="T7" fmla="*/ 2147483647 h 338"/>
                <a:gd name="T8" fmla="*/ 2147483647 w 343"/>
                <a:gd name="T9" fmla="*/ 2147483647 h 338"/>
                <a:gd name="T10" fmla="*/ 2147483647 w 343"/>
                <a:gd name="T11" fmla="*/ 2147483647 h 338"/>
                <a:gd name="T12" fmla="*/ 2147483647 w 343"/>
                <a:gd name="T13" fmla="*/ 2147483647 h 338"/>
                <a:gd name="T14" fmla="*/ 2147483647 w 343"/>
                <a:gd name="T15" fmla="*/ 2147483647 h 338"/>
                <a:gd name="T16" fmla="*/ 2147483647 w 343"/>
                <a:gd name="T17" fmla="*/ 0 h 338"/>
                <a:gd name="T18" fmla="*/ 2147483647 w 343"/>
                <a:gd name="T19" fmla="*/ 0 h 338"/>
                <a:gd name="T20" fmla="*/ 2147483647 w 343"/>
                <a:gd name="T21" fmla="*/ 0 h 338"/>
                <a:gd name="T22" fmla="*/ 2147483647 w 343"/>
                <a:gd name="T23" fmla="*/ 2147483647 h 338"/>
                <a:gd name="T24" fmla="*/ 2147483647 w 343"/>
                <a:gd name="T25" fmla="*/ 2147483647 h 338"/>
                <a:gd name="T26" fmla="*/ 2147483647 w 343"/>
                <a:gd name="T27" fmla="*/ 2147483647 h 338"/>
                <a:gd name="T28" fmla="*/ 2147483647 w 343"/>
                <a:gd name="T29" fmla="*/ 2147483647 h 338"/>
                <a:gd name="T30" fmla="*/ 2147483647 w 343"/>
                <a:gd name="T31" fmla="*/ 2147483647 h 338"/>
                <a:gd name="T32" fmla="*/ 2147483647 w 343"/>
                <a:gd name="T33" fmla="*/ 2147483647 h 338"/>
                <a:gd name="T34" fmla="*/ 2147483647 w 343"/>
                <a:gd name="T35" fmla="*/ 2147483647 h 338"/>
                <a:gd name="T36" fmla="*/ 2147483647 w 343"/>
                <a:gd name="T37" fmla="*/ 2147483647 h 338"/>
                <a:gd name="T38" fmla="*/ 2147483647 w 343"/>
                <a:gd name="T39" fmla="*/ 2147483647 h 338"/>
                <a:gd name="T40" fmla="*/ 2147483647 w 343"/>
                <a:gd name="T41" fmla="*/ 2147483647 h 338"/>
                <a:gd name="T42" fmla="*/ 2147483647 w 343"/>
                <a:gd name="T43" fmla="*/ 2147483647 h 338"/>
                <a:gd name="T44" fmla="*/ 2147483647 w 343"/>
                <a:gd name="T45" fmla="*/ 2147483647 h 338"/>
                <a:gd name="T46" fmla="*/ 2147483647 w 343"/>
                <a:gd name="T47" fmla="*/ 2147483647 h 338"/>
                <a:gd name="T48" fmla="*/ 2147483647 w 343"/>
                <a:gd name="T49" fmla="*/ 2147483647 h 338"/>
                <a:gd name="T50" fmla="*/ 2147483647 w 343"/>
                <a:gd name="T51" fmla="*/ 2147483647 h 338"/>
                <a:gd name="T52" fmla="*/ 2147483647 w 343"/>
                <a:gd name="T53" fmla="*/ 2147483647 h 338"/>
                <a:gd name="T54" fmla="*/ 2147483647 w 343"/>
                <a:gd name="T55" fmla="*/ 2147483647 h 338"/>
                <a:gd name="T56" fmla="*/ 2147483647 w 343"/>
                <a:gd name="T57" fmla="*/ 2147483647 h 338"/>
                <a:gd name="T58" fmla="*/ 2147483647 w 343"/>
                <a:gd name="T59" fmla="*/ 2147483647 h 338"/>
                <a:gd name="T60" fmla="*/ 2147483647 w 343"/>
                <a:gd name="T61" fmla="*/ 2147483647 h 338"/>
                <a:gd name="T62" fmla="*/ 2147483647 w 343"/>
                <a:gd name="T63" fmla="*/ 2147483647 h 338"/>
                <a:gd name="T64" fmla="*/ 2147483647 w 343"/>
                <a:gd name="T65" fmla="*/ 2147483647 h 338"/>
                <a:gd name="T66" fmla="*/ 2147483647 w 343"/>
                <a:gd name="T67" fmla="*/ 2147483647 h 338"/>
                <a:gd name="T68" fmla="*/ 2147483647 w 343"/>
                <a:gd name="T69" fmla="*/ 2147483647 h 338"/>
                <a:gd name="T70" fmla="*/ 2147483647 w 343"/>
                <a:gd name="T71" fmla="*/ 2147483647 h 338"/>
                <a:gd name="T72" fmla="*/ 2147483647 w 343"/>
                <a:gd name="T73" fmla="*/ 2147483647 h 338"/>
                <a:gd name="T74" fmla="*/ 2147483647 w 343"/>
                <a:gd name="T75" fmla="*/ 2147483647 h 338"/>
                <a:gd name="T76" fmla="*/ 0 w 343"/>
                <a:gd name="T77" fmla="*/ 2147483647 h 338"/>
                <a:gd name="T78" fmla="*/ 0 w 343"/>
                <a:gd name="T79" fmla="*/ 2147483647 h 338"/>
                <a:gd name="T80" fmla="*/ 0 w 343"/>
                <a:gd name="T81" fmla="*/ 2147483647 h 3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3"/>
                <a:gd name="T124" fmla="*/ 0 h 338"/>
                <a:gd name="T125" fmla="*/ 343 w 343"/>
                <a:gd name="T126" fmla="*/ 338 h 3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3" h="338">
                  <a:moveTo>
                    <a:pt x="0" y="169"/>
                  </a:moveTo>
                  <a:lnTo>
                    <a:pt x="6" y="135"/>
                  </a:lnTo>
                  <a:lnTo>
                    <a:pt x="12" y="102"/>
                  </a:lnTo>
                  <a:lnTo>
                    <a:pt x="29" y="74"/>
                  </a:lnTo>
                  <a:lnTo>
                    <a:pt x="51" y="51"/>
                  </a:lnTo>
                  <a:lnTo>
                    <a:pt x="73" y="29"/>
                  </a:lnTo>
                  <a:lnTo>
                    <a:pt x="107" y="12"/>
                  </a:lnTo>
                  <a:lnTo>
                    <a:pt x="135" y="6"/>
                  </a:lnTo>
                  <a:lnTo>
                    <a:pt x="175" y="0"/>
                  </a:lnTo>
                  <a:lnTo>
                    <a:pt x="208" y="6"/>
                  </a:lnTo>
                  <a:lnTo>
                    <a:pt x="237" y="12"/>
                  </a:lnTo>
                  <a:lnTo>
                    <a:pt x="270" y="29"/>
                  </a:lnTo>
                  <a:lnTo>
                    <a:pt x="293" y="51"/>
                  </a:lnTo>
                  <a:lnTo>
                    <a:pt x="315" y="74"/>
                  </a:lnTo>
                  <a:lnTo>
                    <a:pt x="332" y="102"/>
                  </a:lnTo>
                  <a:lnTo>
                    <a:pt x="338" y="135"/>
                  </a:lnTo>
                  <a:lnTo>
                    <a:pt x="343" y="169"/>
                  </a:lnTo>
                  <a:lnTo>
                    <a:pt x="338" y="203"/>
                  </a:lnTo>
                  <a:lnTo>
                    <a:pt x="332" y="237"/>
                  </a:lnTo>
                  <a:lnTo>
                    <a:pt x="315" y="265"/>
                  </a:lnTo>
                  <a:lnTo>
                    <a:pt x="293" y="287"/>
                  </a:lnTo>
                  <a:lnTo>
                    <a:pt x="270" y="310"/>
                  </a:lnTo>
                  <a:lnTo>
                    <a:pt x="237" y="327"/>
                  </a:lnTo>
                  <a:lnTo>
                    <a:pt x="208" y="332"/>
                  </a:lnTo>
                  <a:lnTo>
                    <a:pt x="175" y="338"/>
                  </a:lnTo>
                  <a:lnTo>
                    <a:pt x="135" y="332"/>
                  </a:lnTo>
                  <a:lnTo>
                    <a:pt x="107" y="327"/>
                  </a:lnTo>
                  <a:lnTo>
                    <a:pt x="73" y="310"/>
                  </a:lnTo>
                  <a:lnTo>
                    <a:pt x="51" y="287"/>
                  </a:lnTo>
                  <a:lnTo>
                    <a:pt x="29" y="265"/>
                  </a:lnTo>
                  <a:lnTo>
                    <a:pt x="12" y="237"/>
                  </a:lnTo>
                  <a:lnTo>
                    <a:pt x="6" y="203"/>
                  </a:lnTo>
                  <a:lnTo>
                    <a:pt x="0" y="169"/>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5" name="Freeform 21">
              <a:extLst>
                <a:ext uri="{FF2B5EF4-FFF2-40B4-BE49-F238E27FC236}">
                  <a16:creationId xmlns:a16="http://schemas.microsoft.com/office/drawing/2014/main" id="{E3C30CE7-5A39-4CB8-953B-DE130FB51D34}"/>
                </a:ext>
              </a:extLst>
            </p:cNvPr>
            <p:cNvSpPr>
              <a:spLocks noEditPoints="1"/>
            </p:cNvSpPr>
            <p:nvPr/>
          </p:nvSpPr>
          <p:spPr bwMode="auto">
            <a:xfrm>
              <a:off x="1437102" y="3851789"/>
              <a:ext cx="554038" cy="544513"/>
            </a:xfrm>
            <a:custGeom>
              <a:avLst/>
              <a:gdLst>
                <a:gd name="T0" fmla="*/ 0 w 349"/>
                <a:gd name="T1" fmla="*/ 2147483647 h 343"/>
                <a:gd name="T2" fmla="*/ 2147483647 w 349"/>
                <a:gd name="T3" fmla="*/ 2147483647 h 343"/>
                <a:gd name="T4" fmla="*/ 2147483647 w 349"/>
                <a:gd name="T5" fmla="*/ 2147483647 h 343"/>
                <a:gd name="T6" fmla="*/ 2147483647 w 349"/>
                <a:gd name="T7" fmla="*/ 2147483647 h 343"/>
                <a:gd name="T8" fmla="*/ 2147483647 w 349"/>
                <a:gd name="T9" fmla="*/ 0 h 343"/>
                <a:gd name="T10" fmla="*/ 2147483647 w 349"/>
                <a:gd name="T11" fmla="*/ 0 h 343"/>
                <a:gd name="T12" fmla="*/ 2147483647 w 349"/>
                <a:gd name="T13" fmla="*/ 2147483647 h 343"/>
                <a:gd name="T14" fmla="*/ 2147483647 w 349"/>
                <a:gd name="T15" fmla="*/ 2147483647 h 343"/>
                <a:gd name="T16" fmla="*/ 2147483647 w 349"/>
                <a:gd name="T17" fmla="*/ 2147483647 h 343"/>
                <a:gd name="T18" fmla="*/ 2147483647 w 349"/>
                <a:gd name="T19" fmla="*/ 2147483647 h 343"/>
                <a:gd name="T20" fmla="*/ 2147483647 w 349"/>
                <a:gd name="T21" fmla="*/ 2147483647 h 343"/>
                <a:gd name="T22" fmla="*/ 2147483647 w 349"/>
                <a:gd name="T23" fmla="*/ 2147483647 h 343"/>
                <a:gd name="T24" fmla="*/ 2147483647 w 349"/>
                <a:gd name="T25" fmla="*/ 2147483647 h 343"/>
                <a:gd name="T26" fmla="*/ 2147483647 w 349"/>
                <a:gd name="T27" fmla="*/ 2147483647 h 343"/>
                <a:gd name="T28" fmla="*/ 2147483647 w 349"/>
                <a:gd name="T29" fmla="*/ 2147483647 h 343"/>
                <a:gd name="T30" fmla="*/ 2147483647 w 349"/>
                <a:gd name="T31" fmla="*/ 2147483647 h 343"/>
                <a:gd name="T32" fmla="*/ 2147483647 w 349"/>
                <a:gd name="T33" fmla="*/ 2147483647 h 343"/>
                <a:gd name="T34" fmla="*/ 2147483647 w 349"/>
                <a:gd name="T35" fmla="*/ 2147483647 h 343"/>
                <a:gd name="T36" fmla="*/ 2147483647 w 349"/>
                <a:gd name="T37" fmla="*/ 2147483647 h 343"/>
                <a:gd name="T38" fmla="*/ 2147483647 w 349"/>
                <a:gd name="T39" fmla="*/ 2147483647 h 343"/>
                <a:gd name="T40" fmla="*/ 0 w 349"/>
                <a:gd name="T41" fmla="*/ 2147483647 h 343"/>
                <a:gd name="T42" fmla="*/ 2147483647 w 349"/>
                <a:gd name="T43" fmla="*/ 2147483647 h 343"/>
                <a:gd name="T44" fmla="*/ 2147483647 w 349"/>
                <a:gd name="T45" fmla="*/ 2147483647 h 343"/>
                <a:gd name="T46" fmla="*/ 2147483647 w 349"/>
                <a:gd name="T47" fmla="*/ 2147483647 h 343"/>
                <a:gd name="T48" fmla="*/ 2147483647 w 349"/>
                <a:gd name="T49" fmla="*/ 2147483647 h 343"/>
                <a:gd name="T50" fmla="*/ 2147483647 w 349"/>
                <a:gd name="T51" fmla="*/ 2147483647 h 343"/>
                <a:gd name="T52" fmla="*/ 2147483647 w 349"/>
                <a:gd name="T53" fmla="*/ 2147483647 h 343"/>
                <a:gd name="T54" fmla="*/ 2147483647 w 349"/>
                <a:gd name="T55" fmla="*/ 2147483647 h 343"/>
                <a:gd name="T56" fmla="*/ 2147483647 w 349"/>
                <a:gd name="T57" fmla="*/ 2147483647 h 343"/>
                <a:gd name="T58" fmla="*/ 2147483647 w 349"/>
                <a:gd name="T59" fmla="*/ 2147483647 h 343"/>
                <a:gd name="T60" fmla="*/ 2147483647 w 349"/>
                <a:gd name="T61" fmla="*/ 2147483647 h 343"/>
                <a:gd name="T62" fmla="*/ 2147483647 w 349"/>
                <a:gd name="T63" fmla="*/ 2147483647 h 343"/>
                <a:gd name="T64" fmla="*/ 2147483647 w 349"/>
                <a:gd name="T65" fmla="*/ 2147483647 h 343"/>
                <a:gd name="T66" fmla="*/ 2147483647 w 349"/>
                <a:gd name="T67" fmla="*/ 2147483647 h 343"/>
                <a:gd name="T68" fmla="*/ 2147483647 w 349"/>
                <a:gd name="T69" fmla="*/ 2147483647 h 343"/>
                <a:gd name="T70" fmla="*/ 2147483647 w 349"/>
                <a:gd name="T71" fmla="*/ 2147483647 h 343"/>
                <a:gd name="T72" fmla="*/ 2147483647 w 349"/>
                <a:gd name="T73" fmla="*/ 2147483647 h 343"/>
                <a:gd name="T74" fmla="*/ 2147483647 w 349"/>
                <a:gd name="T75" fmla="*/ 2147483647 h 343"/>
                <a:gd name="T76" fmla="*/ 2147483647 w 349"/>
                <a:gd name="T77" fmla="*/ 2147483647 h 343"/>
                <a:gd name="T78" fmla="*/ 2147483647 w 349"/>
                <a:gd name="T79" fmla="*/ 2147483647 h 343"/>
                <a:gd name="T80" fmla="*/ 2147483647 w 349"/>
                <a:gd name="T81" fmla="*/ 2147483647 h 343"/>
                <a:gd name="T82" fmla="*/ 2147483647 w 349"/>
                <a:gd name="T83" fmla="*/ 2147483647 h 343"/>
                <a:gd name="T84" fmla="*/ 2147483647 w 349"/>
                <a:gd name="T85" fmla="*/ 2147483647 h 3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9"/>
                <a:gd name="T130" fmla="*/ 0 h 343"/>
                <a:gd name="T131" fmla="*/ 349 w 349"/>
                <a:gd name="T132" fmla="*/ 343 h 3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9" h="343">
                  <a:moveTo>
                    <a:pt x="0" y="169"/>
                  </a:moveTo>
                  <a:lnTo>
                    <a:pt x="0" y="169"/>
                  </a:lnTo>
                  <a:lnTo>
                    <a:pt x="0" y="135"/>
                  </a:lnTo>
                  <a:lnTo>
                    <a:pt x="12" y="102"/>
                  </a:lnTo>
                  <a:lnTo>
                    <a:pt x="29" y="74"/>
                  </a:lnTo>
                  <a:lnTo>
                    <a:pt x="51" y="51"/>
                  </a:lnTo>
                  <a:lnTo>
                    <a:pt x="51" y="45"/>
                  </a:lnTo>
                  <a:lnTo>
                    <a:pt x="73" y="29"/>
                  </a:lnTo>
                  <a:lnTo>
                    <a:pt x="102" y="12"/>
                  </a:lnTo>
                  <a:lnTo>
                    <a:pt x="107" y="12"/>
                  </a:lnTo>
                  <a:lnTo>
                    <a:pt x="135" y="0"/>
                  </a:lnTo>
                  <a:lnTo>
                    <a:pt x="175" y="0"/>
                  </a:lnTo>
                  <a:lnTo>
                    <a:pt x="208" y="0"/>
                  </a:lnTo>
                  <a:lnTo>
                    <a:pt x="242" y="12"/>
                  </a:lnTo>
                  <a:lnTo>
                    <a:pt x="270" y="29"/>
                  </a:lnTo>
                  <a:lnTo>
                    <a:pt x="293" y="45"/>
                  </a:lnTo>
                  <a:lnTo>
                    <a:pt x="298" y="51"/>
                  </a:lnTo>
                  <a:lnTo>
                    <a:pt x="315" y="74"/>
                  </a:lnTo>
                  <a:lnTo>
                    <a:pt x="332" y="102"/>
                  </a:lnTo>
                  <a:lnTo>
                    <a:pt x="343" y="135"/>
                  </a:lnTo>
                  <a:lnTo>
                    <a:pt x="349" y="169"/>
                  </a:lnTo>
                  <a:lnTo>
                    <a:pt x="343" y="203"/>
                  </a:lnTo>
                  <a:lnTo>
                    <a:pt x="332" y="237"/>
                  </a:lnTo>
                  <a:lnTo>
                    <a:pt x="315" y="265"/>
                  </a:lnTo>
                  <a:lnTo>
                    <a:pt x="298" y="293"/>
                  </a:lnTo>
                  <a:lnTo>
                    <a:pt x="293" y="293"/>
                  </a:lnTo>
                  <a:lnTo>
                    <a:pt x="270" y="310"/>
                  </a:lnTo>
                  <a:lnTo>
                    <a:pt x="242" y="327"/>
                  </a:lnTo>
                  <a:lnTo>
                    <a:pt x="208" y="338"/>
                  </a:lnTo>
                  <a:lnTo>
                    <a:pt x="175" y="343"/>
                  </a:lnTo>
                  <a:lnTo>
                    <a:pt x="135" y="338"/>
                  </a:lnTo>
                  <a:lnTo>
                    <a:pt x="107" y="327"/>
                  </a:lnTo>
                  <a:lnTo>
                    <a:pt x="102" y="327"/>
                  </a:lnTo>
                  <a:lnTo>
                    <a:pt x="73" y="310"/>
                  </a:lnTo>
                  <a:lnTo>
                    <a:pt x="51" y="293"/>
                  </a:lnTo>
                  <a:lnTo>
                    <a:pt x="29" y="265"/>
                  </a:lnTo>
                  <a:lnTo>
                    <a:pt x="12" y="237"/>
                  </a:lnTo>
                  <a:lnTo>
                    <a:pt x="0" y="203"/>
                  </a:lnTo>
                  <a:lnTo>
                    <a:pt x="0" y="169"/>
                  </a:lnTo>
                  <a:close/>
                  <a:moveTo>
                    <a:pt x="6" y="203"/>
                  </a:moveTo>
                  <a:lnTo>
                    <a:pt x="6" y="203"/>
                  </a:lnTo>
                  <a:lnTo>
                    <a:pt x="17" y="237"/>
                  </a:lnTo>
                  <a:lnTo>
                    <a:pt x="34" y="265"/>
                  </a:lnTo>
                  <a:lnTo>
                    <a:pt x="51" y="287"/>
                  </a:lnTo>
                  <a:lnTo>
                    <a:pt x="79" y="310"/>
                  </a:lnTo>
                  <a:lnTo>
                    <a:pt x="79" y="304"/>
                  </a:lnTo>
                  <a:lnTo>
                    <a:pt x="107" y="321"/>
                  </a:lnTo>
                  <a:lnTo>
                    <a:pt x="141" y="332"/>
                  </a:lnTo>
                  <a:lnTo>
                    <a:pt x="135" y="332"/>
                  </a:lnTo>
                  <a:lnTo>
                    <a:pt x="175" y="338"/>
                  </a:lnTo>
                  <a:lnTo>
                    <a:pt x="208" y="332"/>
                  </a:lnTo>
                  <a:lnTo>
                    <a:pt x="237" y="321"/>
                  </a:lnTo>
                  <a:lnTo>
                    <a:pt x="265" y="304"/>
                  </a:lnTo>
                  <a:lnTo>
                    <a:pt x="265" y="310"/>
                  </a:lnTo>
                  <a:lnTo>
                    <a:pt x="293" y="287"/>
                  </a:lnTo>
                  <a:lnTo>
                    <a:pt x="310" y="265"/>
                  </a:lnTo>
                  <a:lnTo>
                    <a:pt x="326" y="237"/>
                  </a:lnTo>
                  <a:lnTo>
                    <a:pt x="338" y="203"/>
                  </a:lnTo>
                  <a:lnTo>
                    <a:pt x="343" y="169"/>
                  </a:lnTo>
                  <a:lnTo>
                    <a:pt x="338" y="135"/>
                  </a:lnTo>
                  <a:lnTo>
                    <a:pt x="326" y="107"/>
                  </a:lnTo>
                  <a:lnTo>
                    <a:pt x="310" y="79"/>
                  </a:lnTo>
                  <a:lnTo>
                    <a:pt x="293" y="51"/>
                  </a:lnTo>
                  <a:lnTo>
                    <a:pt x="265" y="34"/>
                  </a:lnTo>
                  <a:lnTo>
                    <a:pt x="237" y="17"/>
                  </a:lnTo>
                  <a:lnTo>
                    <a:pt x="208" y="6"/>
                  </a:lnTo>
                  <a:lnTo>
                    <a:pt x="175" y="6"/>
                  </a:lnTo>
                  <a:lnTo>
                    <a:pt x="135" y="6"/>
                  </a:lnTo>
                  <a:lnTo>
                    <a:pt x="141" y="6"/>
                  </a:lnTo>
                  <a:lnTo>
                    <a:pt x="107" y="17"/>
                  </a:lnTo>
                  <a:lnTo>
                    <a:pt x="79" y="34"/>
                  </a:lnTo>
                  <a:lnTo>
                    <a:pt x="51" y="51"/>
                  </a:lnTo>
                  <a:lnTo>
                    <a:pt x="34" y="79"/>
                  </a:lnTo>
                  <a:lnTo>
                    <a:pt x="17" y="107"/>
                  </a:lnTo>
                  <a:lnTo>
                    <a:pt x="6" y="135"/>
                  </a:lnTo>
                  <a:lnTo>
                    <a:pt x="6" y="169"/>
                  </a:lnTo>
                  <a:lnTo>
                    <a:pt x="6" y="20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6" name="Freeform 22">
              <a:extLst>
                <a:ext uri="{FF2B5EF4-FFF2-40B4-BE49-F238E27FC236}">
                  <a16:creationId xmlns:a16="http://schemas.microsoft.com/office/drawing/2014/main" id="{F34A4B3D-36D0-4EA3-B768-D0235ED3224F}"/>
                </a:ext>
              </a:extLst>
            </p:cNvPr>
            <p:cNvSpPr>
              <a:spLocks/>
            </p:cNvSpPr>
            <p:nvPr/>
          </p:nvSpPr>
          <p:spPr bwMode="auto">
            <a:xfrm>
              <a:off x="1643477" y="3780352"/>
              <a:ext cx="195263" cy="206375"/>
            </a:xfrm>
            <a:custGeom>
              <a:avLst/>
              <a:gdLst>
                <a:gd name="T0" fmla="*/ 0 w 123"/>
                <a:gd name="T1" fmla="*/ 2147483647 h 130"/>
                <a:gd name="T2" fmla="*/ 2147483647 w 123"/>
                <a:gd name="T3" fmla="*/ 2147483647 h 130"/>
                <a:gd name="T4" fmla="*/ 2147483647 w 123"/>
                <a:gd name="T5" fmla="*/ 2147483647 h 130"/>
                <a:gd name="T6" fmla="*/ 2147483647 w 123"/>
                <a:gd name="T7" fmla="*/ 2147483647 h 130"/>
                <a:gd name="T8" fmla="*/ 2147483647 w 123"/>
                <a:gd name="T9" fmla="*/ 0 h 130"/>
                <a:gd name="T10" fmla="*/ 2147483647 w 123"/>
                <a:gd name="T11" fmla="*/ 0 h 130"/>
                <a:gd name="T12" fmla="*/ 2147483647 w 123"/>
                <a:gd name="T13" fmla="*/ 0 h 130"/>
                <a:gd name="T14" fmla="*/ 2147483647 w 123"/>
                <a:gd name="T15" fmla="*/ 2147483647 h 130"/>
                <a:gd name="T16" fmla="*/ 2147483647 w 123"/>
                <a:gd name="T17" fmla="*/ 2147483647 h 130"/>
                <a:gd name="T18" fmla="*/ 2147483647 w 123"/>
                <a:gd name="T19" fmla="*/ 2147483647 h 130"/>
                <a:gd name="T20" fmla="*/ 2147483647 w 123"/>
                <a:gd name="T21" fmla="*/ 2147483647 h 130"/>
                <a:gd name="T22" fmla="*/ 2147483647 w 123"/>
                <a:gd name="T23" fmla="*/ 2147483647 h 130"/>
                <a:gd name="T24" fmla="*/ 2147483647 w 123"/>
                <a:gd name="T25" fmla="*/ 2147483647 h 130"/>
                <a:gd name="T26" fmla="*/ 2147483647 w 123"/>
                <a:gd name="T27" fmla="*/ 2147483647 h 130"/>
                <a:gd name="T28" fmla="*/ 2147483647 w 123"/>
                <a:gd name="T29" fmla="*/ 2147483647 h 130"/>
                <a:gd name="T30" fmla="*/ 2147483647 w 123"/>
                <a:gd name="T31" fmla="*/ 2147483647 h 130"/>
                <a:gd name="T32" fmla="*/ 2147483647 w 123"/>
                <a:gd name="T33" fmla="*/ 2147483647 h 130"/>
                <a:gd name="T34" fmla="*/ 2147483647 w 123"/>
                <a:gd name="T35" fmla="*/ 2147483647 h 130"/>
                <a:gd name="T36" fmla="*/ 2147483647 w 123"/>
                <a:gd name="T37" fmla="*/ 2147483647 h 130"/>
                <a:gd name="T38" fmla="*/ 2147483647 w 123"/>
                <a:gd name="T39" fmla="*/ 2147483647 h 130"/>
                <a:gd name="T40" fmla="*/ 2147483647 w 123"/>
                <a:gd name="T41" fmla="*/ 2147483647 h 130"/>
                <a:gd name="T42" fmla="*/ 2147483647 w 123"/>
                <a:gd name="T43" fmla="*/ 2147483647 h 130"/>
                <a:gd name="T44" fmla="*/ 0 w 123"/>
                <a:gd name="T45" fmla="*/ 2147483647 h 130"/>
                <a:gd name="T46" fmla="*/ 0 w 123"/>
                <a:gd name="T47" fmla="*/ 2147483647 h 130"/>
                <a:gd name="T48" fmla="*/ 0 w 123"/>
                <a:gd name="T49" fmla="*/ 2147483647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3"/>
                <a:gd name="T76" fmla="*/ 0 h 130"/>
                <a:gd name="T77" fmla="*/ 123 w 123"/>
                <a:gd name="T78" fmla="*/ 130 h 1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3" h="130">
                  <a:moveTo>
                    <a:pt x="0" y="68"/>
                  </a:moveTo>
                  <a:lnTo>
                    <a:pt x="5" y="40"/>
                  </a:lnTo>
                  <a:lnTo>
                    <a:pt x="17" y="17"/>
                  </a:lnTo>
                  <a:lnTo>
                    <a:pt x="39" y="6"/>
                  </a:lnTo>
                  <a:lnTo>
                    <a:pt x="62" y="0"/>
                  </a:lnTo>
                  <a:lnTo>
                    <a:pt x="84" y="6"/>
                  </a:lnTo>
                  <a:lnTo>
                    <a:pt x="107" y="17"/>
                  </a:lnTo>
                  <a:lnTo>
                    <a:pt x="118" y="40"/>
                  </a:lnTo>
                  <a:lnTo>
                    <a:pt x="123" y="68"/>
                  </a:lnTo>
                  <a:lnTo>
                    <a:pt x="118" y="90"/>
                  </a:lnTo>
                  <a:lnTo>
                    <a:pt x="107" y="113"/>
                  </a:lnTo>
                  <a:lnTo>
                    <a:pt x="84" y="124"/>
                  </a:lnTo>
                  <a:lnTo>
                    <a:pt x="62" y="130"/>
                  </a:lnTo>
                  <a:lnTo>
                    <a:pt x="39" y="124"/>
                  </a:lnTo>
                  <a:lnTo>
                    <a:pt x="17" y="113"/>
                  </a:lnTo>
                  <a:lnTo>
                    <a:pt x="5" y="90"/>
                  </a:lnTo>
                  <a:lnTo>
                    <a:pt x="0" y="68"/>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7" name="Freeform 23">
              <a:extLst>
                <a:ext uri="{FF2B5EF4-FFF2-40B4-BE49-F238E27FC236}">
                  <a16:creationId xmlns:a16="http://schemas.microsoft.com/office/drawing/2014/main" id="{7ADC9B3A-D3BC-436A-9289-65EB33F96608}"/>
                </a:ext>
              </a:extLst>
            </p:cNvPr>
            <p:cNvSpPr>
              <a:spLocks noEditPoints="1"/>
            </p:cNvSpPr>
            <p:nvPr/>
          </p:nvSpPr>
          <p:spPr bwMode="auto">
            <a:xfrm>
              <a:off x="1643477" y="3780352"/>
              <a:ext cx="204788" cy="214313"/>
            </a:xfrm>
            <a:custGeom>
              <a:avLst/>
              <a:gdLst>
                <a:gd name="T0" fmla="*/ 0 w 129"/>
                <a:gd name="T1" fmla="*/ 2147483647 h 135"/>
                <a:gd name="T2" fmla="*/ 0 w 129"/>
                <a:gd name="T3" fmla="*/ 2147483647 h 135"/>
                <a:gd name="T4" fmla="*/ 2147483647 w 129"/>
                <a:gd name="T5" fmla="*/ 2147483647 h 135"/>
                <a:gd name="T6" fmla="*/ 2147483647 w 129"/>
                <a:gd name="T7" fmla="*/ 2147483647 h 135"/>
                <a:gd name="T8" fmla="*/ 2147483647 w 129"/>
                <a:gd name="T9" fmla="*/ 2147483647 h 135"/>
                <a:gd name="T10" fmla="*/ 2147483647 w 129"/>
                <a:gd name="T11" fmla="*/ 2147483647 h 135"/>
                <a:gd name="T12" fmla="*/ 2147483647 w 129"/>
                <a:gd name="T13" fmla="*/ 0 h 135"/>
                <a:gd name="T14" fmla="*/ 2147483647 w 129"/>
                <a:gd name="T15" fmla="*/ 0 h 135"/>
                <a:gd name="T16" fmla="*/ 2147483647 w 129"/>
                <a:gd name="T17" fmla="*/ 0 h 135"/>
                <a:gd name="T18" fmla="*/ 2147483647 w 129"/>
                <a:gd name="T19" fmla="*/ 2147483647 h 135"/>
                <a:gd name="T20" fmla="*/ 2147483647 w 129"/>
                <a:gd name="T21" fmla="*/ 2147483647 h 135"/>
                <a:gd name="T22" fmla="*/ 2147483647 w 129"/>
                <a:gd name="T23" fmla="*/ 2147483647 h 135"/>
                <a:gd name="T24" fmla="*/ 2147483647 w 129"/>
                <a:gd name="T25" fmla="*/ 2147483647 h 135"/>
                <a:gd name="T26" fmla="*/ 2147483647 w 129"/>
                <a:gd name="T27" fmla="*/ 2147483647 h 135"/>
                <a:gd name="T28" fmla="*/ 2147483647 w 129"/>
                <a:gd name="T29" fmla="*/ 2147483647 h 135"/>
                <a:gd name="T30" fmla="*/ 2147483647 w 129"/>
                <a:gd name="T31" fmla="*/ 2147483647 h 135"/>
                <a:gd name="T32" fmla="*/ 2147483647 w 129"/>
                <a:gd name="T33" fmla="*/ 2147483647 h 135"/>
                <a:gd name="T34" fmla="*/ 2147483647 w 129"/>
                <a:gd name="T35" fmla="*/ 2147483647 h 135"/>
                <a:gd name="T36" fmla="*/ 2147483647 w 129"/>
                <a:gd name="T37" fmla="*/ 2147483647 h 135"/>
                <a:gd name="T38" fmla="*/ 2147483647 w 129"/>
                <a:gd name="T39" fmla="*/ 2147483647 h 135"/>
                <a:gd name="T40" fmla="*/ 2147483647 w 129"/>
                <a:gd name="T41" fmla="*/ 2147483647 h 135"/>
                <a:gd name="T42" fmla="*/ 2147483647 w 129"/>
                <a:gd name="T43" fmla="*/ 2147483647 h 135"/>
                <a:gd name="T44" fmla="*/ 2147483647 w 129"/>
                <a:gd name="T45" fmla="*/ 2147483647 h 135"/>
                <a:gd name="T46" fmla="*/ 2147483647 w 129"/>
                <a:gd name="T47" fmla="*/ 2147483647 h 135"/>
                <a:gd name="T48" fmla="*/ 2147483647 w 129"/>
                <a:gd name="T49" fmla="*/ 2147483647 h 135"/>
                <a:gd name="T50" fmla="*/ 2147483647 w 129"/>
                <a:gd name="T51" fmla="*/ 2147483647 h 135"/>
                <a:gd name="T52" fmla="*/ 0 w 129"/>
                <a:gd name="T53" fmla="*/ 2147483647 h 135"/>
                <a:gd name="T54" fmla="*/ 0 w 129"/>
                <a:gd name="T55" fmla="*/ 2147483647 h 135"/>
                <a:gd name="T56" fmla="*/ 2147483647 w 129"/>
                <a:gd name="T57" fmla="*/ 2147483647 h 135"/>
                <a:gd name="T58" fmla="*/ 2147483647 w 129"/>
                <a:gd name="T59" fmla="*/ 2147483647 h 135"/>
                <a:gd name="T60" fmla="*/ 2147483647 w 129"/>
                <a:gd name="T61" fmla="*/ 2147483647 h 135"/>
                <a:gd name="T62" fmla="*/ 2147483647 w 129"/>
                <a:gd name="T63" fmla="*/ 2147483647 h 135"/>
                <a:gd name="T64" fmla="*/ 2147483647 w 129"/>
                <a:gd name="T65" fmla="*/ 2147483647 h 135"/>
                <a:gd name="T66" fmla="*/ 2147483647 w 129"/>
                <a:gd name="T67" fmla="*/ 2147483647 h 135"/>
                <a:gd name="T68" fmla="*/ 2147483647 w 129"/>
                <a:gd name="T69" fmla="*/ 2147483647 h 135"/>
                <a:gd name="T70" fmla="*/ 2147483647 w 129"/>
                <a:gd name="T71" fmla="*/ 2147483647 h 135"/>
                <a:gd name="T72" fmla="*/ 2147483647 w 129"/>
                <a:gd name="T73" fmla="*/ 2147483647 h 135"/>
                <a:gd name="T74" fmla="*/ 2147483647 w 129"/>
                <a:gd name="T75" fmla="*/ 2147483647 h 135"/>
                <a:gd name="T76" fmla="*/ 2147483647 w 129"/>
                <a:gd name="T77" fmla="*/ 2147483647 h 135"/>
                <a:gd name="T78" fmla="*/ 2147483647 w 129"/>
                <a:gd name="T79" fmla="*/ 2147483647 h 135"/>
                <a:gd name="T80" fmla="*/ 2147483647 w 129"/>
                <a:gd name="T81" fmla="*/ 2147483647 h 135"/>
                <a:gd name="T82" fmla="*/ 2147483647 w 129"/>
                <a:gd name="T83" fmla="*/ 2147483647 h 135"/>
                <a:gd name="T84" fmla="*/ 2147483647 w 129"/>
                <a:gd name="T85" fmla="*/ 2147483647 h 135"/>
                <a:gd name="T86" fmla="*/ 2147483647 w 129"/>
                <a:gd name="T87" fmla="*/ 2147483647 h 135"/>
                <a:gd name="T88" fmla="*/ 2147483647 w 129"/>
                <a:gd name="T89" fmla="*/ 2147483647 h 135"/>
                <a:gd name="T90" fmla="*/ 2147483647 w 129"/>
                <a:gd name="T91" fmla="*/ 2147483647 h 135"/>
                <a:gd name="T92" fmla="*/ 2147483647 w 129"/>
                <a:gd name="T93" fmla="*/ 2147483647 h 135"/>
                <a:gd name="T94" fmla="*/ 2147483647 w 129"/>
                <a:gd name="T95" fmla="*/ 2147483647 h 135"/>
                <a:gd name="T96" fmla="*/ 2147483647 w 129"/>
                <a:gd name="T97" fmla="*/ 2147483647 h 135"/>
                <a:gd name="T98" fmla="*/ 2147483647 w 129"/>
                <a:gd name="T99" fmla="*/ 2147483647 h 135"/>
                <a:gd name="T100" fmla="*/ 2147483647 w 129"/>
                <a:gd name="T101" fmla="*/ 2147483647 h 135"/>
                <a:gd name="T102" fmla="*/ 2147483647 w 129"/>
                <a:gd name="T103" fmla="*/ 2147483647 h 135"/>
                <a:gd name="T104" fmla="*/ 2147483647 w 129"/>
                <a:gd name="T105" fmla="*/ 2147483647 h 135"/>
                <a:gd name="T106" fmla="*/ 2147483647 w 129"/>
                <a:gd name="T107" fmla="*/ 2147483647 h 135"/>
                <a:gd name="T108" fmla="*/ 2147483647 w 129"/>
                <a:gd name="T109" fmla="*/ 2147483647 h 135"/>
                <a:gd name="T110" fmla="*/ 2147483647 w 129"/>
                <a:gd name="T111" fmla="*/ 2147483647 h 135"/>
                <a:gd name="T112" fmla="*/ 2147483647 w 129"/>
                <a:gd name="T113" fmla="*/ 2147483647 h 13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9"/>
                <a:gd name="T172" fmla="*/ 0 h 135"/>
                <a:gd name="T173" fmla="*/ 129 w 129"/>
                <a:gd name="T174" fmla="*/ 135 h 13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9" h="135">
                  <a:moveTo>
                    <a:pt x="0" y="68"/>
                  </a:moveTo>
                  <a:lnTo>
                    <a:pt x="0" y="68"/>
                  </a:lnTo>
                  <a:lnTo>
                    <a:pt x="0" y="51"/>
                  </a:lnTo>
                  <a:lnTo>
                    <a:pt x="0" y="40"/>
                  </a:lnTo>
                  <a:lnTo>
                    <a:pt x="5" y="40"/>
                  </a:lnTo>
                  <a:lnTo>
                    <a:pt x="17" y="17"/>
                  </a:lnTo>
                  <a:lnTo>
                    <a:pt x="28" y="12"/>
                  </a:lnTo>
                  <a:lnTo>
                    <a:pt x="39" y="6"/>
                  </a:lnTo>
                  <a:lnTo>
                    <a:pt x="50" y="0"/>
                  </a:lnTo>
                  <a:lnTo>
                    <a:pt x="62" y="0"/>
                  </a:lnTo>
                  <a:lnTo>
                    <a:pt x="73" y="0"/>
                  </a:lnTo>
                  <a:lnTo>
                    <a:pt x="90" y="6"/>
                  </a:lnTo>
                  <a:lnTo>
                    <a:pt x="95" y="12"/>
                  </a:lnTo>
                  <a:lnTo>
                    <a:pt x="101" y="12"/>
                  </a:lnTo>
                  <a:lnTo>
                    <a:pt x="107" y="17"/>
                  </a:lnTo>
                  <a:lnTo>
                    <a:pt x="123" y="40"/>
                  </a:lnTo>
                  <a:lnTo>
                    <a:pt x="123" y="51"/>
                  </a:lnTo>
                  <a:lnTo>
                    <a:pt x="129" y="68"/>
                  </a:lnTo>
                  <a:lnTo>
                    <a:pt x="123" y="79"/>
                  </a:lnTo>
                  <a:lnTo>
                    <a:pt x="123" y="90"/>
                  </a:lnTo>
                  <a:lnTo>
                    <a:pt x="107" y="113"/>
                  </a:lnTo>
                  <a:lnTo>
                    <a:pt x="101" y="119"/>
                  </a:lnTo>
                  <a:lnTo>
                    <a:pt x="95" y="124"/>
                  </a:lnTo>
                  <a:lnTo>
                    <a:pt x="90" y="130"/>
                  </a:lnTo>
                  <a:lnTo>
                    <a:pt x="73" y="130"/>
                  </a:lnTo>
                  <a:lnTo>
                    <a:pt x="62" y="135"/>
                  </a:lnTo>
                  <a:lnTo>
                    <a:pt x="50" y="130"/>
                  </a:lnTo>
                  <a:lnTo>
                    <a:pt x="39" y="130"/>
                  </a:lnTo>
                  <a:lnTo>
                    <a:pt x="28" y="124"/>
                  </a:lnTo>
                  <a:lnTo>
                    <a:pt x="28" y="119"/>
                  </a:lnTo>
                  <a:lnTo>
                    <a:pt x="17" y="113"/>
                  </a:lnTo>
                  <a:lnTo>
                    <a:pt x="5" y="90"/>
                  </a:lnTo>
                  <a:lnTo>
                    <a:pt x="0" y="90"/>
                  </a:lnTo>
                  <a:lnTo>
                    <a:pt x="0" y="79"/>
                  </a:lnTo>
                  <a:lnTo>
                    <a:pt x="0" y="68"/>
                  </a:lnTo>
                  <a:close/>
                  <a:moveTo>
                    <a:pt x="5" y="79"/>
                  </a:moveTo>
                  <a:lnTo>
                    <a:pt x="5" y="79"/>
                  </a:lnTo>
                  <a:lnTo>
                    <a:pt x="5" y="90"/>
                  </a:lnTo>
                  <a:lnTo>
                    <a:pt x="22" y="107"/>
                  </a:lnTo>
                  <a:lnTo>
                    <a:pt x="28" y="119"/>
                  </a:lnTo>
                  <a:lnTo>
                    <a:pt x="39" y="124"/>
                  </a:lnTo>
                  <a:lnTo>
                    <a:pt x="50" y="124"/>
                  </a:lnTo>
                  <a:lnTo>
                    <a:pt x="62" y="130"/>
                  </a:lnTo>
                  <a:lnTo>
                    <a:pt x="73" y="124"/>
                  </a:lnTo>
                  <a:lnTo>
                    <a:pt x="84" y="124"/>
                  </a:lnTo>
                  <a:lnTo>
                    <a:pt x="95" y="119"/>
                  </a:lnTo>
                  <a:lnTo>
                    <a:pt x="107" y="107"/>
                  </a:lnTo>
                  <a:lnTo>
                    <a:pt x="101" y="107"/>
                  </a:lnTo>
                  <a:lnTo>
                    <a:pt x="118" y="90"/>
                  </a:lnTo>
                  <a:lnTo>
                    <a:pt x="118" y="79"/>
                  </a:lnTo>
                  <a:lnTo>
                    <a:pt x="123" y="68"/>
                  </a:lnTo>
                  <a:lnTo>
                    <a:pt x="118" y="51"/>
                  </a:lnTo>
                  <a:lnTo>
                    <a:pt x="118" y="40"/>
                  </a:lnTo>
                  <a:lnTo>
                    <a:pt x="101" y="23"/>
                  </a:lnTo>
                  <a:lnTo>
                    <a:pt x="107" y="23"/>
                  </a:lnTo>
                  <a:lnTo>
                    <a:pt x="95" y="12"/>
                  </a:lnTo>
                  <a:lnTo>
                    <a:pt x="84" y="6"/>
                  </a:lnTo>
                  <a:lnTo>
                    <a:pt x="73" y="6"/>
                  </a:lnTo>
                  <a:lnTo>
                    <a:pt x="62" y="6"/>
                  </a:lnTo>
                  <a:lnTo>
                    <a:pt x="50" y="6"/>
                  </a:lnTo>
                  <a:lnTo>
                    <a:pt x="39" y="6"/>
                  </a:lnTo>
                  <a:lnTo>
                    <a:pt x="28" y="12"/>
                  </a:lnTo>
                  <a:lnTo>
                    <a:pt x="22" y="23"/>
                  </a:lnTo>
                  <a:lnTo>
                    <a:pt x="5" y="40"/>
                  </a:lnTo>
                  <a:lnTo>
                    <a:pt x="5" y="51"/>
                  </a:lnTo>
                  <a:lnTo>
                    <a:pt x="5" y="68"/>
                  </a:lnTo>
                  <a:lnTo>
                    <a:pt x="5" y="79"/>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8" name="Freeform 24">
              <a:extLst>
                <a:ext uri="{FF2B5EF4-FFF2-40B4-BE49-F238E27FC236}">
                  <a16:creationId xmlns:a16="http://schemas.microsoft.com/office/drawing/2014/main" id="{412907CA-093A-46E6-A113-CB8FFE3A33B3}"/>
                </a:ext>
              </a:extLst>
            </p:cNvPr>
            <p:cNvSpPr>
              <a:spLocks/>
            </p:cNvSpPr>
            <p:nvPr/>
          </p:nvSpPr>
          <p:spPr bwMode="auto">
            <a:xfrm>
              <a:off x="1473615" y="4120077"/>
              <a:ext cx="508000" cy="509588"/>
            </a:xfrm>
            <a:custGeom>
              <a:avLst/>
              <a:gdLst>
                <a:gd name="T0" fmla="*/ 0 w 320"/>
                <a:gd name="T1" fmla="*/ 2147483647 h 321"/>
                <a:gd name="T2" fmla="*/ 2147483647 w 320"/>
                <a:gd name="T3" fmla="*/ 2147483647 h 321"/>
                <a:gd name="T4" fmla="*/ 2147483647 w 320"/>
                <a:gd name="T5" fmla="*/ 2147483647 h 321"/>
                <a:gd name="T6" fmla="*/ 2147483647 w 320"/>
                <a:gd name="T7" fmla="*/ 2147483647 h 321"/>
                <a:gd name="T8" fmla="*/ 2147483647 w 320"/>
                <a:gd name="T9" fmla="*/ 2147483647 h 321"/>
                <a:gd name="T10" fmla="*/ 2147483647 w 320"/>
                <a:gd name="T11" fmla="*/ 2147483647 h 321"/>
                <a:gd name="T12" fmla="*/ 2147483647 w 320"/>
                <a:gd name="T13" fmla="*/ 0 h 321"/>
                <a:gd name="T14" fmla="*/ 2147483647 w 320"/>
                <a:gd name="T15" fmla="*/ 0 h 321"/>
                <a:gd name="T16" fmla="*/ 2147483647 w 320"/>
                <a:gd name="T17" fmla="*/ 0 h 321"/>
                <a:gd name="T18" fmla="*/ 2147483647 w 320"/>
                <a:gd name="T19" fmla="*/ 2147483647 h 321"/>
                <a:gd name="T20" fmla="*/ 2147483647 w 320"/>
                <a:gd name="T21" fmla="*/ 2147483647 h 321"/>
                <a:gd name="T22" fmla="*/ 2147483647 w 320"/>
                <a:gd name="T23" fmla="*/ 2147483647 h 321"/>
                <a:gd name="T24" fmla="*/ 2147483647 w 320"/>
                <a:gd name="T25" fmla="*/ 2147483647 h 321"/>
                <a:gd name="T26" fmla="*/ 2147483647 w 320"/>
                <a:gd name="T27" fmla="*/ 2147483647 h 321"/>
                <a:gd name="T28" fmla="*/ 2147483647 w 320"/>
                <a:gd name="T29" fmla="*/ 2147483647 h 321"/>
                <a:gd name="T30" fmla="*/ 2147483647 w 320"/>
                <a:gd name="T31" fmla="*/ 2147483647 h 321"/>
                <a:gd name="T32" fmla="*/ 2147483647 w 320"/>
                <a:gd name="T33" fmla="*/ 2147483647 h 321"/>
                <a:gd name="T34" fmla="*/ 2147483647 w 320"/>
                <a:gd name="T35" fmla="*/ 2147483647 h 321"/>
                <a:gd name="T36" fmla="*/ 2147483647 w 320"/>
                <a:gd name="T37" fmla="*/ 2147483647 h 321"/>
                <a:gd name="T38" fmla="*/ 2147483647 w 320"/>
                <a:gd name="T39" fmla="*/ 2147483647 h 321"/>
                <a:gd name="T40" fmla="*/ 2147483647 w 320"/>
                <a:gd name="T41" fmla="*/ 2147483647 h 321"/>
                <a:gd name="T42" fmla="*/ 2147483647 w 320"/>
                <a:gd name="T43" fmla="*/ 2147483647 h 321"/>
                <a:gd name="T44" fmla="*/ 2147483647 w 320"/>
                <a:gd name="T45" fmla="*/ 2147483647 h 321"/>
                <a:gd name="T46" fmla="*/ 2147483647 w 320"/>
                <a:gd name="T47" fmla="*/ 2147483647 h 321"/>
                <a:gd name="T48" fmla="*/ 2147483647 w 320"/>
                <a:gd name="T49" fmla="*/ 2147483647 h 321"/>
                <a:gd name="T50" fmla="*/ 2147483647 w 320"/>
                <a:gd name="T51" fmla="*/ 2147483647 h 321"/>
                <a:gd name="T52" fmla="*/ 2147483647 w 320"/>
                <a:gd name="T53" fmla="*/ 2147483647 h 321"/>
                <a:gd name="T54" fmla="*/ 2147483647 w 320"/>
                <a:gd name="T55" fmla="*/ 2147483647 h 321"/>
                <a:gd name="T56" fmla="*/ 2147483647 w 320"/>
                <a:gd name="T57" fmla="*/ 2147483647 h 321"/>
                <a:gd name="T58" fmla="*/ 2147483647 w 320"/>
                <a:gd name="T59" fmla="*/ 2147483647 h 321"/>
                <a:gd name="T60" fmla="*/ 0 w 320"/>
                <a:gd name="T61" fmla="*/ 2147483647 h 321"/>
                <a:gd name="T62" fmla="*/ 0 w 320"/>
                <a:gd name="T63" fmla="*/ 2147483647 h 321"/>
                <a:gd name="T64" fmla="*/ 0 w 320"/>
                <a:gd name="T65" fmla="*/ 2147483647 h 3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0"/>
                <a:gd name="T100" fmla="*/ 0 h 321"/>
                <a:gd name="T101" fmla="*/ 320 w 320"/>
                <a:gd name="T102" fmla="*/ 321 h 3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0" h="321">
                  <a:moveTo>
                    <a:pt x="0" y="163"/>
                  </a:moveTo>
                  <a:lnTo>
                    <a:pt x="6" y="130"/>
                  </a:lnTo>
                  <a:lnTo>
                    <a:pt x="11" y="96"/>
                  </a:lnTo>
                  <a:lnTo>
                    <a:pt x="45" y="45"/>
                  </a:lnTo>
                  <a:lnTo>
                    <a:pt x="95" y="11"/>
                  </a:lnTo>
                  <a:lnTo>
                    <a:pt x="129" y="6"/>
                  </a:lnTo>
                  <a:lnTo>
                    <a:pt x="163" y="0"/>
                  </a:lnTo>
                  <a:lnTo>
                    <a:pt x="191" y="6"/>
                  </a:lnTo>
                  <a:lnTo>
                    <a:pt x="225" y="11"/>
                  </a:lnTo>
                  <a:lnTo>
                    <a:pt x="275" y="45"/>
                  </a:lnTo>
                  <a:lnTo>
                    <a:pt x="309" y="96"/>
                  </a:lnTo>
                  <a:lnTo>
                    <a:pt x="315" y="130"/>
                  </a:lnTo>
                  <a:lnTo>
                    <a:pt x="320" y="163"/>
                  </a:lnTo>
                  <a:lnTo>
                    <a:pt x="315" y="191"/>
                  </a:lnTo>
                  <a:lnTo>
                    <a:pt x="309" y="225"/>
                  </a:lnTo>
                  <a:lnTo>
                    <a:pt x="275" y="276"/>
                  </a:lnTo>
                  <a:lnTo>
                    <a:pt x="225" y="309"/>
                  </a:lnTo>
                  <a:lnTo>
                    <a:pt x="191" y="315"/>
                  </a:lnTo>
                  <a:lnTo>
                    <a:pt x="163" y="321"/>
                  </a:lnTo>
                  <a:lnTo>
                    <a:pt x="129" y="315"/>
                  </a:lnTo>
                  <a:lnTo>
                    <a:pt x="95" y="309"/>
                  </a:lnTo>
                  <a:lnTo>
                    <a:pt x="45" y="276"/>
                  </a:lnTo>
                  <a:lnTo>
                    <a:pt x="11" y="225"/>
                  </a:lnTo>
                  <a:lnTo>
                    <a:pt x="6" y="191"/>
                  </a:lnTo>
                  <a:lnTo>
                    <a:pt x="0" y="163"/>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59" name="Freeform 25">
              <a:extLst>
                <a:ext uri="{FF2B5EF4-FFF2-40B4-BE49-F238E27FC236}">
                  <a16:creationId xmlns:a16="http://schemas.microsoft.com/office/drawing/2014/main" id="{DD27E3C6-389A-4127-839D-2516CE795EBE}"/>
                </a:ext>
              </a:extLst>
            </p:cNvPr>
            <p:cNvSpPr>
              <a:spLocks noEditPoints="1"/>
            </p:cNvSpPr>
            <p:nvPr/>
          </p:nvSpPr>
          <p:spPr bwMode="auto">
            <a:xfrm>
              <a:off x="1473615" y="4120077"/>
              <a:ext cx="517525" cy="517525"/>
            </a:xfrm>
            <a:custGeom>
              <a:avLst/>
              <a:gdLst>
                <a:gd name="T0" fmla="*/ 0 w 326"/>
                <a:gd name="T1" fmla="*/ 2147483647 h 326"/>
                <a:gd name="T2" fmla="*/ 2147483647 w 326"/>
                <a:gd name="T3" fmla="*/ 2147483647 h 326"/>
                <a:gd name="T4" fmla="*/ 2147483647 w 326"/>
                <a:gd name="T5" fmla="*/ 2147483647 h 326"/>
                <a:gd name="T6" fmla="*/ 2147483647 w 326"/>
                <a:gd name="T7" fmla="*/ 2147483647 h 326"/>
                <a:gd name="T8" fmla="*/ 2147483647 w 326"/>
                <a:gd name="T9" fmla="*/ 0 h 326"/>
                <a:gd name="T10" fmla="*/ 2147483647 w 326"/>
                <a:gd name="T11" fmla="*/ 0 h 326"/>
                <a:gd name="T12" fmla="*/ 2147483647 w 326"/>
                <a:gd name="T13" fmla="*/ 2147483647 h 326"/>
                <a:gd name="T14" fmla="*/ 2147483647 w 326"/>
                <a:gd name="T15" fmla="*/ 2147483647 h 326"/>
                <a:gd name="T16" fmla="*/ 2147483647 w 326"/>
                <a:gd name="T17" fmla="*/ 2147483647 h 326"/>
                <a:gd name="T18" fmla="*/ 2147483647 w 326"/>
                <a:gd name="T19" fmla="*/ 2147483647 h 326"/>
                <a:gd name="T20" fmla="*/ 2147483647 w 326"/>
                <a:gd name="T21" fmla="*/ 2147483647 h 326"/>
                <a:gd name="T22" fmla="*/ 2147483647 w 326"/>
                <a:gd name="T23" fmla="*/ 2147483647 h 326"/>
                <a:gd name="T24" fmla="*/ 2147483647 w 326"/>
                <a:gd name="T25" fmla="*/ 2147483647 h 326"/>
                <a:gd name="T26" fmla="*/ 2147483647 w 326"/>
                <a:gd name="T27" fmla="*/ 2147483647 h 326"/>
                <a:gd name="T28" fmla="*/ 2147483647 w 326"/>
                <a:gd name="T29" fmla="*/ 2147483647 h 326"/>
                <a:gd name="T30" fmla="*/ 2147483647 w 326"/>
                <a:gd name="T31" fmla="*/ 2147483647 h 326"/>
                <a:gd name="T32" fmla="*/ 2147483647 w 326"/>
                <a:gd name="T33" fmla="*/ 2147483647 h 326"/>
                <a:gd name="T34" fmla="*/ 2147483647 w 326"/>
                <a:gd name="T35" fmla="*/ 2147483647 h 326"/>
                <a:gd name="T36" fmla="*/ 2147483647 w 326"/>
                <a:gd name="T37" fmla="*/ 2147483647 h 326"/>
                <a:gd name="T38" fmla="*/ 2147483647 w 326"/>
                <a:gd name="T39" fmla="*/ 2147483647 h 326"/>
                <a:gd name="T40" fmla="*/ 0 w 326"/>
                <a:gd name="T41" fmla="*/ 2147483647 h 326"/>
                <a:gd name="T42" fmla="*/ 2147483647 w 326"/>
                <a:gd name="T43" fmla="*/ 2147483647 h 326"/>
                <a:gd name="T44" fmla="*/ 2147483647 w 326"/>
                <a:gd name="T45" fmla="*/ 2147483647 h 326"/>
                <a:gd name="T46" fmla="*/ 2147483647 w 326"/>
                <a:gd name="T47" fmla="*/ 2147483647 h 326"/>
                <a:gd name="T48" fmla="*/ 2147483647 w 326"/>
                <a:gd name="T49" fmla="*/ 2147483647 h 326"/>
                <a:gd name="T50" fmla="*/ 2147483647 w 326"/>
                <a:gd name="T51" fmla="*/ 2147483647 h 326"/>
                <a:gd name="T52" fmla="*/ 2147483647 w 326"/>
                <a:gd name="T53" fmla="*/ 2147483647 h 326"/>
                <a:gd name="T54" fmla="*/ 2147483647 w 326"/>
                <a:gd name="T55" fmla="*/ 2147483647 h 326"/>
                <a:gd name="T56" fmla="*/ 2147483647 w 326"/>
                <a:gd name="T57" fmla="*/ 2147483647 h 326"/>
                <a:gd name="T58" fmla="*/ 2147483647 w 326"/>
                <a:gd name="T59" fmla="*/ 2147483647 h 326"/>
                <a:gd name="T60" fmla="*/ 2147483647 w 326"/>
                <a:gd name="T61" fmla="*/ 2147483647 h 326"/>
                <a:gd name="T62" fmla="*/ 2147483647 w 326"/>
                <a:gd name="T63" fmla="*/ 2147483647 h 326"/>
                <a:gd name="T64" fmla="*/ 2147483647 w 326"/>
                <a:gd name="T65" fmla="*/ 2147483647 h 326"/>
                <a:gd name="T66" fmla="*/ 2147483647 w 326"/>
                <a:gd name="T67" fmla="*/ 2147483647 h 326"/>
                <a:gd name="T68" fmla="*/ 2147483647 w 326"/>
                <a:gd name="T69" fmla="*/ 2147483647 h 326"/>
                <a:gd name="T70" fmla="*/ 2147483647 w 326"/>
                <a:gd name="T71" fmla="*/ 2147483647 h 326"/>
                <a:gd name="T72" fmla="*/ 2147483647 w 326"/>
                <a:gd name="T73" fmla="*/ 2147483647 h 326"/>
                <a:gd name="T74" fmla="*/ 2147483647 w 326"/>
                <a:gd name="T75" fmla="*/ 2147483647 h 326"/>
                <a:gd name="T76" fmla="*/ 2147483647 w 326"/>
                <a:gd name="T77" fmla="*/ 2147483647 h 326"/>
                <a:gd name="T78" fmla="*/ 2147483647 w 326"/>
                <a:gd name="T79" fmla="*/ 2147483647 h 326"/>
                <a:gd name="T80" fmla="*/ 2147483647 w 326"/>
                <a:gd name="T81" fmla="*/ 2147483647 h 326"/>
                <a:gd name="T82" fmla="*/ 2147483647 w 326"/>
                <a:gd name="T83" fmla="*/ 2147483647 h 326"/>
                <a:gd name="T84" fmla="*/ 2147483647 w 326"/>
                <a:gd name="T85" fmla="*/ 2147483647 h 3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6"/>
                <a:gd name="T130" fmla="*/ 0 h 326"/>
                <a:gd name="T131" fmla="*/ 326 w 326"/>
                <a:gd name="T132" fmla="*/ 326 h 3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6" h="326">
                  <a:moveTo>
                    <a:pt x="0" y="163"/>
                  </a:moveTo>
                  <a:lnTo>
                    <a:pt x="0" y="163"/>
                  </a:lnTo>
                  <a:lnTo>
                    <a:pt x="0" y="130"/>
                  </a:lnTo>
                  <a:lnTo>
                    <a:pt x="11" y="96"/>
                  </a:lnTo>
                  <a:lnTo>
                    <a:pt x="22" y="68"/>
                  </a:lnTo>
                  <a:lnTo>
                    <a:pt x="28" y="68"/>
                  </a:lnTo>
                  <a:lnTo>
                    <a:pt x="45" y="45"/>
                  </a:lnTo>
                  <a:lnTo>
                    <a:pt x="67" y="28"/>
                  </a:lnTo>
                  <a:lnTo>
                    <a:pt x="67" y="23"/>
                  </a:lnTo>
                  <a:lnTo>
                    <a:pt x="95" y="11"/>
                  </a:lnTo>
                  <a:lnTo>
                    <a:pt x="129" y="0"/>
                  </a:lnTo>
                  <a:lnTo>
                    <a:pt x="163" y="0"/>
                  </a:lnTo>
                  <a:lnTo>
                    <a:pt x="191" y="0"/>
                  </a:lnTo>
                  <a:lnTo>
                    <a:pt x="225" y="11"/>
                  </a:lnTo>
                  <a:lnTo>
                    <a:pt x="253" y="23"/>
                  </a:lnTo>
                  <a:lnTo>
                    <a:pt x="253" y="28"/>
                  </a:lnTo>
                  <a:lnTo>
                    <a:pt x="275" y="45"/>
                  </a:lnTo>
                  <a:lnTo>
                    <a:pt x="298" y="68"/>
                  </a:lnTo>
                  <a:lnTo>
                    <a:pt x="309" y="96"/>
                  </a:lnTo>
                  <a:lnTo>
                    <a:pt x="320" y="130"/>
                  </a:lnTo>
                  <a:lnTo>
                    <a:pt x="326" y="163"/>
                  </a:lnTo>
                  <a:lnTo>
                    <a:pt x="320" y="191"/>
                  </a:lnTo>
                  <a:lnTo>
                    <a:pt x="309" y="225"/>
                  </a:lnTo>
                  <a:lnTo>
                    <a:pt x="298" y="253"/>
                  </a:lnTo>
                  <a:lnTo>
                    <a:pt x="275" y="276"/>
                  </a:lnTo>
                  <a:lnTo>
                    <a:pt x="253" y="298"/>
                  </a:lnTo>
                  <a:lnTo>
                    <a:pt x="225" y="309"/>
                  </a:lnTo>
                  <a:lnTo>
                    <a:pt x="191" y="321"/>
                  </a:lnTo>
                  <a:lnTo>
                    <a:pt x="163" y="326"/>
                  </a:lnTo>
                  <a:lnTo>
                    <a:pt x="129" y="321"/>
                  </a:lnTo>
                  <a:lnTo>
                    <a:pt x="95" y="309"/>
                  </a:lnTo>
                  <a:lnTo>
                    <a:pt x="67" y="298"/>
                  </a:lnTo>
                  <a:lnTo>
                    <a:pt x="45" y="276"/>
                  </a:lnTo>
                  <a:lnTo>
                    <a:pt x="28" y="253"/>
                  </a:lnTo>
                  <a:lnTo>
                    <a:pt x="22" y="253"/>
                  </a:lnTo>
                  <a:lnTo>
                    <a:pt x="11" y="225"/>
                  </a:lnTo>
                  <a:lnTo>
                    <a:pt x="0" y="191"/>
                  </a:lnTo>
                  <a:lnTo>
                    <a:pt x="0" y="163"/>
                  </a:lnTo>
                  <a:close/>
                  <a:moveTo>
                    <a:pt x="6" y="191"/>
                  </a:moveTo>
                  <a:lnTo>
                    <a:pt x="6" y="191"/>
                  </a:lnTo>
                  <a:lnTo>
                    <a:pt x="17" y="225"/>
                  </a:lnTo>
                  <a:lnTo>
                    <a:pt x="17" y="219"/>
                  </a:lnTo>
                  <a:lnTo>
                    <a:pt x="28" y="248"/>
                  </a:lnTo>
                  <a:lnTo>
                    <a:pt x="50" y="270"/>
                  </a:lnTo>
                  <a:lnTo>
                    <a:pt x="73" y="293"/>
                  </a:lnTo>
                  <a:lnTo>
                    <a:pt x="101" y="304"/>
                  </a:lnTo>
                  <a:lnTo>
                    <a:pt x="129" y="315"/>
                  </a:lnTo>
                  <a:lnTo>
                    <a:pt x="163" y="321"/>
                  </a:lnTo>
                  <a:lnTo>
                    <a:pt x="191" y="315"/>
                  </a:lnTo>
                  <a:lnTo>
                    <a:pt x="225" y="304"/>
                  </a:lnTo>
                  <a:lnTo>
                    <a:pt x="219" y="304"/>
                  </a:lnTo>
                  <a:lnTo>
                    <a:pt x="247" y="293"/>
                  </a:lnTo>
                  <a:lnTo>
                    <a:pt x="270" y="270"/>
                  </a:lnTo>
                  <a:lnTo>
                    <a:pt x="292" y="248"/>
                  </a:lnTo>
                  <a:lnTo>
                    <a:pt x="303" y="219"/>
                  </a:lnTo>
                  <a:lnTo>
                    <a:pt x="303" y="225"/>
                  </a:lnTo>
                  <a:lnTo>
                    <a:pt x="315" y="191"/>
                  </a:lnTo>
                  <a:lnTo>
                    <a:pt x="320" y="163"/>
                  </a:lnTo>
                  <a:lnTo>
                    <a:pt x="315" y="130"/>
                  </a:lnTo>
                  <a:lnTo>
                    <a:pt x="303" y="101"/>
                  </a:lnTo>
                  <a:lnTo>
                    <a:pt x="292" y="73"/>
                  </a:lnTo>
                  <a:lnTo>
                    <a:pt x="270" y="51"/>
                  </a:lnTo>
                  <a:lnTo>
                    <a:pt x="247" y="28"/>
                  </a:lnTo>
                  <a:lnTo>
                    <a:pt x="219" y="17"/>
                  </a:lnTo>
                  <a:lnTo>
                    <a:pt x="225" y="17"/>
                  </a:lnTo>
                  <a:lnTo>
                    <a:pt x="191" y="6"/>
                  </a:lnTo>
                  <a:lnTo>
                    <a:pt x="163" y="6"/>
                  </a:lnTo>
                  <a:lnTo>
                    <a:pt x="129" y="6"/>
                  </a:lnTo>
                  <a:lnTo>
                    <a:pt x="101" y="17"/>
                  </a:lnTo>
                  <a:lnTo>
                    <a:pt x="73" y="28"/>
                  </a:lnTo>
                  <a:lnTo>
                    <a:pt x="50" y="51"/>
                  </a:lnTo>
                  <a:lnTo>
                    <a:pt x="28" y="73"/>
                  </a:lnTo>
                  <a:lnTo>
                    <a:pt x="17" y="101"/>
                  </a:lnTo>
                  <a:lnTo>
                    <a:pt x="6" y="130"/>
                  </a:lnTo>
                  <a:lnTo>
                    <a:pt x="6" y="163"/>
                  </a:lnTo>
                  <a:lnTo>
                    <a:pt x="6" y="191"/>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0" name="Freeform 26">
              <a:extLst>
                <a:ext uri="{FF2B5EF4-FFF2-40B4-BE49-F238E27FC236}">
                  <a16:creationId xmlns:a16="http://schemas.microsoft.com/office/drawing/2014/main" id="{0993BFE5-22AF-4B22-AC2E-1204EC9DD59F}"/>
                </a:ext>
              </a:extLst>
            </p:cNvPr>
            <p:cNvSpPr>
              <a:spLocks/>
            </p:cNvSpPr>
            <p:nvPr/>
          </p:nvSpPr>
          <p:spPr bwMode="auto">
            <a:xfrm>
              <a:off x="1572040" y="3915289"/>
              <a:ext cx="266700" cy="268288"/>
            </a:xfrm>
            <a:custGeom>
              <a:avLst/>
              <a:gdLst>
                <a:gd name="T0" fmla="*/ 0 w 168"/>
                <a:gd name="T1" fmla="*/ 2147483647 h 169"/>
                <a:gd name="T2" fmla="*/ 2147483647 w 168"/>
                <a:gd name="T3" fmla="*/ 2147483647 h 169"/>
                <a:gd name="T4" fmla="*/ 2147483647 w 168"/>
                <a:gd name="T5" fmla="*/ 2147483647 h 169"/>
                <a:gd name="T6" fmla="*/ 2147483647 w 168"/>
                <a:gd name="T7" fmla="*/ 2147483647 h 169"/>
                <a:gd name="T8" fmla="*/ 2147483647 w 168"/>
                <a:gd name="T9" fmla="*/ 0 h 169"/>
                <a:gd name="T10" fmla="*/ 2147483647 w 168"/>
                <a:gd name="T11" fmla="*/ 0 h 169"/>
                <a:gd name="T12" fmla="*/ 2147483647 w 168"/>
                <a:gd name="T13" fmla="*/ 0 h 169"/>
                <a:gd name="T14" fmla="*/ 2147483647 w 168"/>
                <a:gd name="T15" fmla="*/ 2147483647 h 169"/>
                <a:gd name="T16" fmla="*/ 2147483647 w 168"/>
                <a:gd name="T17" fmla="*/ 2147483647 h 169"/>
                <a:gd name="T18" fmla="*/ 2147483647 w 168"/>
                <a:gd name="T19" fmla="*/ 2147483647 h 169"/>
                <a:gd name="T20" fmla="*/ 2147483647 w 168"/>
                <a:gd name="T21" fmla="*/ 2147483647 h 169"/>
                <a:gd name="T22" fmla="*/ 2147483647 w 168"/>
                <a:gd name="T23" fmla="*/ 2147483647 h 169"/>
                <a:gd name="T24" fmla="*/ 2147483647 w 168"/>
                <a:gd name="T25" fmla="*/ 2147483647 h 169"/>
                <a:gd name="T26" fmla="*/ 2147483647 w 168"/>
                <a:gd name="T27" fmla="*/ 2147483647 h 169"/>
                <a:gd name="T28" fmla="*/ 2147483647 w 168"/>
                <a:gd name="T29" fmla="*/ 2147483647 h 169"/>
                <a:gd name="T30" fmla="*/ 2147483647 w 168"/>
                <a:gd name="T31" fmla="*/ 2147483647 h 169"/>
                <a:gd name="T32" fmla="*/ 2147483647 w 168"/>
                <a:gd name="T33" fmla="*/ 2147483647 h 169"/>
                <a:gd name="T34" fmla="*/ 2147483647 w 168"/>
                <a:gd name="T35" fmla="*/ 2147483647 h 169"/>
                <a:gd name="T36" fmla="*/ 2147483647 w 168"/>
                <a:gd name="T37" fmla="*/ 2147483647 h 169"/>
                <a:gd name="T38" fmla="*/ 2147483647 w 168"/>
                <a:gd name="T39" fmla="*/ 2147483647 h 169"/>
                <a:gd name="T40" fmla="*/ 2147483647 w 168"/>
                <a:gd name="T41" fmla="*/ 2147483647 h 169"/>
                <a:gd name="T42" fmla="*/ 2147483647 w 168"/>
                <a:gd name="T43" fmla="*/ 2147483647 h 169"/>
                <a:gd name="T44" fmla="*/ 0 w 168"/>
                <a:gd name="T45" fmla="*/ 2147483647 h 169"/>
                <a:gd name="T46" fmla="*/ 0 w 168"/>
                <a:gd name="T47" fmla="*/ 2147483647 h 169"/>
                <a:gd name="T48" fmla="*/ 0 w 168"/>
                <a:gd name="T49" fmla="*/ 2147483647 h 1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8"/>
                <a:gd name="T76" fmla="*/ 0 h 169"/>
                <a:gd name="T77" fmla="*/ 168 w 168"/>
                <a:gd name="T78" fmla="*/ 169 h 1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8" h="169">
                  <a:moveTo>
                    <a:pt x="0" y="84"/>
                  </a:moveTo>
                  <a:lnTo>
                    <a:pt x="5" y="50"/>
                  </a:lnTo>
                  <a:lnTo>
                    <a:pt x="22" y="22"/>
                  </a:lnTo>
                  <a:lnTo>
                    <a:pt x="50" y="5"/>
                  </a:lnTo>
                  <a:lnTo>
                    <a:pt x="84" y="0"/>
                  </a:lnTo>
                  <a:lnTo>
                    <a:pt x="118" y="5"/>
                  </a:lnTo>
                  <a:lnTo>
                    <a:pt x="146" y="22"/>
                  </a:lnTo>
                  <a:lnTo>
                    <a:pt x="163" y="50"/>
                  </a:lnTo>
                  <a:lnTo>
                    <a:pt x="168" y="84"/>
                  </a:lnTo>
                  <a:lnTo>
                    <a:pt x="163" y="118"/>
                  </a:lnTo>
                  <a:lnTo>
                    <a:pt x="146" y="146"/>
                  </a:lnTo>
                  <a:lnTo>
                    <a:pt x="118" y="163"/>
                  </a:lnTo>
                  <a:lnTo>
                    <a:pt x="84" y="169"/>
                  </a:lnTo>
                  <a:lnTo>
                    <a:pt x="50" y="163"/>
                  </a:lnTo>
                  <a:lnTo>
                    <a:pt x="22" y="146"/>
                  </a:lnTo>
                  <a:lnTo>
                    <a:pt x="5" y="118"/>
                  </a:lnTo>
                  <a:lnTo>
                    <a:pt x="0" y="84"/>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1" name="Freeform 27">
              <a:extLst>
                <a:ext uri="{FF2B5EF4-FFF2-40B4-BE49-F238E27FC236}">
                  <a16:creationId xmlns:a16="http://schemas.microsoft.com/office/drawing/2014/main" id="{8F99B636-DFDD-449B-BD2D-9A7E27CC20B0}"/>
                </a:ext>
              </a:extLst>
            </p:cNvPr>
            <p:cNvSpPr>
              <a:spLocks noEditPoints="1"/>
            </p:cNvSpPr>
            <p:nvPr/>
          </p:nvSpPr>
          <p:spPr bwMode="auto">
            <a:xfrm>
              <a:off x="1572040" y="3915289"/>
              <a:ext cx="276225" cy="276225"/>
            </a:xfrm>
            <a:custGeom>
              <a:avLst/>
              <a:gdLst>
                <a:gd name="T0" fmla="*/ 0 w 174"/>
                <a:gd name="T1" fmla="*/ 2147483647 h 174"/>
                <a:gd name="T2" fmla="*/ 2147483647 w 174"/>
                <a:gd name="T3" fmla="*/ 2147483647 h 174"/>
                <a:gd name="T4" fmla="*/ 2147483647 w 174"/>
                <a:gd name="T5" fmla="*/ 2147483647 h 174"/>
                <a:gd name="T6" fmla="*/ 2147483647 w 174"/>
                <a:gd name="T7" fmla="*/ 2147483647 h 174"/>
                <a:gd name="T8" fmla="*/ 2147483647 w 174"/>
                <a:gd name="T9" fmla="*/ 0 h 174"/>
                <a:gd name="T10" fmla="*/ 2147483647 w 174"/>
                <a:gd name="T11" fmla="*/ 0 h 174"/>
                <a:gd name="T12" fmla="*/ 2147483647 w 174"/>
                <a:gd name="T13" fmla="*/ 2147483647 h 174"/>
                <a:gd name="T14" fmla="*/ 2147483647 w 174"/>
                <a:gd name="T15" fmla="*/ 2147483647 h 174"/>
                <a:gd name="T16" fmla="*/ 2147483647 w 174"/>
                <a:gd name="T17" fmla="*/ 2147483647 h 174"/>
                <a:gd name="T18" fmla="*/ 2147483647 w 174"/>
                <a:gd name="T19" fmla="*/ 2147483647 h 174"/>
                <a:gd name="T20" fmla="*/ 2147483647 w 174"/>
                <a:gd name="T21" fmla="*/ 2147483647 h 174"/>
                <a:gd name="T22" fmla="*/ 2147483647 w 174"/>
                <a:gd name="T23" fmla="*/ 2147483647 h 174"/>
                <a:gd name="T24" fmla="*/ 2147483647 w 174"/>
                <a:gd name="T25" fmla="*/ 2147483647 h 174"/>
                <a:gd name="T26" fmla="*/ 2147483647 w 174"/>
                <a:gd name="T27" fmla="*/ 2147483647 h 174"/>
                <a:gd name="T28" fmla="*/ 2147483647 w 174"/>
                <a:gd name="T29" fmla="*/ 2147483647 h 174"/>
                <a:gd name="T30" fmla="*/ 2147483647 w 174"/>
                <a:gd name="T31" fmla="*/ 2147483647 h 174"/>
                <a:gd name="T32" fmla="*/ 2147483647 w 174"/>
                <a:gd name="T33" fmla="*/ 2147483647 h 174"/>
                <a:gd name="T34" fmla="*/ 2147483647 w 174"/>
                <a:gd name="T35" fmla="*/ 2147483647 h 174"/>
                <a:gd name="T36" fmla="*/ 2147483647 w 174"/>
                <a:gd name="T37" fmla="*/ 2147483647 h 174"/>
                <a:gd name="T38" fmla="*/ 2147483647 w 174"/>
                <a:gd name="T39" fmla="*/ 2147483647 h 174"/>
                <a:gd name="T40" fmla="*/ 0 w 174"/>
                <a:gd name="T41" fmla="*/ 2147483647 h 174"/>
                <a:gd name="T42" fmla="*/ 2147483647 w 174"/>
                <a:gd name="T43" fmla="*/ 2147483647 h 174"/>
                <a:gd name="T44" fmla="*/ 2147483647 w 174"/>
                <a:gd name="T45" fmla="*/ 2147483647 h 174"/>
                <a:gd name="T46" fmla="*/ 2147483647 w 174"/>
                <a:gd name="T47" fmla="*/ 2147483647 h 174"/>
                <a:gd name="T48" fmla="*/ 2147483647 w 174"/>
                <a:gd name="T49" fmla="*/ 2147483647 h 174"/>
                <a:gd name="T50" fmla="*/ 2147483647 w 174"/>
                <a:gd name="T51" fmla="*/ 2147483647 h 174"/>
                <a:gd name="T52" fmla="*/ 2147483647 w 174"/>
                <a:gd name="T53" fmla="*/ 2147483647 h 174"/>
                <a:gd name="T54" fmla="*/ 2147483647 w 174"/>
                <a:gd name="T55" fmla="*/ 2147483647 h 174"/>
                <a:gd name="T56" fmla="*/ 2147483647 w 174"/>
                <a:gd name="T57" fmla="*/ 2147483647 h 174"/>
                <a:gd name="T58" fmla="*/ 2147483647 w 174"/>
                <a:gd name="T59" fmla="*/ 2147483647 h 174"/>
                <a:gd name="T60" fmla="*/ 2147483647 w 174"/>
                <a:gd name="T61" fmla="*/ 2147483647 h 174"/>
                <a:gd name="T62" fmla="*/ 2147483647 w 174"/>
                <a:gd name="T63" fmla="*/ 2147483647 h 174"/>
                <a:gd name="T64" fmla="*/ 2147483647 w 174"/>
                <a:gd name="T65" fmla="*/ 2147483647 h 174"/>
                <a:gd name="T66" fmla="*/ 2147483647 w 174"/>
                <a:gd name="T67" fmla="*/ 2147483647 h 174"/>
                <a:gd name="T68" fmla="*/ 2147483647 w 174"/>
                <a:gd name="T69" fmla="*/ 2147483647 h 174"/>
                <a:gd name="T70" fmla="*/ 2147483647 w 174"/>
                <a:gd name="T71" fmla="*/ 2147483647 h 174"/>
                <a:gd name="T72" fmla="*/ 2147483647 w 174"/>
                <a:gd name="T73" fmla="*/ 2147483647 h 174"/>
                <a:gd name="T74" fmla="*/ 2147483647 w 174"/>
                <a:gd name="T75" fmla="*/ 2147483647 h 174"/>
                <a:gd name="T76" fmla="*/ 2147483647 w 174"/>
                <a:gd name="T77" fmla="*/ 2147483647 h 174"/>
                <a:gd name="T78" fmla="*/ 2147483647 w 174"/>
                <a:gd name="T79" fmla="*/ 2147483647 h 174"/>
                <a:gd name="T80" fmla="*/ 2147483647 w 174"/>
                <a:gd name="T81" fmla="*/ 2147483647 h 174"/>
                <a:gd name="T82" fmla="*/ 2147483647 w 174"/>
                <a:gd name="T83" fmla="*/ 2147483647 h 174"/>
                <a:gd name="T84" fmla="*/ 2147483647 w 174"/>
                <a:gd name="T85" fmla="*/ 2147483647 h 1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4"/>
                <a:gd name="T130" fmla="*/ 0 h 174"/>
                <a:gd name="T131" fmla="*/ 174 w 174"/>
                <a:gd name="T132" fmla="*/ 174 h 1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4" h="174">
                  <a:moveTo>
                    <a:pt x="0" y="84"/>
                  </a:moveTo>
                  <a:lnTo>
                    <a:pt x="0" y="84"/>
                  </a:lnTo>
                  <a:lnTo>
                    <a:pt x="0" y="67"/>
                  </a:lnTo>
                  <a:lnTo>
                    <a:pt x="5" y="50"/>
                  </a:lnTo>
                  <a:lnTo>
                    <a:pt x="11" y="34"/>
                  </a:lnTo>
                  <a:lnTo>
                    <a:pt x="22" y="22"/>
                  </a:lnTo>
                  <a:lnTo>
                    <a:pt x="33" y="11"/>
                  </a:lnTo>
                  <a:lnTo>
                    <a:pt x="50" y="5"/>
                  </a:lnTo>
                  <a:lnTo>
                    <a:pt x="67" y="0"/>
                  </a:lnTo>
                  <a:lnTo>
                    <a:pt x="84" y="0"/>
                  </a:lnTo>
                  <a:lnTo>
                    <a:pt x="101" y="0"/>
                  </a:lnTo>
                  <a:lnTo>
                    <a:pt x="118" y="5"/>
                  </a:lnTo>
                  <a:lnTo>
                    <a:pt x="135" y="11"/>
                  </a:lnTo>
                  <a:lnTo>
                    <a:pt x="146" y="22"/>
                  </a:lnTo>
                  <a:lnTo>
                    <a:pt x="157" y="34"/>
                  </a:lnTo>
                  <a:lnTo>
                    <a:pt x="163" y="50"/>
                  </a:lnTo>
                  <a:lnTo>
                    <a:pt x="168" y="67"/>
                  </a:lnTo>
                  <a:lnTo>
                    <a:pt x="174" y="84"/>
                  </a:lnTo>
                  <a:lnTo>
                    <a:pt x="168" y="101"/>
                  </a:lnTo>
                  <a:lnTo>
                    <a:pt x="163" y="118"/>
                  </a:lnTo>
                  <a:lnTo>
                    <a:pt x="157" y="135"/>
                  </a:lnTo>
                  <a:lnTo>
                    <a:pt x="146" y="146"/>
                  </a:lnTo>
                  <a:lnTo>
                    <a:pt x="135" y="157"/>
                  </a:lnTo>
                  <a:lnTo>
                    <a:pt x="118" y="163"/>
                  </a:lnTo>
                  <a:lnTo>
                    <a:pt x="101" y="169"/>
                  </a:lnTo>
                  <a:lnTo>
                    <a:pt x="84" y="174"/>
                  </a:lnTo>
                  <a:lnTo>
                    <a:pt x="67" y="169"/>
                  </a:lnTo>
                  <a:lnTo>
                    <a:pt x="50" y="163"/>
                  </a:lnTo>
                  <a:lnTo>
                    <a:pt x="33" y="157"/>
                  </a:lnTo>
                  <a:lnTo>
                    <a:pt x="22" y="146"/>
                  </a:lnTo>
                  <a:lnTo>
                    <a:pt x="11" y="135"/>
                  </a:lnTo>
                  <a:lnTo>
                    <a:pt x="5" y="118"/>
                  </a:lnTo>
                  <a:lnTo>
                    <a:pt x="0" y="101"/>
                  </a:lnTo>
                  <a:lnTo>
                    <a:pt x="0" y="84"/>
                  </a:lnTo>
                  <a:close/>
                  <a:moveTo>
                    <a:pt x="5" y="101"/>
                  </a:moveTo>
                  <a:lnTo>
                    <a:pt x="5" y="101"/>
                  </a:lnTo>
                  <a:lnTo>
                    <a:pt x="11" y="118"/>
                  </a:lnTo>
                  <a:lnTo>
                    <a:pt x="17" y="129"/>
                  </a:lnTo>
                  <a:lnTo>
                    <a:pt x="28" y="140"/>
                  </a:lnTo>
                  <a:lnTo>
                    <a:pt x="39" y="152"/>
                  </a:lnTo>
                  <a:lnTo>
                    <a:pt x="50" y="157"/>
                  </a:lnTo>
                  <a:lnTo>
                    <a:pt x="67" y="163"/>
                  </a:lnTo>
                  <a:lnTo>
                    <a:pt x="84" y="169"/>
                  </a:lnTo>
                  <a:lnTo>
                    <a:pt x="101" y="163"/>
                  </a:lnTo>
                  <a:lnTo>
                    <a:pt x="118" y="157"/>
                  </a:lnTo>
                  <a:lnTo>
                    <a:pt x="129" y="152"/>
                  </a:lnTo>
                  <a:lnTo>
                    <a:pt x="140" y="140"/>
                  </a:lnTo>
                  <a:lnTo>
                    <a:pt x="152" y="129"/>
                  </a:lnTo>
                  <a:lnTo>
                    <a:pt x="157" y="118"/>
                  </a:lnTo>
                  <a:lnTo>
                    <a:pt x="163" y="101"/>
                  </a:lnTo>
                  <a:lnTo>
                    <a:pt x="168" y="84"/>
                  </a:lnTo>
                  <a:lnTo>
                    <a:pt x="163" y="67"/>
                  </a:lnTo>
                  <a:lnTo>
                    <a:pt x="157" y="50"/>
                  </a:lnTo>
                  <a:lnTo>
                    <a:pt x="152" y="39"/>
                  </a:lnTo>
                  <a:lnTo>
                    <a:pt x="140" y="28"/>
                  </a:lnTo>
                  <a:lnTo>
                    <a:pt x="129" y="17"/>
                  </a:lnTo>
                  <a:lnTo>
                    <a:pt x="118" y="11"/>
                  </a:lnTo>
                  <a:lnTo>
                    <a:pt x="101" y="5"/>
                  </a:lnTo>
                  <a:lnTo>
                    <a:pt x="84" y="5"/>
                  </a:lnTo>
                  <a:lnTo>
                    <a:pt x="67" y="5"/>
                  </a:lnTo>
                  <a:lnTo>
                    <a:pt x="50" y="11"/>
                  </a:lnTo>
                  <a:lnTo>
                    <a:pt x="39" y="17"/>
                  </a:lnTo>
                  <a:lnTo>
                    <a:pt x="28" y="28"/>
                  </a:lnTo>
                  <a:lnTo>
                    <a:pt x="17" y="39"/>
                  </a:lnTo>
                  <a:lnTo>
                    <a:pt x="11" y="50"/>
                  </a:lnTo>
                  <a:lnTo>
                    <a:pt x="5" y="67"/>
                  </a:lnTo>
                  <a:lnTo>
                    <a:pt x="5" y="84"/>
                  </a:lnTo>
                  <a:lnTo>
                    <a:pt x="5" y="101"/>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2" name="Freeform 28">
              <a:extLst>
                <a:ext uri="{FF2B5EF4-FFF2-40B4-BE49-F238E27FC236}">
                  <a16:creationId xmlns:a16="http://schemas.microsoft.com/office/drawing/2014/main" id="{19EFA10E-393C-43B0-8AE6-F9FDE0B2179F}"/>
                </a:ext>
              </a:extLst>
            </p:cNvPr>
            <p:cNvSpPr>
              <a:spLocks/>
            </p:cNvSpPr>
            <p:nvPr/>
          </p:nvSpPr>
          <p:spPr bwMode="auto">
            <a:xfrm>
              <a:off x="1678402" y="4048639"/>
              <a:ext cx="98425" cy="107950"/>
            </a:xfrm>
            <a:custGeom>
              <a:avLst/>
              <a:gdLst>
                <a:gd name="T0" fmla="*/ 0 w 62"/>
                <a:gd name="T1" fmla="*/ 2147483647 h 68"/>
                <a:gd name="T2" fmla="*/ 2147483647 w 62"/>
                <a:gd name="T3" fmla="*/ 2147483647 h 68"/>
                <a:gd name="T4" fmla="*/ 2147483647 w 62"/>
                <a:gd name="T5" fmla="*/ 2147483647 h 68"/>
                <a:gd name="T6" fmla="*/ 2147483647 w 62"/>
                <a:gd name="T7" fmla="*/ 0 h 68"/>
                <a:gd name="T8" fmla="*/ 2147483647 w 62"/>
                <a:gd name="T9" fmla="*/ 0 h 68"/>
                <a:gd name="T10" fmla="*/ 2147483647 w 62"/>
                <a:gd name="T11" fmla="*/ 0 h 68"/>
                <a:gd name="T12" fmla="*/ 2147483647 w 62"/>
                <a:gd name="T13" fmla="*/ 2147483647 h 68"/>
                <a:gd name="T14" fmla="*/ 2147483647 w 62"/>
                <a:gd name="T15" fmla="*/ 2147483647 h 68"/>
                <a:gd name="T16" fmla="*/ 2147483647 w 62"/>
                <a:gd name="T17" fmla="*/ 2147483647 h 68"/>
                <a:gd name="T18" fmla="*/ 2147483647 w 62"/>
                <a:gd name="T19" fmla="*/ 2147483647 h 68"/>
                <a:gd name="T20" fmla="*/ 2147483647 w 62"/>
                <a:gd name="T21" fmla="*/ 2147483647 h 68"/>
                <a:gd name="T22" fmla="*/ 2147483647 w 62"/>
                <a:gd name="T23" fmla="*/ 2147483647 h 68"/>
                <a:gd name="T24" fmla="*/ 2147483647 w 62"/>
                <a:gd name="T25" fmla="*/ 2147483647 h 68"/>
                <a:gd name="T26" fmla="*/ 2147483647 w 62"/>
                <a:gd name="T27" fmla="*/ 2147483647 h 68"/>
                <a:gd name="T28" fmla="*/ 2147483647 w 62"/>
                <a:gd name="T29" fmla="*/ 2147483647 h 68"/>
                <a:gd name="T30" fmla="*/ 2147483647 w 62"/>
                <a:gd name="T31" fmla="*/ 2147483647 h 68"/>
                <a:gd name="T32" fmla="*/ 2147483647 w 62"/>
                <a:gd name="T33" fmla="*/ 2147483647 h 68"/>
                <a:gd name="T34" fmla="*/ 2147483647 w 62"/>
                <a:gd name="T35" fmla="*/ 2147483647 h 68"/>
                <a:gd name="T36" fmla="*/ 0 w 62"/>
                <a:gd name="T37" fmla="*/ 2147483647 h 68"/>
                <a:gd name="T38" fmla="*/ 0 w 62"/>
                <a:gd name="T39" fmla="*/ 2147483647 h 68"/>
                <a:gd name="T40" fmla="*/ 0 w 62"/>
                <a:gd name="T41" fmla="*/ 2147483647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68"/>
                <a:gd name="T65" fmla="*/ 62 w 62"/>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68">
                  <a:moveTo>
                    <a:pt x="0" y="34"/>
                  </a:moveTo>
                  <a:lnTo>
                    <a:pt x="11" y="11"/>
                  </a:lnTo>
                  <a:lnTo>
                    <a:pt x="17" y="6"/>
                  </a:lnTo>
                  <a:lnTo>
                    <a:pt x="34" y="0"/>
                  </a:lnTo>
                  <a:lnTo>
                    <a:pt x="45" y="6"/>
                  </a:lnTo>
                  <a:lnTo>
                    <a:pt x="51" y="11"/>
                  </a:lnTo>
                  <a:lnTo>
                    <a:pt x="62" y="34"/>
                  </a:lnTo>
                  <a:lnTo>
                    <a:pt x="51" y="56"/>
                  </a:lnTo>
                  <a:lnTo>
                    <a:pt x="45" y="68"/>
                  </a:lnTo>
                  <a:lnTo>
                    <a:pt x="34" y="68"/>
                  </a:lnTo>
                  <a:lnTo>
                    <a:pt x="17" y="68"/>
                  </a:lnTo>
                  <a:lnTo>
                    <a:pt x="11" y="56"/>
                  </a:lnTo>
                  <a:lnTo>
                    <a:pt x="0" y="34"/>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3" name="Freeform 29">
              <a:extLst>
                <a:ext uri="{FF2B5EF4-FFF2-40B4-BE49-F238E27FC236}">
                  <a16:creationId xmlns:a16="http://schemas.microsoft.com/office/drawing/2014/main" id="{E349C824-284A-477C-882F-A0248340AFEC}"/>
                </a:ext>
              </a:extLst>
            </p:cNvPr>
            <p:cNvSpPr>
              <a:spLocks noEditPoints="1"/>
            </p:cNvSpPr>
            <p:nvPr/>
          </p:nvSpPr>
          <p:spPr bwMode="auto">
            <a:xfrm>
              <a:off x="1678402" y="4048639"/>
              <a:ext cx="107950" cy="115888"/>
            </a:xfrm>
            <a:custGeom>
              <a:avLst/>
              <a:gdLst>
                <a:gd name="T0" fmla="*/ 0 w 68"/>
                <a:gd name="T1" fmla="*/ 2147483647 h 73"/>
                <a:gd name="T2" fmla="*/ 0 w 68"/>
                <a:gd name="T3" fmla="*/ 2147483647 h 73"/>
                <a:gd name="T4" fmla="*/ 2147483647 w 68"/>
                <a:gd name="T5" fmla="*/ 2147483647 h 73"/>
                <a:gd name="T6" fmla="*/ 2147483647 w 68"/>
                <a:gd name="T7" fmla="*/ 0 h 73"/>
                <a:gd name="T8" fmla="*/ 2147483647 w 68"/>
                <a:gd name="T9" fmla="*/ 0 h 73"/>
                <a:gd name="T10" fmla="*/ 2147483647 w 68"/>
                <a:gd name="T11" fmla="*/ 0 h 73"/>
                <a:gd name="T12" fmla="*/ 2147483647 w 68"/>
                <a:gd name="T13" fmla="*/ 2147483647 h 73"/>
                <a:gd name="T14" fmla="*/ 2147483647 w 68"/>
                <a:gd name="T15" fmla="*/ 2147483647 h 73"/>
                <a:gd name="T16" fmla="*/ 2147483647 w 68"/>
                <a:gd name="T17" fmla="*/ 2147483647 h 73"/>
                <a:gd name="T18" fmla="*/ 2147483647 w 68"/>
                <a:gd name="T19" fmla="*/ 2147483647 h 73"/>
                <a:gd name="T20" fmla="*/ 2147483647 w 68"/>
                <a:gd name="T21" fmla="*/ 2147483647 h 73"/>
                <a:gd name="T22" fmla="*/ 2147483647 w 68"/>
                <a:gd name="T23" fmla="*/ 2147483647 h 73"/>
                <a:gd name="T24" fmla="*/ 2147483647 w 68"/>
                <a:gd name="T25" fmla="*/ 2147483647 h 73"/>
                <a:gd name="T26" fmla="*/ 2147483647 w 68"/>
                <a:gd name="T27" fmla="*/ 2147483647 h 73"/>
                <a:gd name="T28" fmla="*/ 2147483647 w 68"/>
                <a:gd name="T29" fmla="*/ 2147483647 h 73"/>
                <a:gd name="T30" fmla="*/ 0 w 68"/>
                <a:gd name="T31" fmla="*/ 2147483647 h 73"/>
                <a:gd name="T32" fmla="*/ 2147483647 w 68"/>
                <a:gd name="T33" fmla="*/ 2147483647 h 73"/>
                <a:gd name="T34" fmla="*/ 2147483647 w 68"/>
                <a:gd name="T35" fmla="*/ 2147483647 h 73"/>
                <a:gd name="T36" fmla="*/ 2147483647 w 68"/>
                <a:gd name="T37" fmla="*/ 2147483647 h 73"/>
                <a:gd name="T38" fmla="*/ 2147483647 w 68"/>
                <a:gd name="T39" fmla="*/ 2147483647 h 73"/>
                <a:gd name="T40" fmla="*/ 2147483647 w 68"/>
                <a:gd name="T41" fmla="*/ 2147483647 h 73"/>
                <a:gd name="T42" fmla="*/ 2147483647 w 68"/>
                <a:gd name="T43" fmla="*/ 2147483647 h 73"/>
                <a:gd name="T44" fmla="*/ 2147483647 w 68"/>
                <a:gd name="T45" fmla="*/ 2147483647 h 73"/>
                <a:gd name="T46" fmla="*/ 2147483647 w 68"/>
                <a:gd name="T47" fmla="*/ 2147483647 h 73"/>
                <a:gd name="T48" fmla="*/ 2147483647 w 68"/>
                <a:gd name="T49" fmla="*/ 2147483647 h 73"/>
                <a:gd name="T50" fmla="*/ 2147483647 w 68"/>
                <a:gd name="T51" fmla="*/ 2147483647 h 73"/>
                <a:gd name="T52" fmla="*/ 2147483647 w 68"/>
                <a:gd name="T53" fmla="*/ 2147483647 h 73"/>
                <a:gd name="T54" fmla="*/ 2147483647 w 68"/>
                <a:gd name="T55" fmla="*/ 2147483647 h 73"/>
                <a:gd name="T56" fmla="*/ 2147483647 w 68"/>
                <a:gd name="T57" fmla="*/ 2147483647 h 73"/>
                <a:gd name="T58" fmla="*/ 2147483647 w 68"/>
                <a:gd name="T59" fmla="*/ 2147483647 h 73"/>
                <a:gd name="T60" fmla="*/ 2147483647 w 68"/>
                <a:gd name="T61" fmla="*/ 2147483647 h 73"/>
                <a:gd name="T62" fmla="*/ 2147483647 w 68"/>
                <a:gd name="T63" fmla="*/ 2147483647 h 73"/>
                <a:gd name="T64" fmla="*/ 2147483647 w 68"/>
                <a:gd name="T65" fmla="*/ 2147483647 h 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
                <a:gd name="T100" fmla="*/ 0 h 73"/>
                <a:gd name="T101" fmla="*/ 68 w 68"/>
                <a:gd name="T102" fmla="*/ 73 h 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 h="73">
                  <a:moveTo>
                    <a:pt x="0" y="34"/>
                  </a:moveTo>
                  <a:lnTo>
                    <a:pt x="0" y="34"/>
                  </a:lnTo>
                  <a:lnTo>
                    <a:pt x="0" y="23"/>
                  </a:lnTo>
                  <a:lnTo>
                    <a:pt x="0" y="17"/>
                  </a:lnTo>
                  <a:lnTo>
                    <a:pt x="6" y="11"/>
                  </a:lnTo>
                  <a:lnTo>
                    <a:pt x="6" y="6"/>
                  </a:lnTo>
                  <a:lnTo>
                    <a:pt x="17" y="0"/>
                  </a:lnTo>
                  <a:lnTo>
                    <a:pt x="28" y="0"/>
                  </a:lnTo>
                  <a:lnTo>
                    <a:pt x="34" y="0"/>
                  </a:lnTo>
                  <a:lnTo>
                    <a:pt x="45" y="0"/>
                  </a:lnTo>
                  <a:lnTo>
                    <a:pt x="56" y="6"/>
                  </a:lnTo>
                  <a:lnTo>
                    <a:pt x="56" y="11"/>
                  </a:lnTo>
                  <a:lnTo>
                    <a:pt x="62" y="17"/>
                  </a:lnTo>
                  <a:lnTo>
                    <a:pt x="62" y="23"/>
                  </a:lnTo>
                  <a:lnTo>
                    <a:pt x="68" y="34"/>
                  </a:lnTo>
                  <a:lnTo>
                    <a:pt x="62" y="45"/>
                  </a:lnTo>
                  <a:lnTo>
                    <a:pt x="62" y="51"/>
                  </a:lnTo>
                  <a:lnTo>
                    <a:pt x="56" y="62"/>
                  </a:lnTo>
                  <a:lnTo>
                    <a:pt x="45" y="68"/>
                  </a:lnTo>
                  <a:lnTo>
                    <a:pt x="34" y="73"/>
                  </a:lnTo>
                  <a:lnTo>
                    <a:pt x="28" y="73"/>
                  </a:lnTo>
                  <a:lnTo>
                    <a:pt x="17" y="68"/>
                  </a:lnTo>
                  <a:lnTo>
                    <a:pt x="6" y="62"/>
                  </a:lnTo>
                  <a:lnTo>
                    <a:pt x="0" y="51"/>
                  </a:lnTo>
                  <a:lnTo>
                    <a:pt x="0" y="45"/>
                  </a:lnTo>
                  <a:lnTo>
                    <a:pt x="0" y="34"/>
                  </a:lnTo>
                  <a:close/>
                  <a:moveTo>
                    <a:pt x="6" y="45"/>
                  </a:moveTo>
                  <a:lnTo>
                    <a:pt x="6" y="45"/>
                  </a:lnTo>
                  <a:lnTo>
                    <a:pt x="11" y="56"/>
                  </a:lnTo>
                  <a:lnTo>
                    <a:pt x="23" y="62"/>
                  </a:lnTo>
                  <a:lnTo>
                    <a:pt x="34" y="68"/>
                  </a:lnTo>
                  <a:lnTo>
                    <a:pt x="28" y="68"/>
                  </a:lnTo>
                  <a:lnTo>
                    <a:pt x="45" y="62"/>
                  </a:lnTo>
                  <a:lnTo>
                    <a:pt x="40" y="62"/>
                  </a:lnTo>
                  <a:lnTo>
                    <a:pt x="51" y="56"/>
                  </a:lnTo>
                  <a:lnTo>
                    <a:pt x="56" y="45"/>
                  </a:lnTo>
                  <a:lnTo>
                    <a:pt x="62" y="34"/>
                  </a:lnTo>
                  <a:lnTo>
                    <a:pt x="56" y="23"/>
                  </a:lnTo>
                  <a:lnTo>
                    <a:pt x="51" y="11"/>
                  </a:lnTo>
                  <a:lnTo>
                    <a:pt x="40" y="6"/>
                  </a:lnTo>
                  <a:lnTo>
                    <a:pt x="45" y="6"/>
                  </a:lnTo>
                  <a:lnTo>
                    <a:pt x="28" y="6"/>
                  </a:lnTo>
                  <a:lnTo>
                    <a:pt x="34" y="6"/>
                  </a:lnTo>
                  <a:lnTo>
                    <a:pt x="23" y="6"/>
                  </a:lnTo>
                  <a:lnTo>
                    <a:pt x="11" y="11"/>
                  </a:lnTo>
                  <a:lnTo>
                    <a:pt x="6" y="23"/>
                  </a:lnTo>
                  <a:lnTo>
                    <a:pt x="6" y="34"/>
                  </a:lnTo>
                  <a:lnTo>
                    <a:pt x="6" y="45"/>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4" name="Freeform 30">
              <a:extLst>
                <a:ext uri="{FF2B5EF4-FFF2-40B4-BE49-F238E27FC236}">
                  <a16:creationId xmlns:a16="http://schemas.microsoft.com/office/drawing/2014/main" id="{3E2AE60C-7E0F-41E5-A452-89B8E3BA61D9}"/>
                </a:ext>
              </a:extLst>
            </p:cNvPr>
            <p:cNvSpPr>
              <a:spLocks/>
            </p:cNvSpPr>
            <p:nvPr/>
          </p:nvSpPr>
          <p:spPr bwMode="auto">
            <a:xfrm>
              <a:off x="1776827" y="4494727"/>
              <a:ext cx="571500" cy="571500"/>
            </a:xfrm>
            <a:custGeom>
              <a:avLst/>
              <a:gdLst>
                <a:gd name="T0" fmla="*/ 0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0 h 360"/>
                <a:gd name="T18" fmla="*/ 2147483647 w 360"/>
                <a:gd name="T19" fmla="*/ 0 h 360"/>
                <a:gd name="T20" fmla="*/ 2147483647 w 360"/>
                <a:gd name="T21" fmla="*/ 0 h 360"/>
                <a:gd name="T22" fmla="*/ 2147483647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2147483647 h 360"/>
                <a:gd name="T46" fmla="*/ 2147483647 w 360"/>
                <a:gd name="T47" fmla="*/ 2147483647 h 360"/>
                <a:gd name="T48" fmla="*/ 2147483647 w 360"/>
                <a:gd name="T49" fmla="*/ 2147483647 h 360"/>
                <a:gd name="T50" fmla="*/ 2147483647 w 360"/>
                <a:gd name="T51" fmla="*/ 2147483647 h 360"/>
                <a:gd name="T52" fmla="*/ 2147483647 w 360"/>
                <a:gd name="T53" fmla="*/ 2147483647 h 360"/>
                <a:gd name="T54" fmla="*/ 2147483647 w 360"/>
                <a:gd name="T55" fmla="*/ 2147483647 h 360"/>
                <a:gd name="T56" fmla="*/ 2147483647 w 360"/>
                <a:gd name="T57" fmla="*/ 2147483647 h 360"/>
                <a:gd name="T58" fmla="*/ 2147483647 w 360"/>
                <a:gd name="T59" fmla="*/ 2147483647 h 360"/>
                <a:gd name="T60" fmla="*/ 2147483647 w 360"/>
                <a:gd name="T61" fmla="*/ 2147483647 h 360"/>
                <a:gd name="T62" fmla="*/ 2147483647 w 360"/>
                <a:gd name="T63" fmla="*/ 2147483647 h 360"/>
                <a:gd name="T64" fmla="*/ 2147483647 w 360"/>
                <a:gd name="T65" fmla="*/ 2147483647 h 360"/>
                <a:gd name="T66" fmla="*/ 2147483647 w 360"/>
                <a:gd name="T67" fmla="*/ 2147483647 h 360"/>
                <a:gd name="T68" fmla="*/ 2147483647 w 360"/>
                <a:gd name="T69" fmla="*/ 2147483647 h 360"/>
                <a:gd name="T70" fmla="*/ 2147483647 w 360"/>
                <a:gd name="T71" fmla="*/ 2147483647 h 360"/>
                <a:gd name="T72" fmla="*/ 2147483647 w 360"/>
                <a:gd name="T73" fmla="*/ 2147483647 h 360"/>
                <a:gd name="T74" fmla="*/ 2147483647 w 360"/>
                <a:gd name="T75" fmla="*/ 2147483647 h 360"/>
                <a:gd name="T76" fmla="*/ 0 w 360"/>
                <a:gd name="T77" fmla="*/ 2147483647 h 360"/>
                <a:gd name="T78" fmla="*/ 0 w 360"/>
                <a:gd name="T79" fmla="*/ 2147483647 h 360"/>
                <a:gd name="T80" fmla="*/ 0 w 360"/>
                <a:gd name="T81" fmla="*/ 2147483647 h 3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0"/>
                <a:gd name="T124" fmla="*/ 0 h 360"/>
                <a:gd name="T125" fmla="*/ 360 w 360"/>
                <a:gd name="T126" fmla="*/ 360 h 3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0" h="360">
                  <a:moveTo>
                    <a:pt x="0" y="180"/>
                  </a:moveTo>
                  <a:lnTo>
                    <a:pt x="6" y="147"/>
                  </a:lnTo>
                  <a:lnTo>
                    <a:pt x="17" y="113"/>
                  </a:lnTo>
                  <a:lnTo>
                    <a:pt x="34" y="79"/>
                  </a:lnTo>
                  <a:lnTo>
                    <a:pt x="51" y="51"/>
                  </a:lnTo>
                  <a:lnTo>
                    <a:pt x="79" y="34"/>
                  </a:lnTo>
                  <a:lnTo>
                    <a:pt x="112" y="17"/>
                  </a:lnTo>
                  <a:lnTo>
                    <a:pt x="146" y="6"/>
                  </a:lnTo>
                  <a:lnTo>
                    <a:pt x="180" y="0"/>
                  </a:lnTo>
                  <a:lnTo>
                    <a:pt x="214" y="6"/>
                  </a:lnTo>
                  <a:lnTo>
                    <a:pt x="247" y="17"/>
                  </a:lnTo>
                  <a:lnTo>
                    <a:pt x="281" y="34"/>
                  </a:lnTo>
                  <a:lnTo>
                    <a:pt x="309" y="51"/>
                  </a:lnTo>
                  <a:lnTo>
                    <a:pt x="332" y="79"/>
                  </a:lnTo>
                  <a:lnTo>
                    <a:pt x="349" y="113"/>
                  </a:lnTo>
                  <a:lnTo>
                    <a:pt x="354" y="147"/>
                  </a:lnTo>
                  <a:lnTo>
                    <a:pt x="360" y="180"/>
                  </a:lnTo>
                  <a:lnTo>
                    <a:pt x="354" y="214"/>
                  </a:lnTo>
                  <a:lnTo>
                    <a:pt x="349" y="248"/>
                  </a:lnTo>
                  <a:lnTo>
                    <a:pt x="332" y="282"/>
                  </a:lnTo>
                  <a:lnTo>
                    <a:pt x="309" y="310"/>
                  </a:lnTo>
                  <a:lnTo>
                    <a:pt x="281" y="332"/>
                  </a:lnTo>
                  <a:lnTo>
                    <a:pt x="247" y="349"/>
                  </a:lnTo>
                  <a:lnTo>
                    <a:pt x="214" y="355"/>
                  </a:lnTo>
                  <a:lnTo>
                    <a:pt x="180" y="360"/>
                  </a:lnTo>
                  <a:lnTo>
                    <a:pt x="146" y="355"/>
                  </a:lnTo>
                  <a:lnTo>
                    <a:pt x="112" y="349"/>
                  </a:lnTo>
                  <a:lnTo>
                    <a:pt x="79" y="332"/>
                  </a:lnTo>
                  <a:lnTo>
                    <a:pt x="51" y="310"/>
                  </a:lnTo>
                  <a:lnTo>
                    <a:pt x="34" y="282"/>
                  </a:lnTo>
                  <a:lnTo>
                    <a:pt x="17" y="248"/>
                  </a:lnTo>
                  <a:lnTo>
                    <a:pt x="6" y="214"/>
                  </a:lnTo>
                  <a:lnTo>
                    <a:pt x="0" y="180"/>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5" name="Freeform 31">
              <a:extLst>
                <a:ext uri="{FF2B5EF4-FFF2-40B4-BE49-F238E27FC236}">
                  <a16:creationId xmlns:a16="http://schemas.microsoft.com/office/drawing/2014/main" id="{2C21274A-DF05-4AC0-BDBF-CB5793852744}"/>
                </a:ext>
              </a:extLst>
            </p:cNvPr>
            <p:cNvSpPr>
              <a:spLocks noEditPoints="1"/>
            </p:cNvSpPr>
            <p:nvPr/>
          </p:nvSpPr>
          <p:spPr bwMode="auto">
            <a:xfrm>
              <a:off x="1776827" y="4494727"/>
              <a:ext cx="579438" cy="581025"/>
            </a:xfrm>
            <a:custGeom>
              <a:avLst/>
              <a:gdLst>
                <a:gd name="T0" fmla="*/ 0 w 365"/>
                <a:gd name="T1" fmla="*/ 2147483647 h 366"/>
                <a:gd name="T2" fmla="*/ 2147483647 w 365"/>
                <a:gd name="T3" fmla="*/ 2147483647 h 366"/>
                <a:gd name="T4" fmla="*/ 2147483647 w 365"/>
                <a:gd name="T5" fmla="*/ 2147483647 h 366"/>
                <a:gd name="T6" fmla="*/ 2147483647 w 365"/>
                <a:gd name="T7" fmla="*/ 2147483647 h 366"/>
                <a:gd name="T8" fmla="*/ 2147483647 w 365"/>
                <a:gd name="T9" fmla="*/ 0 h 366"/>
                <a:gd name="T10" fmla="*/ 2147483647 w 365"/>
                <a:gd name="T11" fmla="*/ 0 h 366"/>
                <a:gd name="T12" fmla="*/ 2147483647 w 365"/>
                <a:gd name="T13" fmla="*/ 2147483647 h 366"/>
                <a:gd name="T14" fmla="*/ 2147483647 w 365"/>
                <a:gd name="T15" fmla="*/ 2147483647 h 366"/>
                <a:gd name="T16" fmla="*/ 2147483647 w 365"/>
                <a:gd name="T17" fmla="*/ 2147483647 h 366"/>
                <a:gd name="T18" fmla="*/ 2147483647 w 365"/>
                <a:gd name="T19" fmla="*/ 2147483647 h 366"/>
                <a:gd name="T20" fmla="*/ 2147483647 w 365"/>
                <a:gd name="T21" fmla="*/ 2147483647 h 366"/>
                <a:gd name="T22" fmla="*/ 2147483647 w 365"/>
                <a:gd name="T23" fmla="*/ 2147483647 h 366"/>
                <a:gd name="T24" fmla="*/ 2147483647 w 365"/>
                <a:gd name="T25" fmla="*/ 2147483647 h 366"/>
                <a:gd name="T26" fmla="*/ 2147483647 w 365"/>
                <a:gd name="T27" fmla="*/ 2147483647 h 366"/>
                <a:gd name="T28" fmla="*/ 2147483647 w 365"/>
                <a:gd name="T29" fmla="*/ 2147483647 h 366"/>
                <a:gd name="T30" fmla="*/ 2147483647 w 365"/>
                <a:gd name="T31" fmla="*/ 2147483647 h 366"/>
                <a:gd name="T32" fmla="*/ 2147483647 w 365"/>
                <a:gd name="T33" fmla="*/ 2147483647 h 366"/>
                <a:gd name="T34" fmla="*/ 2147483647 w 365"/>
                <a:gd name="T35" fmla="*/ 2147483647 h 366"/>
                <a:gd name="T36" fmla="*/ 2147483647 w 365"/>
                <a:gd name="T37" fmla="*/ 2147483647 h 366"/>
                <a:gd name="T38" fmla="*/ 2147483647 w 365"/>
                <a:gd name="T39" fmla="*/ 2147483647 h 366"/>
                <a:gd name="T40" fmla="*/ 0 w 365"/>
                <a:gd name="T41" fmla="*/ 2147483647 h 366"/>
                <a:gd name="T42" fmla="*/ 2147483647 w 365"/>
                <a:gd name="T43" fmla="*/ 2147483647 h 366"/>
                <a:gd name="T44" fmla="*/ 2147483647 w 365"/>
                <a:gd name="T45" fmla="*/ 2147483647 h 366"/>
                <a:gd name="T46" fmla="*/ 2147483647 w 365"/>
                <a:gd name="T47" fmla="*/ 2147483647 h 366"/>
                <a:gd name="T48" fmla="*/ 2147483647 w 365"/>
                <a:gd name="T49" fmla="*/ 2147483647 h 366"/>
                <a:gd name="T50" fmla="*/ 2147483647 w 365"/>
                <a:gd name="T51" fmla="*/ 2147483647 h 366"/>
                <a:gd name="T52" fmla="*/ 2147483647 w 365"/>
                <a:gd name="T53" fmla="*/ 2147483647 h 366"/>
                <a:gd name="T54" fmla="*/ 2147483647 w 365"/>
                <a:gd name="T55" fmla="*/ 2147483647 h 366"/>
                <a:gd name="T56" fmla="*/ 2147483647 w 365"/>
                <a:gd name="T57" fmla="*/ 2147483647 h 366"/>
                <a:gd name="T58" fmla="*/ 2147483647 w 365"/>
                <a:gd name="T59" fmla="*/ 2147483647 h 366"/>
                <a:gd name="T60" fmla="*/ 2147483647 w 365"/>
                <a:gd name="T61" fmla="*/ 2147483647 h 366"/>
                <a:gd name="T62" fmla="*/ 2147483647 w 365"/>
                <a:gd name="T63" fmla="*/ 2147483647 h 366"/>
                <a:gd name="T64" fmla="*/ 2147483647 w 365"/>
                <a:gd name="T65" fmla="*/ 2147483647 h 366"/>
                <a:gd name="T66" fmla="*/ 2147483647 w 365"/>
                <a:gd name="T67" fmla="*/ 2147483647 h 366"/>
                <a:gd name="T68" fmla="*/ 2147483647 w 365"/>
                <a:gd name="T69" fmla="*/ 2147483647 h 366"/>
                <a:gd name="T70" fmla="*/ 2147483647 w 365"/>
                <a:gd name="T71" fmla="*/ 2147483647 h 366"/>
                <a:gd name="T72" fmla="*/ 2147483647 w 365"/>
                <a:gd name="T73" fmla="*/ 2147483647 h 366"/>
                <a:gd name="T74" fmla="*/ 2147483647 w 365"/>
                <a:gd name="T75" fmla="*/ 2147483647 h 366"/>
                <a:gd name="T76" fmla="*/ 2147483647 w 365"/>
                <a:gd name="T77" fmla="*/ 2147483647 h 366"/>
                <a:gd name="T78" fmla="*/ 2147483647 w 365"/>
                <a:gd name="T79" fmla="*/ 2147483647 h 366"/>
                <a:gd name="T80" fmla="*/ 2147483647 w 365"/>
                <a:gd name="T81" fmla="*/ 2147483647 h 366"/>
                <a:gd name="T82" fmla="*/ 2147483647 w 365"/>
                <a:gd name="T83" fmla="*/ 2147483647 h 366"/>
                <a:gd name="T84" fmla="*/ 2147483647 w 365"/>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65"/>
                <a:gd name="T130" fmla="*/ 0 h 366"/>
                <a:gd name="T131" fmla="*/ 365 w 365"/>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65" h="366">
                  <a:moveTo>
                    <a:pt x="0" y="180"/>
                  </a:moveTo>
                  <a:lnTo>
                    <a:pt x="0" y="180"/>
                  </a:lnTo>
                  <a:lnTo>
                    <a:pt x="0" y="147"/>
                  </a:lnTo>
                  <a:lnTo>
                    <a:pt x="0" y="141"/>
                  </a:lnTo>
                  <a:lnTo>
                    <a:pt x="11" y="107"/>
                  </a:lnTo>
                  <a:lnTo>
                    <a:pt x="28" y="79"/>
                  </a:lnTo>
                  <a:lnTo>
                    <a:pt x="51" y="51"/>
                  </a:lnTo>
                  <a:lnTo>
                    <a:pt x="79" y="28"/>
                  </a:lnTo>
                  <a:lnTo>
                    <a:pt x="107" y="12"/>
                  </a:lnTo>
                  <a:lnTo>
                    <a:pt x="141" y="0"/>
                  </a:lnTo>
                  <a:lnTo>
                    <a:pt x="146" y="0"/>
                  </a:lnTo>
                  <a:lnTo>
                    <a:pt x="180" y="0"/>
                  </a:lnTo>
                  <a:lnTo>
                    <a:pt x="219" y="0"/>
                  </a:lnTo>
                  <a:lnTo>
                    <a:pt x="253" y="12"/>
                  </a:lnTo>
                  <a:lnTo>
                    <a:pt x="281" y="28"/>
                  </a:lnTo>
                  <a:lnTo>
                    <a:pt x="309" y="51"/>
                  </a:lnTo>
                  <a:lnTo>
                    <a:pt x="332" y="79"/>
                  </a:lnTo>
                  <a:lnTo>
                    <a:pt x="349" y="107"/>
                  </a:lnTo>
                  <a:lnTo>
                    <a:pt x="360" y="141"/>
                  </a:lnTo>
                  <a:lnTo>
                    <a:pt x="360" y="147"/>
                  </a:lnTo>
                  <a:lnTo>
                    <a:pt x="365" y="180"/>
                  </a:lnTo>
                  <a:lnTo>
                    <a:pt x="360" y="220"/>
                  </a:lnTo>
                  <a:lnTo>
                    <a:pt x="349" y="253"/>
                  </a:lnTo>
                  <a:lnTo>
                    <a:pt x="332" y="282"/>
                  </a:lnTo>
                  <a:lnTo>
                    <a:pt x="309" y="310"/>
                  </a:lnTo>
                  <a:lnTo>
                    <a:pt x="281" y="332"/>
                  </a:lnTo>
                  <a:lnTo>
                    <a:pt x="253" y="349"/>
                  </a:lnTo>
                  <a:lnTo>
                    <a:pt x="219" y="360"/>
                  </a:lnTo>
                  <a:lnTo>
                    <a:pt x="180" y="366"/>
                  </a:lnTo>
                  <a:lnTo>
                    <a:pt x="146" y="360"/>
                  </a:lnTo>
                  <a:lnTo>
                    <a:pt x="141" y="360"/>
                  </a:lnTo>
                  <a:lnTo>
                    <a:pt x="107" y="349"/>
                  </a:lnTo>
                  <a:lnTo>
                    <a:pt x="79" y="332"/>
                  </a:lnTo>
                  <a:lnTo>
                    <a:pt x="51" y="310"/>
                  </a:lnTo>
                  <a:lnTo>
                    <a:pt x="28" y="282"/>
                  </a:lnTo>
                  <a:lnTo>
                    <a:pt x="11" y="253"/>
                  </a:lnTo>
                  <a:lnTo>
                    <a:pt x="0" y="220"/>
                  </a:lnTo>
                  <a:lnTo>
                    <a:pt x="0" y="180"/>
                  </a:lnTo>
                  <a:close/>
                  <a:moveTo>
                    <a:pt x="6" y="214"/>
                  </a:moveTo>
                  <a:lnTo>
                    <a:pt x="6" y="214"/>
                  </a:lnTo>
                  <a:lnTo>
                    <a:pt x="17" y="248"/>
                  </a:lnTo>
                  <a:lnTo>
                    <a:pt x="34" y="282"/>
                  </a:lnTo>
                  <a:lnTo>
                    <a:pt x="56" y="304"/>
                  </a:lnTo>
                  <a:lnTo>
                    <a:pt x="84" y="327"/>
                  </a:lnTo>
                  <a:lnTo>
                    <a:pt x="79" y="327"/>
                  </a:lnTo>
                  <a:lnTo>
                    <a:pt x="112" y="343"/>
                  </a:lnTo>
                  <a:lnTo>
                    <a:pt x="146" y="355"/>
                  </a:lnTo>
                  <a:lnTo>
                    <a:pt x="180" y="360"/>
                  </a:lnTo>
                  <a:lnTo>
                    <a:pt x="214" y="355"/>
                  </a:lnTo>
                  <a:lnTo>
                    <a:pt x="247" y="343"/>
                  </a:lnTo>
                  <a:lnTo>
                    <a:pt x="281" y="327"/>
                  </a:lnTo>
                  <a:lnTo>
                    <a:pt x="304" y="304"/>
                  </a:lnTo>
                  <a:lnTo>
                    <a:pt x="326" y="282"/>
                  </a:lnTo>
                  <a:lnTo>
                    <a:pt x="343" y="248"/>
                  </a:lnTo>
                  <a:lnTo>
                    <a:pt x="354" y="214"/>
                  </a:lnTo>
                  <a:lnTo>
                    <a:pt x="360" y="180"/>
                  </a:lnTo>
                  <a:lnTo>
                    <a:pt x="354" y="147"/>
                  </a:lnTo>
                  <a:lnTo>
                    <a:pt x="343" y="113"/>
                  </a:lnTo>
                  <a:lnTo>
                    <a:pt x="326" y="79"/>
                  </a:lnTo>
                  <a:lnTo>
                    <a:pt x="326" y="85"/>
                  </a:lnTo>
                  <a:lnTo>
                    <a:pt x="304" y="57"/>
                  </a:lnTo>
                  <a:lnTo>
                    <a:pt x="281" y="34"/>
                  </a:lnTo>
                  <a:lnTo>
                    <a:pt x="247" y="17"/>
                  </a:lnTo>
                  <a:lnTo>
                    <a:pt x="214" y="6"/>
                  </a:lnTo>
                  <a:lnTo>
                    <a:pt x="180" y="6"/>
                  </a:lnTo>
                  <a:lnTo>
                    <a:pt x="146" y="6"/>
                  </a:lnTo>
                  <a:lnTo>
                    <a:pt x="112" y="17"/>
                  </a:lnTo>
                  <a:lnTo>
                    <a:pt x="79" y="34"/>
                  </a:lnTo>
                  <a:lnTo>
                    <a:pt x="84" y="34"/>
                  </a:lnTo>
                  <a:lnTo>
                    <a:pt x="56" y="57"/>
                  </a:lnTo>
                  <a:lnTo>
                    <a:pt x="34" y="85"/>
                  </a:lnTo>
                  <a:lnTo>
                    <a:pt x="34" y="79"/>
                  </a:lnTo>
                  <a:lnTo>
                    <a:pt x="17" y="113"/>
                  </a:lnTo>
                  <a:lnTo>
                    <a:pt x="6" y="147"/>
                  </a:lnTo>
                  <a:lnTo>
                    <a:pt x="6" y="180"/>
                  </a:lnTo>
                  <a:lnTo>
                    <a:pt x="6" y="214"/>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6" name="Freeform 32">
              <a:extLst>
                <a:ext uri="{FF2B5EF4-FFF2-40B4-BE49-F238E27FC236}">
                  <a16:creationId xmlns:a16="http://schemas.microsoft.com/office/drawing/2014/main" id="{50F48D28-AA56-4F56-AC81-B7C09DA84C6D}"/>
                </a:ext>
              </a:extLst>
            </p:cNvPr>
            <p:cNvSpPr>
              <a:spLocks/>
            </p:cNvSpPr>
            <p:nvPr/>
          </p:nvSpPr>
          <p:spPr bwMode="auto">
            <a:xfrm>
              <a:off x="2589627" y="3915289"/>
              <a:ext cx="463550" cy="473075"/>
            </a:xfrm>
            <a:custGeom>
              <a:avLst/>
              <a:gdLst>
                <a:gd name="T0" fmla="*/ 0 w 292"/>
                <a:gd name="T1" fmla="*/ 2147483647 h 298"/>
                <a:gd name="T2" fmla="*/ 2147483647 w 292"/>
                <a:gd name="T3" fmla="*/ 2147483647 h 298"/>
                <a:gd name="T4" fmla="*/ 2147483647 w 292"/>
                <a:gd name="T5" fmla="*/ 2147483647 h 298"/>
                <a:gd name="T6" fmla="*/ 2147483647 w 292"/>
                <a:gd name="T7" fmla="*/ 2147483647 h 298"/>
                <a:gd name="T8" fmla="*/ 2147483647 w 292"/>
                <a:gd name="T9" fmla="*/ 2147483647 h 298"/>
                <a:gd name="T10" fmla="*/ 2147483647 w 292"/>
                <a:gd name="T11" fmla="*/ 2147483647 h 298"/>
                <a:gd name="T12" fmla="*/ 2147483647 w 292"/>
                <a:gd name="T13" fmla="*/ 0 h 298"/>
                <a:gd name="T14" fmla="*/ 2147483647 w 292"/>
                <a:gd name="T15" fmla="*/ 0 h 298"/>
                <a:gd name="T16" fmla="*/ 2147483647 w 292"/>
                <a:gd name="T17" fmla="*/ 0 h 298"/>
                <a:gd name="T18" fmla="*/ 2147483647 w 292"/>
                <a:gd name="T19" fmla="*/ 2147483647 h 298"/>
                <a:gd name="T20" fmla="*/ 2147483647 w 292"/>
                <a:gd name="T21" fmla="*/ 2147483647 h 298"/>
                <a:gd name="T22" fmla="*/ 2147483647 w 292"/>
                <a:gd name="T23" fmla="*/ 2147483647 h 298"/>
                <a:gd name="T24" fmla="*/ 2147483647 w 292"/>
                <a:gd name="T25" fmla="*/ 2147483647 h 298"/>
                <a:gd name="T26" fmla="*/ 2147483647 w 292"/>
                <a:gd name="T27" fmla="*/ 2147483647 h 298"/>
                <a:gd name="T28" fmla="*/ 2147483647 w 292"/>
                <a:gd name="T29" fmla="*/ 2147483647 h 298"/>
                <a:gd name="T30" fmla="*/ 2147483647 w 292"/>
                <a:gd name="T31" fmla="*/ 2147483647 h 298"/>
                <a:gd name="T32" fmla="*/ 2147483647 w 292"/>
                <a:gd name="T33" fmla="*/ 2147483647 h 298"/>
                <a:gd name="T34" fmla="*/ 2147483647 w 292"/>
                <a:gd name="T35" fmla="*/ 2147483647 h 298"/>
                <a:gd name="T36" fmla="*/ 2147483647 w 292"/>
                <a:gd name="T37" fmla="*/ 2147483647 h 298"/>
                <a:gd name="T38" fmla="*/ 2147483647 w 292"/>
                <a:gd name="T39" fmla="*/ 2147483647 h 298"/>
                <a:gd name="T40" fmla="*/ 2147483647 w 292"/>
                <a:gd name="T41" fmla="*/ 2147483647 h 298"/>
                <a:gd name="T42" fmla="*/ 2147483647 w 292"/>
                <a:gd name="T43" fmla="*/ 2147483647 h 298"/>
                <a:gd name="T44" fmla="*/ 2147483647 w 292"/>
                <a:gd name="T45" fmla="*/ 2147483647 h 298"/>
                <a:gd name="T46" fmla="*/ 2147483647 w 292"/>
                <a:gd name="T47" fmla="*/ 2147483647 h 298"/>
                <a:gd name="T48" fmla="*/ 2147483647 w 292"/>
                <a:gd name="T49" fmla="*/ 2147483647 h 298"/>
                <a:gd name="T50" fmla="*/ 2147483647 w 292"/>
                <a:gd name="T51" fmla="*/ 2147483647 h 298"/>
                <a:gd name="T52" fmla="*/ 2147483647 w 292"/>
                <a:gd name="T53" fmla="*/ 2147483647 h 298"/>
                <a:gd name="T54" fmla="*/ 2147483647 w 292"/>
                <a:gd name="T55" fmla="*/ 2147483647 h 298"/>
                <a:gd name="T56" fmla="*/ 2147483647 w 292"/>
                <a:gd name="T57" fmla="*/ 2147483647 h 298"/>
                <a:gd name="T58" fmla="*/ 2147483647 w 292"/>
                <a:gd name="T59" fmla="*/ 2147483647 h 298"/>
                <a:gd name="T60" fmla="*/ 0 w 292"/>
                <a:gd name="T61" fmla="*/ 2147483647 h 298"/>
                <a:gd name="T62" fmla="*/ 0 w 292"/>
                <a:gd name="T63" fmla="*/ 2147483647 h 298"/>
                <a:gd name="T64" fmla="*/ 0 w 292"/>
                <a:gd name="T65" fmla="*/ 2147483647 h 2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2"/>
                <a:gd name="T100" fmla="*/ 0 h 298"/>
                <a:gd name="T101" fmla="*/ 292 w 292"/>
                <a:gd name="T102" fmla="*/ 298 h 29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2" h="298">
                  <a:moveTo>
                    <a:pt x="0" y="152"/>
                  </a:moveTo>
                  <a:lnTo>
                    <a:pt x="5" y="118"/>
                  </a:lnTo>
                  <a:lnTo>
                    <a:pt x="11" y="90"/>
                  </a:lnTo>
                  <a:lnTo>
                    <a:pt x="45" y="45"/>
                  </a:lnTo>
                  <a:lnTo>
                    <a:pt x="89" y="11"/>
                  </a:lnTo>
                  <a:lnTo>
                    <a:pt x="118" y="5"/>
                  </a:lnTo>
                  <a:lnTo>
                    <a:pt x="146" y="0"/>
                  </a:lnTo>
                  <a:lnTo>
                    <a:pt x="174" y="5"/>
                  </a:lnTo>
                  <a:lnTo>
                    <a:pt x="202" y="11"/>
                  </a:lnTo>
                  <a:lnTo>
                    <a:pt x="247" y="45"/>
                  </a:lnTo>
                  <a:lnTo>
                    <a:pt x="281" y="90"/>
                  </a:lnTo>
                  <a:lnTo>
                    <a:pt x="292" y="118"/>
                  </a:lnTo>
                  <a:lnTo>
                    <a:pt x="292" y="152"/>
                  </a:lnTo>
                  <a:lnTo>
                    <a:pt x="292" y="180"/>
                  </a:lnTo>
                  <a:lnTo>
                    <a:pt x="281" y="208"/>
                  </a:lnTo>
                  <a:lnTo>
                    <a:pt x="247" y="253"/>
                  </a:lnTo>
                  <a:lnTo>
                    <a:pt x="202" y="287"/>
                  </a:lnTo>
                  <a:lnTo>
                    <a:pt x="174" y="292"/>
                  </a:lnTo>
                  <a:lnTo>
                    <a:pt x="146" y="298"/>
                  </a:lnTo>
                  <a:lnTo>
                    <a:pt x="118" y="292"/>
                  </a:lnTo>
                  <a:lnTo>
                    <a:pt x="89" y="287"/>
                  </a:lnTo>
                  <a:lnTo>
                    <a:pt x="45" y="253"/>
                  </a:lnTo>
                  <a:lnTo>
                    <a:pt x="11" y="208"/>
                  </a:lnTo>
                  <a:lnTo>
                    <a:pt x="5" y="180"/>
                  </a:lnTo>
                  <a:lnTo>
                    <a:pt x="0" y="152"/>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7" name="Freeform 33">
              <a:extLst>
                <a:ext uri="{FF2B5EF4-FFF2-40B4-BE49-F238E27FC236}">
                  <a16:creationId xmlns:a16="http://schemas.microsoft.com/office/drawing/2014/main" id="{8C0C4DB0-CA6A-413C-9C32-22415CC48F24}"/>
                </a:ext>
              </a:extLst>
            </p:cNvPr>
            <p:cNvSpPr>
              <a:spLocks noEditPoints="1"/>
            </p:cNvSpPr>
            <p:nvPr/>
          </p:nvSpPr>
          <p:spPr bwMode="auto">
            <a:xfrm>
              <a:off x="2589627" y="3915289"/>
              <a:ext cx="471488" cy="481013"/>
            </a:xfrm>
            <a:custGeom>
              <a:avLst/>
              <a:gdLst>
                <a:gd name="T0" fmla="*/ 0 w 297"/>
                <a:gd name="T1" fmla="*/ 2147483647 h 303"/>
                <a:gd name="T2" fmla="*/ 2147483647 w 297"/>
                <a:gd name="T3" fmla="*/ 2147483647 h 303"/>
                <a:gd name="T4" fmla="*/ 2147483647 w 297"/>
                <a:gd name="T5" fmla="*/ 2147483647 h 303"/>
                <a:gd name="T6" fmla="*/ 2147483647 w 297"/>
                <a:gd name="T7" fmla="*/ 2147483647 h 303"/>
                <a:gd name="T8" fmla="*/ 2147483647 w 297"/>
                <a:gd name="T9" fmla="*/ 0 h 303"/>
                <a:gd name="T10" fmla="*/ 2147483647 w 297"/>
                <a:gd name="T11" fmla="*/ 0 h 303"/>
                <a:gd name="T12" fmla="*/ 2147483647 w 297"/>
                <a:gd name="T13" fmla="*/ 2147483647 h 303"/>
                <a:gd name="T14" fmla="*/ 2147483647 w 297"/>
                <a:gd name="T15" fmla="*/ 2147483647 h 303"/>
                <a:gd name="T16" fmla="*/ 2147483647 w 297"/>
                <a:gd name="T17" fmla="*/ 2147483647 h 303"/>
                <a:gd name="T18" fmla="*/ 2147483647 w 297"/>
                <a:gd name="T19" fmla="*/ 2147483647 h 303"/>
                <a:gd name="T20" fmla="*/ 2147483647 w 297"/>
                <a:gd name="T21" fmla="*/ 2147483647 h 303"/>
                <a:gd name="T22" fmla="*/ 2147483647 w 297"/>
                <a:gd name="T23" fmla="*/ 2147483647 h 303"/>
                <a:gd name="T24" fmla="*/ 2147483647 w 297"/>
                <a:gd name="T25" fmla="*/ 2147483647 h 303"/>
                <a:gd name="T26" fmla="*/ 2147483647 w 297"/>
                <a:gd name="T27" fmla="*/ 2147483647 h 303"/>
                <a:gd name="T28" fmla="*/ 2147483647 w 297"/>
                <a:gd name="T29" fmla="*/ 2147483647 h 303"/>
                <a:gd name="T30" fmla="*/ 2147483647 w 297"/>
                <a:gd name="T31" fmla="*/ 2147483647 h 303"/>
                <a:gd name="T32" fmla="*/ 2147483647 w 297"/>
                <a:gd name="T33" fmla="*/ 2147483647 h 303"/>
                <a:gd name="T34" fmla="*/ 2147483647 w 297"/>
                <a:gd name="T35" fmla="*/ 2147483647 h 303"/>
                <a:gd name="T36" fmla="*/ 2147483647 w 297"/>
                <a:gd name="T37" fmla="*/ 2147483647 h 303"/>
                <a:gd name="T38" fmla="*/ 2147483647 w 297"/>
                <a:gd name="T39" fmla="*/ 2147483647 h 303"/>
                <a:gd name="T40" fmla="*/ 0 w 297"/>
                <a:gd name="T41" fmla="*/ 2147483647 h 303"/>
                <a:gd name="T42" fmla="*/ 2147483647 w 297"/>
                <a:gd name="T43" fmla="*/ 2147483647 h 303"/>
                <a:gd name="T44" fmla="*/ 2147483647 w 297"/>
                <a:gd name="T45" fmla="*/ 2147483647 h 303"/>
                <a:gd name="T46" fmla="*/ 2147483647 w 297"/>
                <a:gd name="T47" fmla="*/ 2147483647 h 303"/>
                <a:gd name="T48" fmla="*/ 2147483647 w 297"/>
                <a:gd name="T49" fmla="*/ 2147483647 h 303"/>
                <a:gd name="T50" fmla="*/ 2147483647 w 297"/>
                <a:gd name="T51" fmla="*/ 2147483647 h 303"/>
                <a:gd name="T52" fmla="*/ 2147483647 w 297"/>
                <a:gd name="T53" fmla="*/ 2147483647 h 303"/>
                <a:gd name="T54" fmla="*/ 2147483647 w 297"/>
                <a:gd name="T55" fmla="*/ 2147483647 h 303"/>
                <a:gd name="T56" fmla="*/ 2147483647 w 297"/>
                <a:gd name="T57" fmla="*/ 2147483647 h 303"/>
                <a:gd name="T58" fmla="*/ 2147483647 w 297"/>
                <a:gd name="T59" fmla="*/ 2147483647 h 303"/>
                <a:gd name="T60" fmla="*/ 2147483647 w 297"/>
                <a:gd name="T61" fmla="*/ 2147483647 h 303"/>
                <a:gd name="T62" fmla="*/ 2147483647 w 297"/>
                <a:gd name="T63" fmla="*/ 2147483647 h 303"/>
                <a:gd name="T64" fmla="*/ 2147483647 w 297"/>
                <a:gd name="T65" fmla="*/ 2147483647 h 303"/>
                <a:gd name="T66" fmla="*/ 2147483647 w 297"/>
                <a:gd name="T67" fmla="*/ 2147483647 h 303"/>
                <a:gd name="T68" fmla="*/ 2147483647 w 297"/>
                <a:gd name="T69" fmla="*/ 2147483647 h 303"/>
                <a:gd name="T70" fmla="*/ 2147483647 w 297"/>
                <a:gd name="T71" fmla="*/ 2147483647 h 303"/>
                <a:gd name="T72" fmla="*/ 2147483647 w 297"/>
                <a:gd name="T73" fmla="*/ 2147483647 h 303"/>
                <a:gd name="T74" fmla="*/ 2147483647 w 297"/>
                <a:gd name="T75" fmla="*/ 2147483647 h 303"/>
                <a:gd name="T76" fmla="*/ 2147483647 w 297"/>
                <a:gd name="T77" fmla="*/ 2147483647 h 303"/>
                <a:gd name="T78" fmla="*/ 2147483647 w 297"/>
                <a:gd name="T79" fmla="*/ 2147483647 h 303"/>
                <a:gd name="T80" fmla="*/ 2147483647 w 297"/>
                <a:gd name="T81" fmla="*/ 2147483647 h 303"/>
                <a:gd name="T82" fmla="*/ 2147483647 w 297"/>
                <a:gd name="T83" fmla="*/ 2147483647 h 303"/>
                <a:gd name="T84" fmla="*/ 2147483647 w 297"/>
                <a:gd name="T85" fmla="*/ 2147483647 h 3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7"/>
                <a:gd name="T130" fmla="*/ 0 h 303"/>
                <a:gd name="T131" fmla="*/ 297 w 297"/>
                <a:gd name="T132" fmla="*/ 303 h 3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7" h="303">
                  <a:moveTo>
                    <a:pt x="0" y="152"/>
                  </a:moveTo>
                  <a:lnTo>
                    <a:pt x="0" y="152"/>
                  </a:lnTo>
                  <a:lnTo>
                    <a:pt x="0" y="118"/>
                  </a:lnTo>
                  <a:lnTo>
                    <a:pt x="11" y="90"/>
                  </a:lnTo>
                  <a:lnTo>
                    <a:pt x="22" y="67"/>
                  </a:lnTo>
                  <a:lnTo>
                    <a:pt x="22" y="62"/>
                  </a:lnTo>
                  <a:lnTo>
                    <a:pt x="39" y="39"/>
                  </a:lnTo>
                  <a:lnTo>
                    <a:pt x="61" y="22"/>
                  </a:lnTo>
                  <a:lnTo>
                    <a:pt x="89" y="11"/>
                  </a:lnTo>
                  <a:lnTo>
                    <a:pt x="118" y="0"/>
                  </a:lnTo>
                  <a:lnTo>
                    <a:pt x="146" y="0"/>
                  </a:lnTo>
                  <a:lnTo>
                    <a:pt x="174" y="0"/>
                  </a:lnTo>
                  <a:lnTo>
                    <a:pt x="202" y="11"/>
                  </a:lnTo>
                  <a:lnTo>
                    <a:pt x="230" y="22"/>
                  </a:lnTo>
                  <a:lnTo>
                    <a:pt x="252" y="39"/>
                  </a:lnTo>
                  <a:lnTo>
                    <a:pt x="269" y="62"/>
                  </a:lnTo>
                  <a:lnTo>
                    <a:pt x="269" y="67"/>
                  </a:lnTo>
                  <a:lnTo>
                    <a:pt x="281" y="90"/>
                  </a:lnTo>
                  <a:lnTo>
                    <a:pt x="292" y="118"/>
                  </a:lnTo>
                  <a:lnTo>
                    <a:pt x="297" y="152"/>
                  </a:lnTo>
                  <a:lnTo>
                    <a:pt x="292" y="180"/>
                  </a:lnTo>
                  <a:lnTo>
                    <a:pt x="281" y="208"/>
                  </a:lnTo>
                  <a:lnTo>
                    <a:pt x="269" y="236"/>
                  </a:lnTo>
                  <a:lnTo>
                    <a:pt x="252" y="259"/>
                  </a:lnTo>
                  <a:lnTo>
                    <a:pt x="230" y="275"/>
                  </a:lnTo>
                  <a:lnTo>
                    <a:pt x="202" y="287"/>
                  </a:lnTo>
                  <a:lnTo>
                    <a:pt x="174" y="298"/>
                  </a:lnTo>
                  <a:lnTo>
                    <a:pt x="146" y="303"/>
                  </a:lnTo>
                  <a:lnTo>
                    <a:pt x="118" y="298"/>
                  </a:lnTo>
                  <a:lnTo>
                    <a:pt x="89" y="287"/>
                  </a:lnTo>
                  <a:lnTo>
                    <a:pt x="61" y="275"/>
                  </a:lnTo>
                  <a:lnTo>
                    <a:pt x="39" y="259"/>
                  </a:lnTo>
                  <a:lnTo>
                    <a:pt x="22" y="236"/>
                  </a:lnTo>
                  <a:lnTo>
                    <a:pt x="11" y="208"/>
                  </a:lnTo>
                  <a:lnTo>
                    <a:pt x="0" y="180"/>
                  </a:lnTo>
                  <a:lnTo>
                    <a:pt x="0" y="152"/>
                  </a:lnTo>
                  <a:close/>
                  <a:moveTo>
                    <a:pt x="5" y="180"/>
                  </a:moveTo>
                  <a:lnTo>
                    <a:pt x="5" y="180"/>
                  </a:lnTo>
                  <a:lnTo>
                    <a:pt x="16" y="208"/>
                  </a:lnTo>
                  <a:lnTo>
                    <a:pt x="28" y="230"/>
                  </a:lnTo>
                  <a:lnTo>
                    <a:pt x="45" y="253"/>
                  </a:lnTo>
                  <a:lnTo>
                    <a:pt x="67" y="270"/>
                  </a:lnTo>
                  <a:lnTo>
                    <a:pt x="89" y="287"/>
                  </a:lnTo>
                  <a:lnTo>
                    <a:pt x="118" y="292"/>
                  </a:lnTo>
                  <a:lnTo>
                    <a:pt x="146" y="298"/>
                  </a:lnTo>
                  <a:lnTo>
                    <a:pt x="174" y="292"/>
                  </a:lnTo>
                  <a:lnTo>
                    <a:pt x="202" y="287"/>
                  </a:lnTo>
                  <a:lnTo>
                    <a:pt x="224" y="270"/>
                  </a:lnTo>
                  <a:lnTo>
                    <a:pt x="247" y="253"/>
                  </a:lnTo>
                  <a:lnTo>
                    <a:pt x="264" y="230"/>
                  </a:lnTo>
                  <a:lnTo>
                    <a:pt x="281" y="208"/>
                  </a:lnTo>
                  <a:lnTo>
                    <a:pt x="286" y="180"/>
                  </a:lnTo>
                  <a:lnTo>
                    <a:pt x="292" y="152"/>
                  </a:lnTo>
                  <a:lnTo>
                    <a:pt x="286" y="118"/>
                  </a:lnTo>
                  <a:lnTo>
                    <a:pt x="281" y="90"/>
                  </a:lnTo>
                  <a:lnTo>
                    <a:pt x="264" y="67"/>
                  </a:lnTo>
                  <a:lnTo>
                    <a:pt x="247" y="45"/>
                  </a:lnTo>
                  <a:lnTo>
                    <a:pt x="224" y="28"/>
                  </a:lnTo>
                  <a:lnTo>
                    <a:pt x="202" y="17"/>
                  </a:lnTo>
                  <a:lnTo>
                    <a:pt x="174" y="5"/>
                  </a:lnTo>
                  <a:lnTo>
                    <a:pt x="146" y="5"/>
                  </a:lnTo>
                  <a:lnTo>
                    <a:pt x="118" y="5"/>
                  </a:lnTo>
                  <a:lnTo>
                    <a:pt x="89" y="17"/>
                  </a:lnTo>
                  <a:lnTo>
                    <a:pt x="67" y="28"/>
                  </a:lnTo>
                  <a:lnTo>
                    <a:pt x="45" y="45"/>
                  </a:lnTo>
                  <a:lnTo>
                    <a:pt x="28" y="67"/>
                  </a:lnTo>
                  <a:lnTo>
                    <a:pt x="16" y="90"/>
                  </a:lnTo>
                  <a:lnTo>
                    <a:pt x="5" y="118"/>
                  </a:lnTo>
                  <a:lnTo>
                    <a:pt x="5" y="152"/>
                  </a:lnTo>
                  <a:lnTo>
                    <a:pt x="5" y="18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8" name="Freeform 34">
              <a:extLst>
                <a:ext uri="{FF2B5EF4-FFF2-40B4-BE49-F238E27FC236}">
                  <a16:creationId xmlns:a16="http://schemas.microsoft.com/office/drawing/2014/main" id="{2E66BA19-2EF8-4C42-9CBD-27A0DE60DC4B}"/>
                </a:ext>
              </a:extLst>
            </p:cNvPr>
            <p:cNvSpPr>
              <a:spLocks/>
            </p:cNvSpPr>
            <p:nvPr/>
          </p:nvSpPr>
          <p:spPr bwMode="auto">
            <a:xfrm>
              <a:off x="3329402" y="3950214"/>
              <a:ext cx="838200" cy="839788"/>
            </a:xfrm>
            <a:custGeom>
              <a:avLst/>
              <a:gdLst>
                <a:gd name="T0" fmla="*/ 0 w 528"/>
                <a:gd name="T1" fmla="*/ 2147483647 h 529"/>
                <a:gd name="T2" fmla="*/ 2147483647 w 528"/>
                <a:gd name="T3" fmla="*/ 2147483647 h 529"/>
                <a:gd name="T4" fmla="*/ 2147483647 w 528"/>
                <a:gd name="T5" fmla="*/ 2147483647 h 529"/>
                <a:gd name="T6" fmla="*/ 2147483647 w 528"/>
                <a:gd name="T7" fmla="*/ 2147483647 h 529"/>
                <a:gd name="T8" fmla="*/ 2147483647 w 528"/>
                <a:gd name="T9" fmla="*/ 2147483647 h 529"/>
                <a:gd name="T10" fmla="*/ 2147483647 w 528"/>
                <a:gd name="T11" fmla="*/ 2147483647 h 529"/>
                <a:gd name="T12" fmla="*/ 2147483647 w 528"/>
                <a:gd name="T13" fmla="*/ 2147483647 h 529"/>
                <a:gd name="T14" fmla="*/ 2147483647 w 528"/>
                <a:gd name="T15" fmla="*/ 2147483647 h 529"/>
                <a:gd name="T16" fmla="*/ 2147483647 w 528"/>
                <a:gd name="T17" fmla="*/ 0 h 529"/>
                <a:gd name="T18" fmla="*/ 2147483647 w 528"/>
                <a:gd name="T19" fmla="*/ 0 h 529"/>
                <a:gd name="T20" fmla="*/ 2147483647 w 528"/>
                <a:gd name="T21" fmla="*/ 0 h 529"/>
                <a:gd name="T22" fmla="*/ 2147483647 w 528"/>
                <a:gd name="T23" fmla="*/ 2147483647 h 529"/>
                <a:gd name="T24" fmla="*/ 2147483647 w 528"/>
                <a:gd name="T25" fmla="*/ 2147483647 h 529"/>
                <a:gd name="T26" fmla="*/ 2147483647 w 528"/>
                <a:gd name="T27" fmla="*/ 2147483647 h 529"/>
                <a:gd name="T28" fmla="*/ 2147483647 w 528"/>
                <a:gd name="T29" fmla="*/ 2147483647 h 529"/>
                <a:gd name="T30" fmla="*/ 2147483647 w 528"/>
                <a:gd name="T31" fmla="*/ 2147483647 h 529"/>
                <a:gd name="T32" fmla="*/ 2147483647 w 528"/>
                <a:gd name="T33" fmla="*/ 2147483647 h 529"/>
                <a:gd name="T34" fmla="*/ 2147483647 w 528"/>
                <a:gd name="T35" fmla="*/ 2147483647 h 529"/>
                <a:gd name="T36" fmla="*/ 2147483647 w 528"/>
                <a:gd name="T37" fmla="*/ 2147483647 h 529"/>
                <a:gd name="T38" fmla="*/ 2147483647 w 528"/>
                <a:gd name="T39" fmla="*/ 2147483647 h 529"/>
                <a:gd name="T40" fmla="*/ 2147483647 w 528"/>
                <a:gd name="T41" fmla="*/ 2147483647 h 529"/>
                <a:gd name="T42" fmla="*/ 2147483647 w 528"/>
                <a:gd name="T43" fmla="*/ 2147483647 h 529"/>
                <a:gd name="T44" fmla="*/ 2147483647 w 528"/>
                <a:gd name="T45" fmla="*/ 2147483647 h 529"/>
                <a:gd name="T46" fmla="*/ 2147483647 w 528"/>
                <a:gd name="T47" fmla="*/ 2147483647 h 529"/>
                <a:gd name="T48" fmla="*/ 2147483647 w 528"/>
                <a:gd name="T49" fmla="*/ 2147483647 h 529"/>
                <a:gd name="T50" fmla="*/ 2147483647 w 528"/>
                <a:gd name="T51" fmla="*/ 2147483647 h 529"/>
                <a:gd name="T52" fmla="*/ 2147483647 w 528"/>
                <a:gd name="T53" fmla="*/ 2147483647 h 529"/>
                <a:gd name="T54" fmla="*/ 2147483647 w 528"/>
                <a:gd name="T55" fmla="*/ 2147483647 h 529"/>
                <a:gd name="T56" fmla="*/ 2147483647 w 528"/>
                <a:gd name="T57" fmla="*/ 2147483647 h 529"/>
                <a:gd name="T58" fmla="*/ 2147483647 w 528"/>
                <a:gd name="T59" fmla="*/ 2147483647 h 529"/>
                <a:gd name="T60" fmla="*/ 2147483647 w 528"/>
                <a:gd name="T61" fmla="*/ 2147483647 h 529"/>
                <a:gd name="T62" fmla="*/ 2147483647 w 528"/>
                <a:gd name="T63" fmla="*/ 2147483647 h 529"/>
                <a:gd name="T64" fmla="*/ 2147483647 w 528"/>
                <a:gd name="T65" fmla="*/ 2147483647 h 529"/>
                <a:gd name="T66" fmla="*/ 2147483647 w 528"/>
                <a:gd name="T67" fmla="*/ 2147483647 h 529"/>
                <a:gd name="T68" fmla="*/ 2147483647 w 528"/>
                <a:gd name="T69" fmla="*/ 2147483647 h 529"/>
                <a:gd name="T70" fmla="*/ 2147483647 w 528"/>
                <a:gd name="T71" fmla="*/ 2147483647 h 529"/>
                <a:gd name="T72" fmla="*/ 2147483647 w 528"/>
                <a:gd name="T73" fmla="*/ 2147483647 h 529"/>
                <a:gd name="T74" fmla="*/ 2147483647 w 528"/>
                <a:gd name="T75" fmla="*/ 2147483647 h 529"/>
                <a:gd name="T76" fmla="*/ 0 w 528"/>
                <a:gd name="T77" fmla="*/ 2147483647 h 529"/>
                <a:gd name="T78" fmla="*/ 0 w 528"/>
                <a:gd name="T79" fmla="*/ 2147483647 h 529"/>
                <a:gd name="T80" fmla="*/ 0 w 528"/>
                <a:gd name="T81" fmla="*/ 2147483647 h 5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8"/>
                <a:gd name="T124" fmla="*/ 0 h 529"/>
                <a:gd name="T125" fmla="*/ 528 w 528"/>
                <a:gd name="T126" fmla="*/ 529 h 5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8" h="529">
                  <a:moveTo>
                    <a:pt x="0" y="265"/>
                  </a:moveTo>
                  <a:lnTo>
                    <a:pt x="6" y="214"/>
                  </a:lnTo>
                  <a:lnTo>
                    <a:pt x="23" y="163"/>
                  </a:lnTo>
                  <a:lnTo>
                    <a:pt x="45" y="118"/>
                  </a:lnTo>
                  <a:lnTo>
                    <a:pt x="79" y="79"/>
                  </a:lnTo>
                  <a:lnTo>
                    <a:pt x="118" y="45"/>
                  </a:lnTo>
                  <a:lnTo>
                    <a:pt x="163" y="23"/>
                  </a:lnTo>
                  <a:lnTo>
                    <a:pt x="214" y="6"/>
                  </a:lnTo>
                  <a:lnTo>
                    <a:pt x="264" y="0"/>
                  </a:lnTo>
                  <a:lnTo>
                    <a:pt x="320" y="6"/>
                  </a:lnTo>
                  <a:lnTo>
                    <a:pt x="365" y="23"/>
                  </a:lnTo>
                  <a:lnTo>
                    <a:pt x="410" y="45"/>
                  </a:lnTo>
                  <a:lnTo>
                    <a:pt x="450" y="79"/>
                  </a:lnTo>
                  <a:lnTo>
                    <a:pt x="483" y="118"/>
                  </a:lnTo>
                  <a:lnTo>
                    <a:pt x="506" y="163"/>
                  </a:lnTo>
                  <a:lnTo>
                    <a:pt x="523" y="214"/>
                  </a:lnTo>
                  <a:lnTo>
                    <a:pt x="528" y="265"/>
                  </a:lnTo>
                  <a:lnTo>
                    <a:pt x="523" y="321"/>
                  </a:lnTo>
                  <a:lnTo>
                    <a:pt x="506" y="366"/>
                  </a:lnTo>
                  <a:lnTo>
                    <a:pt x="483" y="411"/>
                  </a:lnTo>
                  <a:lnTo>
                    <a:pt x="450" y="450"/>
                  </a:lnTo>
                  <a:lnTo>
                    <a:pt x="410" y="484"/>
                  </a:lnTo>
                  <a:lnTo>
                    <a:pt x="365" y="506"/>
                  </a:lnTo>
                  <a:lnTo>
                    <a:pt x="320" y="523"/>
                  </a:lnTo>
                  <a:lnTo>
                    <a:pt x="264" y="529"/>
                  </a:lnTo>
                  <a:lnTo>
                    <a:pt x="214" y="523"/>
                  </a:lnTo>
                  <a:lnTo>
                    <a:pt x="163" y="506"/>
                  </a:lnTo>
                  <a:lnTo>
                    <a:pt x="118" y="484"/>
                  </a:lnTo>
                  <a:lnTo>
                    <a:pt x="79" y="450"/>
                  </a:lnTo>
                  <a:lnTo>
                    <a:pt x="45" y="411"/>
                  </a:lnTo>
                  <a:lnTo>
                    <a:pt x="23" y="366"/>
                  </a:lnTo>
                  <a:lnTo>
                    <a:pt x="6" y="321"/>
                  </a:lnTo>
                  <a:lnTo>
                    <a:pt x="0" y="265"/>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69" name="Freeform 35">
              <a:extLst>
                <a:ext uri="{FF2B5EF4-FFF2-40B4-BE49-F238E27FC236}">
                  <a16:creationId xmlns:a16="http://schemas.microsoft.com/office/drawing/2014/main" id="{D6A54BFC-8286-4227-8A62-655DB3D04D4E}"/>
                </a:ext>
              </a:extLst>
            </p:cNvPr>
            <p:cNvSpPr>
              <a:spLocks noEditPoints="1"/>
            </p:cNvSpPr>
            <p:nvPr/>
          </p:nvSpPr>
          <p:spPr bwMode="auto">
            <a:xfrm>
              <a:off x="3329402" y="3950214"/>
              <a:ext cx="847725" cy="849313"/>
            </a:xfrm>
            <a:custGeom>
              <a:avLst/>
              <a:gdLst>
                <a:gd name="T0" fmla="*/ 2147483647 w 534"/>
                <a:gd name="T1" fmla="*/ 2147483647 h 535"/>
                <a:gd name="T2" fmla="*/ 2147483647 w 534"/>
                <a:gd name="T3" fmla="*/ 2147483647 h 535"/>
                <a:gd name="T4" fmla="*/ 2147483647 w 534"/>
                <a:gd name="T5" fmla="*/ 2147483647 h 535"/>
                <a:gd name="T6" fmla="*/ 2147483647 w 534"/>
                <a:gd name="T7" fmla="*/ 2147483647 h 535"/>
                <a:gd name="T8" fmla="*/ 2147483647 w 534"/>
                <a:gd name="T9" fmla="*/ 0 h 535"/>
                <a:gd name="T10" fmla="*/ 2147483647 w 534"/>
                <a:gd name="T11" fmla="*/ 2147483647 h 535"/>
                <a:gd name="T12" fmla="*/ 2147483647 w 534"/>
                <a:gd name="T13" fmla="*/ 2147483647 h 535"/>
                <a:gd name="T14" fmla="*/ 2147483647 w 534"/>
                <a:gd name="T15" fmla="*/ 2147483647 h 535"/>
                <a:gd name="T16" fmla="*/ 2147483647 w 534"/>
                <a:gd name="T17" fmla="*/ 2147483647 h 535"/>
                <a:gd name="T18" fmla="*/ 2147483647 w 534"/>
                <a:gd name="T19" fmla="*/ 2147483647 h 535"/>
                <a:gd name="T20" fmla="*/ 2147483647 w 534"/>
                <a:gd name="T21" fmla="*/ 2147483647 h 535"/>
                <a:gd name="T22" fmla="*/ 2147483647 w 534"/>
                <a:gd name="T23" fmla="*/ 2147483647 h 535"/>
                <a:gd name="T24" fmla="*/ 2147483647 w 534"/>
                <a:gd name="T25" fmla="*/ 2147483647 h 535"/>
                <a:gd name="T26" fmla="*/ 2147483647 w 534"/>
                <a:gd name="T27" fmla="*/ 2147483647 h 535"/>
                <a:gd name="T28" fmla="*/ 2147483647 w 534"/>
                <a:gd name="T29" fmla="*/ 2147483647 h 535"/>
                <a:gd name="T30" fmla="*/ 2147483647 w 534"/>
                <a:gd name="T31" fmla="*/ 2147483647 h 535"/>
                <a:gd name="T32" fmla="*/ 2147483647 w 534"/>
                <a:gd name="T33" fmla="*/ 2147483647 h 535"/>
                <a:gd name="T34" fmla="*/ 2147483647 w 534"/>
                <a:gd name="T35" fmla="*/ 2147483647 h 535"/>
                <a:gd name="T36" fmla="*/ 2147483647 w 534"/>
                <a:gd name="T37" fmla="*/ 2147483647 h 535"/>
                <a:gd name="T38" fmla="*/ 2147483647 w 534"/>
                <a:gd name="T39" fmla="*/ 2147483647 h 535"/>
                <a:gd name="T40" fmla="*/ 2147483647 w 534"/>
                <a:gd name="T41" fmla="*/ 2147483647 h 535"/>
                <a:gd name="T42" fmla="*/ 2147483647 w 534"/>
                <a:gd name="T43" fmla="*/ 2147483647 h 535"/>
                <a:gd name="T44" fmla="*/ 2147483647 w 534"/>
                <a:gd name="T45" fmla="*/ 2147483647 h 535"/>
                <a:gd name="T46" fmla="*/ 2147483647 w 534"/>
                <a:gd name="T47" fmla="*/ 2147483647 h 535"/>
                <a:gd name="T48" fmla="*/ 2147483647 w 534"/>
                <a:gd name="T49" fmla="*/ 2147483647 h 535"/>
                <a:gd name="T50" fmla="*/ 2147483647 w 534"/>
                <a:gd name="T51" fmla="*/ 2147483647 h 535"/>
                <a:gd name="T52" fmla="*/ 2147483647 w 534"/>
                <a:gd name="T53" fmla="*/ 2147483647 h 535"/>
                <a:gd name="T54" fmla="*/ 2147483647 w 534"/>
                <a:gd name="T55" fmla="*/ 2147483647 h 535"/>
                <a:gd name="T56" fmla="*/ 2147483647 w 534"/>
                <a:gd name="T57" fmla="*/ 2147483647 h 535"/>
                <a:gd name="T58" fmla="*/ 2147483647 w 534"/>
                <a:gd name="T59" fmla="*/ 2147483647 h 535"/>
                <a:gd name="T60" fmla="*/ 2147483647 w 534"/>
                <a:gd name="T61" fmla="*/ 2147483647 h 535"/>
                <a:gd name="T62" fmla="*/ 2147483647 w 534"/>
                <a:gd name="T63" fmla="*/ 2147483647 h 535"/>
                <a:gd name="T64" fmla="*/ 2147483647 w 534"/>
                <a:gd name="T65" fmla="*/ 2147483647 h 535"/>
                <a:gd name="T66" fmla="*/ 2147483647 w 534"/>
                <a:gd name="T67" fmla="*/ 2147483647 h 535"/>
                <a:gd name="T68" fmla="*/ 2147483647 w 534"/>
                <a:gd name="T69" fmla="*/ 2147483647 h 535"/>
                <a:gd name="T70" fmla="*/ 2147483647 w 534"/>
                <a:gd name="T71" fmla="*/ 2147483647 h 535"/>
                <a:gd name="T72" fmla="*/ 2147483647 w 534"/>
                <a:gd name="T73" fmla="*/ 2147483647 h 535"/>
                <a:gd name="T74" fmla="*/ 2147483647 w 534"/>
                <a:gd name="T75" fmla="*/ 2147483647 h 535"/>
                <a:gd name="T76" fmla="*/ 2147483647 w 534"/>
                <a:gd name="T77" fmla="*/ 2147483647 h 535"/>
                <a:gd name="T78" fmla="*/ 2147483647 w 534"/>
                <a:gd name="T79" fmla="*/ 2147483647 h 535"/>
                <a:gd name="T80" fmla="*/ 2147483647 w 534"/>
                <a:gd name="T81" fmla="*/ 2147483647 h 535"/>
                <a:gd name="T82" fmla="*/ 2147483647 w 534"/>
                <a:gd name="T83" fmla="*/ 2147483647 h 535"/>
                <a:gd name="T84" fmla="*/ 2147483647 w 534"/>
                <a:gd name="T85" fmla="*/ 2147483647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4"/>
                <a:gd name="T130" fmla="*/ 0 h 535"/>
                <a:gd name="T131" fmla="*/ 534 w 534"/>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4" h="535">
                  <a:moveTo>
                    <a:pt x="0" y="265"/>
                  </a:moveTo>
                  <a:lnTo>
                    <a:pt x="0" y="237"/>
                  </a:lnTo>
                  <a:lnTo>
                    <a:pt x="6" y="214"/>
                  </a:lnTo>
                  <a:lnTo>
                    <a:pt x="11" y="186"/>
                  </a:lnTo>
                  <a:lnTo>
                    <a:pt x="17" y="163"/>
                  </a:lnTo>
                  <a:lnTo>
                    <a:pt x="28" y="135"/>
                  </a:lnTo>
                  <a:lnTo>
                    <a:pt x="45" y="118"/>
                  </a:lnTo>
                  <a:lnTo>
                    <a:pt x="73" y="73"/>
                  </a:lnTo>
                  <a:lnTo>
                    <a:pt x="113" y="45"/>
                  </a:lnTo>
                  <a:lnTo>
                    <a:pt x="135" y="28"/>
                  </a:lnTo>
                  <a:lnTo>
                    <a:pt x="163" y="17"/>
                  </a:lnTo>
                  <a:lnTo>
                    <a:pt x="186" y="12"/>
                  </a:lnTo>
                  <a:lnTo>
                    <a:pt x="208" y="6"/>
                  </a:lnTo>
                  <a:lnTo>
                    <a:pt x="236" y="0"/>
                  </a:lnTo>
                  <a:lnTo>
                    <a:pt x="264" y="0"/>
                  </a:lnTo>
                  <a:lnTo>
                    <a:pt x="292" y="0"/>
                  </a:lnTo>
                  <a:lnTo>
                    <a:pt x="320" y="6"/>
                  </a:lnTo>
                  <a:lnTo>
                    <a:pt x="343" y="12"/>
                  </a:lnTo>
                  <a:lnTo>
                    <a:pt x="371" y="17"/>
                  </a:lnTo>
                  <a:lnTo>
                    <a:pt x="394" y="28"/>
                  </a:lnTo>
                  <a:lnTo>
                    <a:pt x="416" y="45"/>
                  </a:lnTo>
                  <a:lnTo>
                    <a:pt x="455" y="73"/>
                  </a:lnTo>
                  <a:lnTo>
                    <a:pt x="483" y="113"/>
                  </a:lnTo>
                  <a:lnTo>
                    <a:pt x="483" y="118"/>
                  </a:lnTo>
                  <a:lnTo>
                    <a:pt x="500" y="135"/>
                  </a:lnTo>
                  <a:lnTo>
                    <a:pt x="512" y="163"/>
                  </a:lnTo>
                  <a:lnTo>
                    <a:pt x="517" y="186"/>
                  </a:lnTo>
                  <a:lnTo>
                    <a:pt x="528" y="208"/>
                  </a:lnTo>
                  <a:lnTo>
                    <a:pt x="528" y="237"/>
                  </a:lnTo>
                  <a:lnTo>
                    <a:pt x="534" y="265"/>
                  </a:lnTo>
                  <a:lnTo>
                    <a:pt x="528" y="293"/>
                  </a:lnTo>
                  <a:lnTo>
                    <a:pt x="528" y="321"/>
                  </a:lnTo>
                  <a:lnTo>
                    <a:pt x="517" y="343"/>
                  </a:lnTo>
                  <a:lnTo>
                    <a:pt x="512" y="371"/>
                  </a:lnTo>
                  <a:lnTo>
                    <a:pt x="500" y="394"/>
                  </a:lnTo>
                  <a:lnTo>
                    <a:pt x="483" y="416"/>
                  </a:lnTo>
                  <a:lnTo>
                    <a:pt x="455" y="456"/>
                  </a:lnTo>
                  <a:lnTo>
                    <a:pt x="416" y="484"/>
                  </a:lnTo>
                  <a:lnTo>
                    <a:pt x="394" y="501"/>
                  </a:lnTo>
                  <a:lnTo>
                    <a:pt x="371" y="512"/>
                  </a:lnTo>
                  <a:lnTo>
                    <a:pt x="343" y="518"/>
                  </a:lnTo>
                  <a:lnTo>
                    <a:pt x="320" y="529"/>
                  </a:lnTo>
                  <a:lnTo>
                    <a:pt x="292" y="529"/>
                  </a:lnTo>
                  <a:lnTo>
                    <a:pt x="264" y="535"/>
                  </a:lnTo>
                  <a:lnTo>
                    <a:pt x="236" y="529"/>
                  </a:lnTo>
                  <a:lnTo>
                    <a:pt x="214" y="529"/>
                  </a:lnTo>
                  <a:lnTo>
                    <a:pt x="186" y="518"/>
                  </a:lnTo>
                  <a:lnTo>
                    <a:pt x="163" y="512"/>
                  </a:lnTo>
                  <a:lnTo>
                    <a:pt x="135" y="501"/>
                  </a:lnTo>
                  <a:lnTo>
                    <a:pt x="118" y="484"/>
                  </a:lnTo>
                  <a:lnTo>
                    <a:pt x="113" y="484"/>
                  </a:lnTo>
                  <a:lnTo>
                    <a:pt x="73" y="456"/>
                  </a:lnTo>
                  <a:lnTo>
                    <a:pt x="45" y="416"/>
                  </a:lnTo>
                  <a:lnTo>
                    <a:pt x="28" y="394"/>
                  </a:lnTo>
                  <a:lnTo>
                    <a:pt x="17" y="371"/>
                  </a:lnTo>
                  <a:lnTo>
                    <a:pt x="11" y="343"/>
                  </a:lnTo>
                  <a:lnTo>
                    <a:pt x="6" y="321"/>
                  </a:lnTo>
                  <a:lnTo>
                    <a:pt x="0" y="293"/>
                  </a:lnTo>
                  <a:lnTo>
                    <a:pt x="0" y="265"/>
                  </a:lnTo>
                  <a:close/>
                  <a:moveTo>
                    <a:pt x="6" y="293"/>
                  </a:moveTo>
                  <a:lnTo>
                    <a:pt x="6" y="315"/>
                  </a:lnTo>
                  <a:lnTo>
                    <a:pt x="17" y="343"/>
                  </a:lnTo>
                  <a:lnTo>
                    <a:pt x="23" y="366"/>
                  </a:lnTo>
                  <a:lnTo>
                    <a:pt x="34" y="388"/>
                  </a:lnTo>
                  <a:lnTo>
                    <a:pt x="51" y="411"/>
                  </a:lnTo>
                  <a:lnTo>
                    <a:pt x="79" y="450"/>
                  </a:lnTo>
                  <a:lnTo>
                    <a:pt x="118" y="484"/>
                  </a:lnTo>
                  <a:lnTo>
                    <a:pt x="141" y="495"/>
                  </a:lnTo>
                  <a:lnTo>
                    <a:pt x="163" y="506"/>
                  </a:lnTo>
                  <a:lnTo>
                    <a:pt x="186" y="512"/>
                  </a:lnTo>
                  <a:lnTo>
                    <a:pt x="214" y="523"/>
                  </a:lnTo>
                  <a:lnTo>
                    <a:pt x="236" y="523"/>
                  </a:lnTo>
                  <a:lnTo>
                    <a:pt x="264" y="529"/>
                  </a:lnTo>
                  <a:lnTo>
                    <a:pt x="292" y="523"/>
                  </a:lnTo>
                  <a:lnTo>
                    <a:pt x="315" y="523"/>
                  </a:lnTo>
                  <a:lnTo>
                    <a:pt x="343" y="512"/>
                  </a:lnTo>
                  <a:lnTo>
                    <a:pt x="365" y="506"/>
                  </a:lnTo>
                  <a:lnTo>
                    <a:pt x="388" y="495"/>
                  </a:lnTo>
                  <a:lnTo>
                    <a:pt x="410" y="484"/>
                  </a:lnTo>
                  <a:lnTo>
                    <a:pt x="450" y="450"/>
                  </a:lnTo>
                  <a:lnTo>
                    <a:pt x="483" y="411"/>
                  </a:lnTo>
                  <a:lnTo>
                    <a:pt x="495" y="388"/>
                  </a:lnTo>
                  <a:lnTo>
                    <a:pt x="506" y="366"/>
                  </a:lnTo>
                  <a:lnTo>
                    <a:pt x="512" y="343"/>
                  </a:lnTo>
                  <a:lnTo>
                    <a:pt x="523" y="315"/>
                  </a:lnTo>
                  <a:lnTo>
                    <a:pt x="523" y="293"/>
                  </a:lnTo>
                  <a:lnTo>
                    <a:pt x="528" y="265"/>
                  </a:lnTo>
                  <a:lnTo>
                    <a:pt x="523" y="237"/>
                  </a:lnTo>
                  <a:lnTo>
                    <a:pt x="523" y="214"/>
                  </a:lnTo>
                  <a:lnTo>
                    <a:pt x="512" y="186"/>
                  </a:lnTo>
                  <a:lnTo>
                    <a:pt x="506" y="163"/>
                  </a:lnTo>
                  <a:lnTo>
                    <a:pt x="495" y="141"/>
                  </a:lnTo>
                  <a:lnTo>
                    <a:pt x="483" y="118"/>
                  </a:lnTo>
                  <a:lnTo>
                    <a:pt x="450" y="79"/>
                  </a:lnTo>
                  <a:lnTo>
                    <a:pt x="410" y="51"/>
                  </a:lnTo>
                  <a:lnTo>
                    <a:pt x="388" y="34"/>
                  </a:lnTo>
                  <a:lnTo>
                    <a:pt x="365" y="23"/>
                  </a:lnTo>
                  <a:lnTo>
                    <a:pt x="343" y="17"/>
                  </a:lnTo>
                  <a:lnTo>
                    <a:pt x="315" y="6"/>
                  </a:lnTo>
                  <a:lnTo>
                    <a:pt x="292" y="6"/>
                  </a:lnTo>
                  <a:lnTo>
                    <a:pt x="264" y="6"/>
                  </a:lnTo>
                  <a:lnTo>
                    <a:pt x="236" y="6"/>
                  </a:lnTo>
                  <a:lnTo>
                    <a:pt x="214" y="6"/>
                  </a:lnTo>
                  <a:lnTo>
                    <a:pt x="186" y="17"/>
                  </a:lnTo>
                  <a:lnTo>
                    <a:pt x="163" y="23"/>
                  </a:lnTo>
                  <a:lnTo>
                    <a:pt x="141" y="34"/>
                  </a:lnTo>
                  <a:lnTo>
                    <a:pt x="118" y="51"/>
                  </a:lnTo>
                  <a:lnTo>
                    <a:pt x="79" y="79"/>
                  </a:lnTo>
                  <a:lnTo>
                    <a:pt x="51" y="118"/>
                  </a:lnTo>
                  <a:lnTo>
                    <a:pt x="34" y="141"/>
                  </a:lnTo>
                  <a:lnTo>
                    <a:pt x="23" y="163"/>
                  </a:lnTo>
                  <a:lnTo>
                    <a:pt x="17" y="186"/>
                  </a:lnTo>
                  <a:lnTo>
                    <a:pt x="6" y="214"/>
                  </a:lnTo>
                  <a:lnTo>
                    <a:pt x="6" y="237"/>
                  </a:lnTo>
                  <a:lnTo>
                    <a:pt x="6" y="265"/>
                  </a:lnTo>
                  <a:lnTo>
                    <a:pt x="6" y="29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0" name="Freeform 36">
              <a:extLst>
                <a:ext uri="{FF2B5EF4-FFF2-40B4-BE49-F238E27FC236}">
                  <a16:creationId xmlns:a16="http://schemas.microsoft.com/office/drawing/2014/main" id="{D665D8DC-AB3C-442A-A000-6CF065BDDBF1}"/>
                </a:ext>
              </a:extLst>
            </p:cNvPr>
            <p:cNvSpPr>
              <a:spLocks/>
            </p:cNvSpPr>
            <p:nvPr/>
          </p:nvSpPr>
          <p:spPr bwMode="auto">
            <a:xfrm>
              <a:off x="3837402" y="3915289"/>
              <a:ext cx="571500" cy="571500"/>
            </a:xfrm>
            <a:custGeom>
              <a:avLst/>
              <a:gdLst>
                <a:gd name="T0" fmla="*/ 0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0 h 360"/>
                <a:gd name="T18" fmla="*/ 2147483647 w 360"/>
                <a:gd name="T19" fmla="*/ 0 h 360"/>
                <a:gd name="T20" fmla="*/ 2147483647 w 360"/>
                <a:gd name="T21" fmla="*/ 0 h 360"/>
                <a:gd name="T22" fmla="*/ 2147483647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2147483647 h 360"/>
                <a:gd name="T46" fmla="*/ 2147483647 w 360"/>
                <a:gd name="T47" fmla="*/ 2147483647 h 360"/>
                <a:gd name="T48" fmla="*/ 2147483647 w 360"/>
                <a:gd name="T49" fmla="*/ 2147483647 h 360"/>
                <a:gd name="T50" fmla="*/ 2147483647 w 360"/>
                <a:gd name="T51" fmla="*/ 2147483647 h 360"/>
                <a:gd name="T52" fmla="*/ 2147483647 w 360"/>
                <a:gd name="T53" fmla="*/ 2147483647 h 360"/>
                <a:gd name="T54" fmla="*/ 2147483647 w 360"/>
                <a:gd name="T55" fmla="*/ 2147483647 h 360"/>
                <a:gd name="T56" fmla="*/ 2147483647 w 360"/>
                <a:gd name="T57" fmla="*/ 2147483647 h 360"/>
                <a:gd name="T58" fmla="*/ 2147483647 w 360"/>
                <a:gd name="T59" fmla="*/ 2147483647 h 360"/>
                <a:gd name="T60" fmla="*/ 2147483647 w 360"/>
                <a:gd name="T61" fmla="*/ 2147483647 h 360"/>
                <a:gd name="T62" fmla="*/ 2147483647 w 360"/>
                <a:gd name="T63" fmla="*/ 2147483647 h 360"/>
                <a:gd name="T64" fmla="*/ 2147483647 w 360"/>
                <a:gd name="T65" fmla="*/ 2147483647 h 360"/>
                <a:gd name="T66" fmla="*/ 2147483647 w 360"/>
                <a:gd name="T67" fmla="*/ 2147483647 h 360"/>
                <a:gd name="T68" fmla="*/ 2147483647 w 360"/>
                <a:gd name="T69" fmla="*/ 2147483647 h 360"/>
                <a:gd name="T70" fmla="*/ 2147483647 w 360"/>
                <a:gd name="T71" fmla="*/ 2147483647 h 360"/>
                <a:gd name="T72" fmla="*/ 2147483647 w 360"/>
                <a:gd name="T73" fmla="*/ 2147483647 h 360"/>
                <a:gd name="T74" fmla="*/ 2147483647 w 360"/>
                <a:gd name="T75" fmla="*/ 2147483647 h 360"/>
                <a:gd name="T76" fmla="*/ 0 w 360"/>
                <a:gd name="T77" fmla="*/ 2147483647 h 360"/>
                <a:gd name="T78" fmla="*/ 0 w 360"/>
                <a:gd name="T79" fmla="*/ 2147483647 h 360"/>
                <a:gd name="T80" fmla="*/ 0 w 360"/>
                <a:gd name="T81" fmla="*/ 2147483647 h 3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0"/>
                <a:gd name="T124" fmla="*/ 0 h 360"/>
                <a:gd name="T125" fmla="*/ 360 w 360"/>
                <a:gd name="T126" fmla="*/ 360 h 3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0" h="360">
                  <a:moveTo>
                    <a:pt x="0" y="180"/>
                  </a:moveTo>
                  <a:lnTo>
                    <a:pt x="6" y="146"/>
                  </a:lnTo>
                  <a:lnTo>
                    <a:pt x="17" y="112"/>
                  </a:lnTo>
                  <a:lnTo>
                    <a:pt x="34" y="79"/>
                  </a:lnTo>
                  <a:lnTo>
                    <a:pt x="51" y="50"/>
                  </a:lnTo>
                  <a:lnTo>
                    <a:pt x="79" y="34"/>
                  </a:lnTo>
                  <a:lnTo>
                    <a:pt x="113" y="17"/>
                  </a:lnTo>
                  <a:lnTo>
                    <a:pt x="147" y="5"/>
                  </a:lnTo>
                  <a:lnTo>
                    <a:pt x="180" y="0"/>
                  </a:lnTo>
                  <a:lnTo>
                    <a:pt x="214" y="5"/>
                  </a:lnTo>
                  <a:lnTo>
                    <a:pt x="248" y="17"/>
                  </a:lnTo>
                  <a:lnTo>
                    <a:pt x="282" y="34"/>
                  </a:lnTo>
                  <a:lnTo>
                    <a:pt x="310" y="50"/>
                  </a:lnTo>
                  <a:lnTo>
                    <a:pt x="332" y="79"/>
                  </a:lnTo>
                  <a:lnTo>
                    <a:pt x="349" y="112"/>
                  </a:lnTo>
                  <a:lnTo>
                    <a:pt x="355" y="146"/>
                  </a:lnTo>
                  <a:lnTo>
                    <a:pt x="360" y="180"/>
                  </a:lnTo>
                  <a:lnTo>
                    <a:pt x="355" y="214"/>
                  </a:lnTo>
                  <a:lnTo>
                    <a:pt x="349" y="247"/>
                  </a:lnTo>
                  <a:lnTo>
                    <a:pt x="332" y="281"/>
                  </a:lnTo>
                  <a:lnTo>
                    <a:pt x="310" y="309"/>
                  </a:lnTo>
                  <a:lnTo>
                    <a:pt x="282" y="332"/>
                  </a:lnTo>
                  <a:lnTo>
                    <a:pt x="248" y="348"/>
                  </a:lnTo>
                  <a:lnTo>
                    <a:pt x="214" y="354"/>
                  </a:lnTo>
                  <a:lnTo>
                    <a:pt x="180" y="360"/>
                  </a:lnTo>
                  <a:lnTo>
                    <a:pt x="147" y="354"/>
                  </a:lnTo>
                  <a:lnTo>
                    <a:pt x="113" y="348"/>
                  </a:lnTo>
                  <a:lnTo>
                    <a:pt x="79" y="332"/>
                  </a:lnTo>
                  <a:lnTo>
                    <a:pt x="51" y="309"/>
                  </a:lnTo>
                  <a:lnTo>
                    <a:pt x="34" y="281"/>
                  </a:lnTo>
                  <a:lnTo>
                    <a:pt x="17" y="247"/>
                  </a:lnTo>
                  <a:lnTo>
                    <a:pt x="6" y="214"/>
                  </a:lnTo>
                  <a:lnTo>
                    <a:pt x="0" y="180"/>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1" name="Freeform 37">
              <a:extLst>
                <a:ext uri="{FF2B5EF4-FFF2-40B4-BE49-F238E27FC236}">
                  <a16:creationId xmlns:a16="http://schemas.microsoft.com/office/drawing/2014/main" id="{F9F1EB20-BCF7-4710-B6DF-6A501F13CEB9}"/>
                </a:ext>
              </a:extLst>
            </p:cNvPr>
            <p:cNvSpPr>
              <a:spLocks noEditPoints="1"/>
            </p:cNvSpPr>
            <p:nvPr/>
          </p:nvSpPr>
          <p:spPr bwMode="auto">
            <a:xfrm>
              <a:off x="3837402" y="3915289"/>
              <a:ext cx="581025" cy="579438"/>
            </a:xfrm>
            <a:custGeom>
              <a:avLst/>
              <a:gdLst>
                <a:gd name="T0" fmla="*/ 0 w 366"/>
                <a:gd name="T1" fmla="*/ 2147483647 h 365"/>
                <a:gd name="T2" fmla="*/ 2147483647 w 366"/>
                <a:gd name="T3" fmla="*/ 2147483647 h 365"/>
                <a:gd name="T4" fmla="*/ 2147483647 w 366"/>
                <a:gd name="T5" fmla="*/ 2147483647 h 365"/>
                <a:gd name="T6" fmla="*/ 2147483647 w 366"/>
                <a:gd name="T7" fmla="*/ 2147483647 h 365"/>
                <a:gd name="T8" fmla="*/ 2147483647 w 366"/>
                <a:gd name="T9" fmla="*/ 0 h 365"/>
                <a:gd name="T10" fmla="*/ 2147483647 w 366"/>
                <a:gd name="T11" fmla="*/ 0 h 365"/>
                <a:gd name="T12" fmla="*/ 2147483647 w 366"/>
                <a:gd name="T13" fmla="*/ 2147483647 h 365"/>
                <a:gd name="T14" fmla="*/ 2147483647 w 366"/>
                <a:gd name="T15" fmla="*/ 2147483647 h 365"/>
                <a:gd name="T16" fmla="*/ 2147483647 w 366"/>
                <a:gd name="T17" fmla="*/ 2147483647 h 365"/>
                <a:gd name="T18" fmla="*/ 2147483647 w 366"/>
                <a:gd name="T19" fmla="*/ 2147483647 h 365"/>
                <a:gd name="T20" fmla="*/ 2147483647 w 366"/>
                <a:gd name="T21" fmla="*/ 2147483647 h 365"/>
                <a:gd name="T22" fmla="*/ 2147483647 w 366"/>
                <a:gd name="T23" fmla="*/ 2147483647 h 365"/>
                <a:gd name="T24" fmla="*/ 2147483647 w 366"/>
                <a:gd name="T25" fmla="*/ 2147483647 h 365"/>
                <a:gd name="T26" fmla="*/ 2147483647 w 366"/>
                <a:gd name="T27" fmla="*/ 2147483647 h 365"/>
                <a:gd name="T28" fmla="*/ 2147483647 w 366"/>
                <a:gd name="T29" fmla="*/ 2147483647 h 365"/>
                <a:gd name="T30" fmla="*/ 2147483647 w 366"/>
                <a:gd name="T31" fmla="*/ 2147483647 h 365"/>
                <a:gd name="T32" fmla="*/ 2147483647 w 366"/>
                <a:gd name="T33" fmla="*/ 2147483647 h 365"/>
                <a:gd name="T34" fmla="*/ 2147483647 w 366"/>
                <a:gd name="T35" fmla="*/ 2147483647 h 365"/>
                <a:gd name="T36" fmla="*/ 2147483647 w 366"/>
                <a:gd name="T37" fmla="*/ 2147483647 h 365"/>
                <a:gd name="T38" fmla="*/ 2147483647 w 366"/>
                <a:gd name="T39" fmla="*/ 2147483647 h 365"/>
                <a:gd name="T40" fmla="*/ 0 w 366"/>
                <a:gd name="T41" fmla="*/ 2147483647 h 365"/>
                <a:gd name="T42" fmla="*/ 2147483647 w 366"/>
                <a:gd name="T43" fmla="*/ 2147483647 h 365"/>
                <a:gd name="T44" fmla="*/ 2147483647 w 366"/>
                <a:gd name="T45" fmla="*/ 2147483647 h 365"/>
                <a:gd name="T46" fmla="*/ 2147483647 w 366"/>
                <a:gd name="T47" fmla="*/ 2147483647 h 365"/>
                <a:gd name="T48" fmla="*/ 2147483647 w 366"/>
                <a:gd name="T49" fmla="*/ 2147483647 h 365"/>
                <a:gd name="T50" fmla="*/ 2147483647 w 366"/>
                <a:gd name="T51" fmla="*/ 2147483647 h 365"/>
                <a:gd name="T52" fmla="*/ 2147483647 w 366"/>
                <a:gd name="T53" fmla="*/ 2147483647 h 365"/>
                <a:gd name="T54" fmla="*/ 2147483647 w 366"/>
                <a:gd name="T55" fmla="*/ 2147483647 h 365"/>
                <a:gd name="T56" fmla="*/ 2147483647 w 366"/>
                <a:gd name="T57" fmla="*/ 2147483647 h 365"/>
                <a:gd name="T58" fmla="*/ 2147483647 w 366"/>
                <a:gd name="T59" fmla="*/ 2147483647 h 365"/>
                <a:gd name="T60" fmla="*/ 2147483647 w 366"/>
                <a:gd name="T61" fmla="*/ 2147483647 h 365"/>
                <a:gd name="T62" fmla="*/ 2147483647 w 366"/>
                <a:gd name="T63" fmla="*/ 2147483647 h 365"/>
                <a:gd name="T64" fmla="*/ 2147483647 w 366"/>
                <a:gd name="T65" fmla="*/ 2147483647 h 365"/>
                <a:gd name="T66" fmla="*/ 2147483647 w 366"/>
                <a:gd name="T67" fmla="*/ 2147483647 h 365"/>
                <a:gd name="T68" fmla="*/ 2147483647 w 366"/>
                <a:gd name="T69" fmla="*/ 2147483647 h 365"/>
                <a:gd name="T70" fmla="*/ 2147483647 w 366"/>
                <a:gd name="T71" fmla="*/ 2147483647 h 365"/>
                <a:gd name="T72" fmla="*/ 2147483647 w 366"/>
                <a:gd name="T73" fmla="*/ 2147483647 h 365"/>
                <a:gd name="T74" fmla="*/ 2147483647 w 366"/>
                <a:gd name="T75" fmla="*/ 2147483647 h 365"/>
                <a:gd name="T76" fmla="*/ 2147483647 w 366"/>
                <a:gd name="T77" fmla="*/ 2147483647 h 365"/>
                <a:gd name="T78" fmla="*/ 2147483647 w 366"/>
                <a:gd name="T79" fmla="*/ 2147483647 h 365"/>
                <a:gd name="T80" fmla="*/ 2147483647 w 366"/>
                <a:gd name="T81" fmla="*/ 2147483647 h 365"/>
                <a:gd name="T82" fmla="*/ 2147483647 w 366"/>
                <a:gd name="T83" fmla="*/ 2147483647 h 365"/>
                <a:gd name="T84" fmla="*/ 2147483647 w 366"/>
                <a:gd name="T85" fmla="*/ 2147483647 h 3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66"/>
                <a:gd name="T130" fmla="*/ 0 h 365"/>
                <a:gd name="T131" fmla="*/ 366 w 366"/>
                <a:gd name="T132" fmla="*/ 365 h 3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66" h="365">
                  <a:moveTo>
                    <a:pt x="0" y="180"/>
                  </a:moveTo>
                  <a:lnTo>
                    <a:pt x="0" y="180"/>
                  </a:lnTo>
                  <a:lnTo>
                    <a:pt x="0" y="146"/>
                  </a:lnTo>
                  <a:lnTo>
                    <a:pt x="0" y="140"/>
                  </a:lnTo>
                  <a:lnTo>
                    <a:pt x="12" y="107"/>
                  </a:lnTo>
                  <a:lnTo>
                    <a:pt x="29" y="79"/>
                  </a:lnTo>
                  <a:lnTo>
                    <a:pt x="51" y="50"/>
                  </a:lnTo>
                  <a:lnTo>
                    <a:pt x="79" y="28"/>
                  </a:lnTo>
                  <a:lnTo>
                    <a:pt x="107" y="11"/>
                  </a:lnTo>
                  <a:lnTo>
                    <a:pt x="141" y="0"/>
                  </a:lnTo>
                  <a:lnTo>
                    <a:pt x="147" y="0"/>
                  </a:lnTo>
                  <a:lnTo>
                    <a:pt x="180" y="0"/>
                  </a:lnTo>
                  <a:lnTo>
                    <a:pt x="220" y="0"/>
                  </a:lnTo>
                  <a:lnTo>
                    <a:pt x="253" y="11"/>
                  </a:lnTo>
                  <a:lnTo>
                    <a:pt x="282" y="28"/>
                  </a:lnTo>
                  <a:lnTo>
                    <a:pt x="310" y="50"/>
                  </a:lnTo>
                  <a:lnTo>
                    <a:pt x="332" y="79"/>
                  </a:lnTo>
                  <a:lnTo>
                    <a:pt x="349" y="107"/>
                  </a:lnTo>
                  <a:lnTo>
                    <a:pt x="360" y="140"/>
                  </a:lnTo>
                  <a:lnTo>
                    <a:pt x="360" y="146"/>
                  </a:lnTo>
                  <a:lnTo>
                    <a:pt x="366" y="180"/>
                  </a:lnTo>
                  <a:lnTo>
                    <a:pt x="360" y="219"/>
                  </a:lnTo>
                  <a:lnTo>
                    <a:pt x="349" y="253"/>
                  </a:lnTo>
                  <a:lnTo>
                    <a:pt x="332" y="281"/>
                  </a:lnTo>
                  <a:lnTo>
                    <a:pt x="310" y="309"/>
                  </a:lnTo>
                  <a:lnTo>
                    <a:pt x="282" y="332"/>
                  </a:lnTo>
                  <a:lnTo>
                    <a:pt x="253" y="348"/>
                  </a:lnTo>
                  <a:lnTo>
                    <a:pt x="220" y="360"/>
                  </a:lnTo>
                  <a:lnTo>
                    <a:pt x="180" y="365"/>
                  </a:lnTo>
                  <a:lnTo>
                    <a:pt x="147" y="360"/>
                  </a:lnTo>
                  <a:lnTo>
                    <a:pt x="141" y="360"/>
                  </a:lnTo>
                  <a:lnTo>
                    <a:pt x="107" y="348"/>
                  </a:lnTo>
                  <a:lnTo>
                    <a:pt x="79" y="332"/>
                  </a:lnTo>
                  <a:lnTo>
                    <a:pt x="51" y="309"/>
                  </a:lnTo>
                  <a:lnTo>
                    <a:pt x="29" y="281"/>
                  </a:lnTo>
                  <a:lnTo>
                    <a:pt x="12" y="253"/>
                  </a:lnTo>
                  <a:lnTo>
                    <a:pt x="0" y="219"/>
                  </a:lnTo>
                  <a:lnTo>
                    <a:pt x="0" y="180"/>
                  </a:lnTo>
                  <a:close/>
                  <a:moveTo>
                    <a:pt x="6" y="214"/>
                  </a:moveTo>
                  <a:lnTo>
                    <a:pt x="6" y="214"/>
                  </a:lnTo>
                  <a:lnTo>
                    <a:pt x="17" y="247"/>
                  </a:lnTo>
                  <a:lnTo>
                    <a:pt x="34" y="281"/>
                  </a:lnTo>
                  <a:lnTo>
                    <a:pt x="57" y="303"/>
                  </a:lnTo>
                  <a:lnTo>
                    <a:pt x="85" y="326"/>
                  </a:lnTo>
                  <a:lnTo>
                    <a:pt x="79" y="326"/>
                  </a:lnTo>
                  <a:lnTo>
                    <a:pt x="113" y="343"/>
                  </a:lnTo>
                  <a:lnTo>
                    <a:pt x="147" y="354"/>
                  </a:lnTo>
                  <a:lnTo>
                    <a:pt x="180" y="360"/>
                  </a:lnTo>
                  <a:lnTo>
                    <a:pt x="214" y="354"/>
                  </a:lnTo>
                  <a:lnTo>
                    <a:pt x="248" y="343"/>
                  </a:lnTo>
                  <a:lnTo>
                    <a:pt x="282" y="326"/>
                  </a:lnTo>
                  <a:lnTo>
                    <a:pt x="304" y="303"/>
                  </a:lnTo>
                  <a:lnTo>
                    <a:pt x="327" y="281"/>
                  </a:lnTo>
                  <a:lnTo>
                    <a:pt x="343" y="247"/>
                  </a:lnTo>
                  <a:lnTo>
                    <a:pt x="355" y="214"/>
                  </a:lnTo>
                  <a:lnTo>
                    <a:pt x="360" y="180"/>
                  </a:lnTo>
                  <a:lnTo>
                    <a:pt x="355" y="146"/>
                  </a:lnTo>
                  <a:lnTo>
                    <a:pt x="343" y="112"/>
                  </a:lnTo>
                  <a:lnTo>
                    <a:pt x="327" y="79"/>
                  </a:lnTo>
                  <a:lnTo>
                    <a:pt x="327" y="84"/>
                  </a:lnTo>
                  <a:lnTo>
                    <a:pt x="304" y="56"/>
                  </a:lnTo>
                  <a:lnTo>
                    <a:pt x="282" y="34"/>
                  </a:lnTo>
                  <a:lnTo>
                    <a:pt x="248" y="17"/>
                  </a:lnTo>
                  <a:lnTo>
                    <a:pt x="214" y="5"/>
                  </a:lnTo>
                  <a:lnTo>
                    <a:pt x="180" y="5"/>
                  </a:lnTo>
                  <a:lnTo>
                    <a:pt x="147" y="5"/>
                  </a:lnTo>
                  <a:lnTo>
                    <a:pt x="113" y="17"/>
                  </a:lnTo>
                  <a:lnTo>
                    <a:pt x="79" y="34"/>
                  </a:lnTo>
                  <a:lnTo>
                    <a:pt x="85" y="34"/>
                  </a:lnTo>
                  <a:lnTo>
                    <a:pt x="57" y="56"/>
                  </a:lnTo>
                  <a:lnTo>
                    <a:pt x="34" y="84"/>
                  </a:lnTo>
                  <a:lnTo>
                    <a:pt x="34" y="79"/>
                  </a:lnTo>
                  <a:lnTo>
                    <a:pt x="17" y="112"/>
                  </a:lnTo>
                  <a:lnTo>
                    <a:pt x="6" y="146"/>
                  </a:lnTo>
                  <a:lnTo>
                    <a:pt x="6" y="180"/>
                  </a:lnTo>
                  <a:lnTo>
                    <a:pt x="6" y="214"/>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2" name="Freeform 38">
              <a:extLst>
                <a:ext uri="{FF2B5EF4-FFF2-40B4-BE49-F238E27FC236}">
                  <a16:creationId xmlns:a16="http://schemas.microsoft.com/office/drawing/2014/main" id="{240E1D61-3C59-4836-B1F5-0B585C362405}"/>
                </a:ext>
              </a:extLst>
            </p:cNvPr>
            <p:cNvSpPr>
              <a:spLocks/>
            </p:cNvSpPr>
            <p:nvPr/>
          </p:nvSpPr>
          <p:spPr bwMode="auto">
            <a:xfrm>
              <a:off x="4204115" y="4289939"/>
              <a:ext cx="436563" cy="438150"/>
            </a:xfrm>
            <a:custGeom>
              <a:avLst/>
              <a:gdLst>
                <a:gd name="T0" fmla="*/ 0 w 275"/>
                <a:gd name="T1" fmla="*/ 2147483647 h 276"/>
                <a:gd name="T2" fmla="*/ 2147483647 w 275"/>
                <a:gd name="T3" fmla="*/ 2147483647 h 276"/>
                <a:gd name="T4" fmla="*/ 2147483647 w 275"/>
                <a:gd name="T5" fmla="*/ 2147483647 h 276"/>
                <a:gd name="T6" fmla="*/ 2147483647 w 275"/>
                <a:gd name="T7" fmla="*/ 2147483647 h 276"/>
                <a:gd name="T8" fmla="*/ 2147483647 w 275"/>
                <a:gd name="T9" fmla="*/ 2147483647 h 276"/>
                <a:gd name="T10" fmla="*/ 2147483647 w 275"/>
                <a:gd name="T11" fmla="*/ 2147483647 h 276"/>
                <a:gd name="T12" fmla="*/ 2147483647 w 275"/>
                <a:gd name="T13" fmla="*/ 0 h 276"/>
                <a:gd name="T14" fmla="*/ 2147483647 w 275"/>
                <a:gd name="T15" fmla="*/ 0 h 276"/>
                <a:gd name="T16" fmla="*/ 2147483647 w 275"/>
                <a:gd name="T17" fmla="*/ 0 h 276"/>
                <a:gd name="T18" fmla="*/ 2147483647 w 275"/>
                <a:gd name="T19" fmla="*/ 2147483647 h 276"/>
                <a:gd name="T20" fmla="*/ 2147483647 w 275"/>
                <a:gd name="T21" fmla="*/ 2147483647 h 276"/>
                <a:gd name="T22" fmla="*/ 2147483647 w 275"/>
                <a:gd name="T23" fmla="*/ 2147483647 h 276"/>
                <a:gd name="T24" fmla="*/ 2147483647 w 275"/>
                <a:gd name="T25" fmla="*/ 2147483647 h 276"/>
                <a:gd name="T26" fmla="*/ 2147483647 w 275"/>
                <a:gd name="T27" fmla="*/ 2147483647 h 276"/>
                <a:gd name="T28" fmla="*/ 2147483647 w 275"/>
                <a:gd name="T29" fmla="*/ 2147483647 h 276"/>
                <a:gd name="T30" fmla="*/ 2147483647 w 275"/>
                <a:gd name="T31" fmla="*/ 2147483647 h 276"/>
                <a:gd name="T32" fmla="*/ 2147483647 w 275"/>
                <a:gd name="T33" fmla="*/ 2147483647 h 276"/>
                <a:gd name="T34" fmla="*/ 2147483647 w 275"/>
                <a:gd name="T35" fmla="*/ 2147483647 h 276"/>
                <a:gd name="T36" fmla="*/ 2147483647 w 275"/>
                <a:gd name="T37" fmla="*/ 2147483647 h 276"/>
                <a:gd name="T38" fmla="*/ 2147483647 w 275"/>
                <a:gd name="T39" fmla="*/ 2147483647 h 276"/>
                <a:gd name="T40" fmla="*/ 2147483647 w 275"/>
                <a:gd name="T41" fmla="*/ 2147483647 h 276"/>
                <a:gd name="T42" fmla="*/ 2147483647 w 275"/>
                <a:gd name="T43" fmla="*/ 2147483647 h 276"/>
                <a:gd name="T44" fmla="*/ 2147483647 w 275"/>
                <a:gd name="T45" fmla="*/ 2147483647 h 276"/>
                <a:gd name="T46" fmla="*/ 2147483647 w 275"/>
                <a:gd name="T47" fmla="*/ 2147483647 h 276"/>
                <a:gd name="T48" fmla="*/ 2147483647 w 275"/>
                <a:gd name="T49" fmla="*/ 2147483647 h 276"/>
                <a:gd name="T50" fmla="*/ 2147483647 w 275"/>
                <a:gd name="T51" fmla="*/ 2147483647 h 276"/>
                <a:gd name="T52" fmla="*/ 2147483647 w 275"/>
                <a:gd name="T53" fmla="*/ 2147483647 h 276"/>
                <a:gd name="T54" fmla="*/ 2147483647 w 275"/>
                <a:gd name="T55" fmla="*/ 2147483647 h 276"/>
                <a:gd name="T56" fmla="*/ 2147483647 w 275"/>
                <a:gd name="T57" fmla="*/ 2147483647 h 276"/>
                <a:gd name="T58" fmla="*/ 2147483647 w 275"/>
                <a:gd name="T59" fmla="*/ 2147483647 h 276"/>
                <a:gd name="T60" fmla="*/ 0 w 275"/>
                <a:gd name="T61" fmla="*/ 2147483647 h 276"/>
                <a:gd name="T62" fmla="*/ 0 w 275"/>
                <a:gd name="T63" fmla="*/ 2147483647 h 276"/>
                <a:gd name="T64" fmla="*/ 0 w 275"/>
                <a:gd name="T65" fmla="*/ 2147483647 h 2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5"/>
                <a:gd name="T100" fmla="*/ 0 h 276"/>
                <a:gd name="T101" fmla="*/ 275 w 275"/>
                <a:gd name="T102" fmla="*/ 276 h 2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5" h="276">
                  <a:moveTo>
                    <a:pt x="0" y="141"/>
                  </a:moveTo>
                  <a:lnTo>
                    <a:pt x="6" y="112"/>
                  </a:lnTo>
                  <a:lnTo>
                    <a:pt x="11" y="84"/>
                  </a:lnTo>
                  <a:lnTo>
                    <a:pt x="39" y="39"/>
                  </a:lnTo>
                  <a:lnTo>
                    <a:pt x="84" y="11"/>
                  </a:lnTo>
                  <a:lnTo>
                    <a:pt x="112" y="6"/>
                  </a:lnTo>
                  <a:lnTo>
                    <a:pt x="140" y="0"/>
                  </a:lnTo>
                  <a:lnTo>
                    <a:pt x="163" y="6"/>
                  </a:lnTo>
                  <a:lnTo>
                    <a:pt x="191" y="11"/>
                  </a:lnTo>
                  <a:lnTo>
                    <a:pt x="236" y="39"/>
                  </a:lnTo>
                  <a:lnTo>
                    <a:pt x="264" y="84"/>
                  </a:lnTo>
                  <a:lnTo>
                    <a:pt x="275" y="112"/>
                  </a:lnTo>
                  <a:lnTo>
                    <a:pt x="275" y="141"/>
                  </a:lnTo>
                  <a:lnTo>
                    <a:pt x="275" y="163"/>
                  </a:lnTo>
                  <a:lnTo>
                    <a:pt x="264" y="191"/>
                  </a:lnTo>
                  <a:lnTo>
                    <a:pt x="236" y="236"/>
                  </a:lnTo>
                  <a:lnTo>
                    <a:pt x="191" y="264"/>
                  </a:lnTo>
                  <a:lnTo>
                    <a:pt x="163" y="276"/>
                  </a:lnTo>
                  <a:lnTo>
                    <a:pt x="140" y="276"/>
                  </a:lnTo>
                  <a:lnTo>
                    <a:pt x="112" y="276"/>
                  </a:lnTo>
                  <a:lnTo>
                    <a:pt x="84" y="264"/>
                  </a:lnTo>
                  <a:lnTo>
                    <a:pt x="39" y="236"/>
                  </a:lnTo>
                  <a:lnTo>
                    <a:pt x="11" y="191"/>
                  </a:lnTo>
                  <a:lnTo>
                    <a:pt x="6" y="163"/>
                  </a:lnTo>
                  <a:lnTo>
                    <a:pt x="0" y="141"/>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3" name="Freeform 39">
              <a:extLst>
                <a:ext uri="{FF2B5EF4-FFF2-40B4-BE49-F238E27FC236}">
                  <a16:creationId xmlns:a16="http://schemas.microsoft.com/office/drawing/2014/main" id="{22E22D5E-2E97-4407-9FFB-49AFFA5C4803}"/>
                </a:ext>
              </a:extLst>
            </p:cNvPr>
            <p:cNvSpPr>
              <a:spLocks noEditPoints="1"/>
            </p:cNvSpPr>
            <p:nvPr/>
          </p:nvSpPr>
          <p:spPr bwMode="auto">
            <a:xfrm>
              <a:off x="4204115" y="4289939"/>
              <a:ext cx="446088" cy="446088"/>
            </a:xfrm>
            <a:custGeom>
              <a:avLst/>
              <a:gdLst>
                <a:gd name="T0" fmla="*/ 0 w 281"/>
                <a:gd name="T1" fmla="*/ 2147483647 h 281"/>
                <a:gd name="T2" fmla="*/ 2147483647 w 281"/>
                <a:gd name="T3" fmla="*/ 2147483647 h 281"/>
                <a:gd name="T4" fmla="*/ 2147483647 w 281"/>
                <a:gd name="T5" fmla="*/ 2147483647 h 281"/>
                <a:gd name="T6" fmla="*/ 2147483647 w 281"/>
                <a:gd name="T7" fmla="*/ 2147483647 h 281"/>
                <a:gd name="T8" fmla="*/ 2147483647 w 281"/>
                <a:gd name="T9" fmla="*/ 0 h 281"/>
                <a:gd name="T10" fmla="*/ 2147483647 w 281"/>
                <a:gd name="T11" fmla="*/ 0 h 281"/>
                <a:gd name="T12" fmla="*/ 2147483647 w 281"/>
                <a:gd name="T13" fmla="*/ 2147483647 h 281"/>
                <a:gd name="T14" fmla="*/ 2147483647 w 281"/>
                <a:gd name="T15" fmla="*/ 2147483647 h 281"/>
                <a:gd name="T16" fmla="*/ 2147483647 w 281"/>
                <a:gd name="T17" fmla="*/ 2147483647 h 281"/>
                <a:gd name="T18" fmla="*/ 2147483647 w 281"/>
                <a:gd name="T19" fmla="*/ 2147483647 h 281"/>
                <a:gd name="T20" fmla="*/ 2147483647 w 281"/>
                <a:gd name="T21" fmla="*/ 2147483647 h 281"/>
                <a:gd name="T22" fmla="*/ 2147483647 w 281"/>
                <a:gd name="T23" fmla="*/ 2147483647 h 281"/>
                <a:gd name="T24" fmla="*/ 2147483647 w 281"/>
                <a:gd name="T25" fmla="*/ 2147483647 h 281"/>
                <a:gd name="T26" fmla="*/ 2147483647 w 281"/>
                <a:gd name="T27" fmla="*/ 2147483647 h 281"/>
                <a:gd name="T28" fmla="*/ 2147483647 w 281"/>
                <a:gd name="T29" fmla="*/ 2147483647 h 281"/>
                <a:gd name="T30" fmla="*/ 2147483647 w 281"/>
                <a:gd name="T31" fmla="*/ 2147483647 h 281"/>
                <a:gd name="T32" fmla="*/ 2147483647 w 281"/>
                <a:gd name="T33" fmla="*/ 2147483647 h 281"/>
                <a:gd name="T34" fmla="*/ 2147483647 w 281"/>
                <a:gd name="T35" fmla="*/ 2147483647 h 281"/>
                <a:gd name="T36" fmla="*/ 2147483647 w 281"/>
                <a:gd name="T37" fmla="*/ 2147483647 h 281"/>
                <a:gd name="T38" fmla="*/ 2147483647 w 281"/>
                <a:gd name="T39" fmla="*/ 2147483647 h 281"/>
                <a:gd name="T40" fmla="*/ 0 w 281"/>
                <a:gd name="T41" fmla="*/ 2147483647 h 281"/>
                <a:gd name="T42" fmla="*/ 2147483647 w 281"/>
                <a:gd name="T43" fmla="*/ 2147483647 h 281"/>
                <a:gd name="T44" fmla="*/ 2147483647 w 281"/>
                <a:gd name="T45" fmla="*/ 2147483647 h 281"/>
                <a:gd name="T46" fmla="*/ 2147483647 w 281"/>
                <a:gd name="T47" fmla="*/ 2147483647 h 281"/>
                <a:gd name="T48" fmla="*/ 2147483647 w 281"/>
                <a:gd name="T49" fmla="*/ 2147483647 h 281"/>
                <a:gd name="T50" fmla="*/ 2147483647 w 281"/>
                <a:gd name="T51" fmla="*/ 2147483647 h 281"/>
                <a:gd name="T52" fmla="*/ 2147483647 w 281"/>
                <a:gd name="T53" fmla="*/ 2147483647 h 281"/>
                <a:gd name="T54" fmla="*/ 2147483647 w 281"/>
                <a:gd name="T55" fmla="*/ 2147483647 h 281"/>
                <a:gd name="T56" fmla="*/ 2147483647 w 281"/>
                <a:gd name="T57" fmla="*/ 2147483647 h 281"/>
                <a:gd name="T58" fmla="*/ 2147483647 w 281"/>
                <a:gd name="T59" fmla="*/ 2147483647 h 281"/>
                <a:gd name="T60" fmla="*/ 2147483647 w 281"/>
                <a:gd name="T61" fmla="*/ 2147483647 h 281"/>
                <a:gd name="T62" fmla="*/ 2147483647 w 281"/>
                <a:gd name="T63" fmla="*/ 2147483647 h 281"/>
                <a:gd name="T64" fmla="*/ 2147483647 w 281"/>
                <a:gd name="T65" fmla="*/ 2147483647 h 281"/>
                <a:gd name="T66" fmla="*/ 2147483647 w 281"/>
                <a:gd name="T67" fmla="*/ 2147483647 h 281"/>
                <a:gd name="T68" fmla="*/ 2147483647 w 281"/>
                <a:gd name="T69" fmla="*/ 2147483647 h 281"/>
                <a:gd name="T70" fmla="*/ 2147483647 w 281"/>
                <a:gd name="T71" fmla="*/ 2147483647 h 281"/>
                <a:gd name="T72" fmla="*/ 2147483647 w 281"/>
                <a:gd name="T73" fmla="*/ 2147483647 h 281"/>
                <a:gd name="T74" fmla="*/ 2147483647 w 281"/>
                <a:gd name="T75" fmla="*/ 2147483647 h 281"/>
                <a:gd name="T76" fmla="*/ 2147483647 w 281"/>
                <a:gd name="T77" fmla="*/ 2147483647 h 281"/>
                <a:gd name="T78" fmla="*/ 2147483647 w 281"/>
                <a:gd name="T79" fmla="*/ 2147483647 h 281"/>
                <a:gd name="T80" fmla="*/ 2147483647 w 281"/>
                <a:gd name="T81" fmla="*/ 2147483647 h 281"/>
                <a:gd name="T82" fmla="*/ 2147483647 w 281"/>
                <a:gd name="T83" fmla="*/ 2147483647 h 281"/>
                <a:gd name="T84" fmla="*/ 2147483647 w 281"/>
                <a:gd name="T85" fmla="*/ 2147483647 h 2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1"/>
                <a:gd name="T130" fmla="*/ 0 h 281"/>
                <a:gd name="T131" fmla="*/ 281 w 281"/>
                <a:gd name="T132" fmla="*/ 281 h 2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1" h="281">
                  <a:moveTo>
                    <a:pt x="0" y="141"/>
                  </a:moveTo>
                  <a:lnTo>
                    <a:pt x="0" y="141"/>
                  </a:lnTo>
                  <a:lnTo>
                    <a:pt x="0" y="112"/>
                  </a:lnTo>
                  <a:lnTo>
                    <a:pt x="0" y="107"/>
                  </a:lnTo>
                  <a:lnTo>
                    <a:pt x="11" y="84"/>
                  </a:lnTo>
                  <a:lnTo>
                    <a:pt x="22" y="62"/>
                  </a:lnTo>
                  <a:lnTo>
                    <a:pt x="39" y="39"/>
                  </a:lnTo>
                  <a:lnTo>
                    <a:pt x="62" y="23"/>
                  </a:lnTo>
                  <a:lnTo>
                    <a:pt x="84" y="11"/>
                  </a:lnTo>
                  <a:lnTo>
                    <a:pt x="107" y="0"/>
                  </a:lnTo>
                  <a:lnTo>
                    <a:pt x="112" y="0"/>
                  </a:lnTo>
                  <a:lnTo>
                    <a:pt x="140" y="0"/>
                  </a:lnTo>
                  <a:lnTo>
                    <a:pt x="169" y="0"/>
                  </a:lnTo>
                  <a:lnTo>
                    <a:pt x="191" y="11"/>
                  </a:lnTo>
                  <a:lnTo>
                    <a:pt x="214" y="23"/>
                  </a:lnTo>
                  <a:lnTo>
                    <a:pt x="219" y="23"/>
                  </a:lnTo>
                  <a:lnTo>
                    <a:pt x="236" y="39"/>
                  </a:lnTo>
                  <a:lnTo>
                    <a:pt x="253" y="62"/>
                  </a:lnTo>
                  <a:lnTo>
                    <a:pt x="270" y="84"/>
                  </a:lnTo>
                  <a:lnTo>
                    <a:pt x="275" y="107"/>
                  </a:lnTo>
                  <a:lnTo>
                    <a:pt x="275" y="112"/>
                  </a:lnTo>
                  <a:lnTo>
                    <a:pt x="281" y="141"/>
                  </a:lnTo>
                  <a:lnTo>
                    <a:pt x="275" y="169"/>
                  </a:lnTo>
                  <a:lnTo>
                    <a:pt x="270" y="191"/>
                  </a:lnTo>
                  <a:lnTo>
                    <a:pt x="253" y="214"/>
                  </a:lnTo>
                  <a:lnTo>
                    <a:pt x="253" y="219"/>
                  </a:lnTo>
                  <a:lnTo>
                    <a:pt x="236" y="236"/>
                  </a:lnTo>
                  <a:lnTo>
                    <a:pt x="219" y="253"/>
                  </a:lnTo>
                  <a:lnTo>
                    <a:pt x="214" y="253"/>
                  </a:lnTo>
                  <a:lnTo>
                    <a:pt x="191" y="270"/>
                  </a:lnTo>
                  <a:lnTo>
                    <a:pt x="169" y="276"/>
                  </a:lnTo>
                  <a:lnTo>
                    <a:pt x="140" y="281"/>
                  </a:lnTo>
                  <a:lnTo>
                    <a:pt x="112" y="276"/>
                  </a:lnTo>
                  <a:lnTo>
                    <a:pt x="107" y="276"/>
                  </a:lnTo>
                  <a:lnTo>
                    <a:pt x="84" y="270"/>
                  </a:lnTo>
                  <a:lnTo>
                    <a:pt x="62" y="253"/>
                  </a:lnTo>
                  <a:lnTo>
                    <a:pt x="39" y="236"/>
                  </a:lnTo>
                  <a:lnTo>
                    <a:pt x="22" y="219"/>
                  </a:lnTo>
                  <a:lnTo>
                    <a:pt x="22" y="214"/>
                  </a:lnTo>
                  <a:lnTo>
                    <a:pt x="11" y="191"/>
                  </a:lnTo>
                  <a:lnTo>
                    <a:pt x="0" y="169"/>
                  </a:lnTo>
                  <a:lnTo>
                    <a:pt x="0" y="141"/>
                  </a:lnTo>
                  <a:close/>
                  <a:moveTo>
                    <a:pt x="6" y="163"/>
                  </a:moveTo>
                  <a:lnTo>
                    <a:pt x="6" y="163"/>
                  </a:lnTo>
                  <a:lnTo>
                    <a:pt x="11" y="191"/>
                  </a:lnTo>
                  <a:lnTo>
                    <a:pt x="28" y="214"/>
                  </a:lnTo>
                  <a:lnTo>
                    <a:pt x="45" y="236"/>
                  </a:lnTo>
                  <a:lnTo>
                    <a:pt x="45" y="231"/>
                  </a:lnTo>
                  <a:lnTo>
                    <a:pt x="62" y="247"/>
                  </a:lnTo>
                  <a:lnTo>
                    <a:pt x="84" y="264"/>
                  </a:lnTo>
                  <a:lnTo>
                    <a:pt x="112" y="270"/>
                  </a:lnTo>
                  <a:lnTo>
                    <a:pt x="140" y="276"/>
                  </a:lnTo>
                  <a:lnTo>
                    <a:pt x="163" y="270"/>
                  </a:lnTo>
                  <a:lnTo>
                    <a:pt x="191" y="264"/>
                  </a:lnTo>
                  <a:lnTo>
                    <a:pt x="214" y="247"/>
                  </a:lnTo>
                  <a:lnTo>
                    <a:pt x="236" y="231"/>
                  </a:lnTo>
                  <a:lnTo>
                    <a:pt x="230" y="236"/>
                  </a:lnTo>
                  <a:lnTo>
                    <a:pt x="247" y="214"/>
                  </a:lnTo>
                  <a:lnTo>
                    <a:pt x="264" y="191"/>
                  </a:lnTo>
                  <a:lnTo>
                    <a:pt x="270" y="163"/>
                  </a:lnTo>
                  <a:lnTo>
                    <a:pt x="275" y="141"/>
                  </a:lnTo>
                  <a:lnTo>
                    <a:pt x="270" y="112"/>
                  </a:lnTo>
                  <a:lnTo>
                    <a:pt x="264" y="84"/>
                  </a:lnTo>
                  <a:lnTo>
                    <a:pt x="247" y="62"/>
                  </a:lnTo>
                  <a:lnTo>
                    <a:pt x="230" y="45"/>
                  </a:lnTo>
                  <a:lnTo>
                    <a:pt x="236" y="45"/>
                  </a:lnTo>
                  <a:lnTo>
                    <a:pt x="214" y="28"/>
                  </a:lnTo>
                  <a:lnTo>
                    <a:pt x="191" y="11"/>
                  </a:lnTo>
                  <a:lnTo>
                    <a:pt x="163" y="6"/>
                  </a:lnTo>
                  <a:lnTo>
                    <a:pt x="140" y="6"/>
                  </a:lnTo>
                  <a:lnTo>
                    <a:pt x="112" y="6"/>
                  </a:lnTo>
                  <a:lnTo>
                    <a:pt x="84" y="11"/>
                  </a:lnTo>
                  <a:lnTo>
                    <a:pt x="62" y="28"/>
                  </a:lnTo>
                  <a:lnTo>
                    <a:pt x="45" y="45"/>
                  </a:lnTo>
                  <a:lnTo>
                    <a:pt x="28" y="62"/>
                  </a:lnTo>
                  <a:lnTo>
                    <a:pt x="11" y="84"/>
                  </a:lnTo>
                  <a:lnTo>
                    <a:pt x="6" y="112"/>
                  </a:lnTo>
                  <a:lnTo>
                    <a:pt x="6" y="141"/>
                  </a:lnTo>
                  <a:lnTo>
                    <a:pt x="6" y="16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4" name="Freeform 40">
              <a:extLst>
                <a:ext uri="{FF2B5EF4-FFF2-40B4-BE49-F238E27FC236}">
                  <a16:creationId xmlns:a16="http://schemas.microsoft.com/office/drawing/2014/main" id="{BE8DB8B3-846E-4313-B76D-CF63989FE02D}"/>
                </a:ext>
              </a:extLst>
            </p:cNvPr>
            <p:cNvSpPr>
              <a:spLocks/>
            </p:cNvSpPr>
            <p:nvPr/>
          </p:nvSpPr>
          <p:spPr bwMode="auto">
            <a:xfrm>
              <a:off x="3935827" y="3915289"/>
              <a:ext cx="401638" cy="401638"/>
            </a:xfrm>
            <a:custGeom>
              <a:avLst/>
              <a:gdLst>
                <a:gd name="T0" fmla="*/ 0 w 253"/>
                <a:gd name="T1" fmla="*/ 2147483647 h 253"/>
                <a:gd name="T2" fmla="*/ 2147483647 w 253"/>
                <a:gd name="T3" fmla="*/ 2147483647 h 253"/>
                <a:gd name="T4" fmla="*/ 2147483647 w 253"/>
                <a:gd name="T5" fmla="*/ 2147483647 h 253"/>
                <a:gd name="T6" fmla="*/ 2147483647 w 253"/>
                <a:gd name="T7" fmla="*/ 2147483647 h 253"/>
                <a:gd name="T8" fmla="*/ 2147483647 w 253"/>
                <a:gd name="T9" fmla="*/ 0 h 253"/>
                <a:gd name="T10" fmla="*/ 2147483647 w 253"/>
                <a:gd name="T11" fmla="*/ 0 h 253"/>
                <a:gd name="T12" fmla="*/ 2147483647 w 253"/>
                <a:gd name="T13" fmla="*/ 0 h 253"/>
                <a:gd name="T14" fmla="*/ 2147483647 w 253"/>
                <a:gd name="T15" fmla="*/ 2147483647 h 253"/>
                <a:gd name="T16" fmla="*/ 2147483647 w 253"/>
                <a:gd name="T17" fmla="*/ 2147483647 h 253"/>
                <a:gd name="T18" fmla="*/ 2147483647 w 253"/>
                <a:gd name="T19" fmla="*/ 2147483647 h 253"/>
                <a:gd name="T20" fmla="*/ 2147483647 w 253"/>
                <a:gd name="T21" fmla="*/ 2147483647 h 253"/>
                <a:gd name="T22" fmla="*/ 2147483647 w 253"/>
                <a:gd name="T23" fmla="*/ 2147483647 h 253"/>
                <a:gd name="T24" fmla="*/ 2147483647 w 253"/>
                <a:gd name="T25" fmla="*/ 2147483647 h 253"/>
                <a:gd name="T26" fmla="*/ 2147483647 w 253"/>
                <a:gd name="T27" fmla="*/ 2147483647 h 253"/>
                <a:gd name="T28" fmla="*/ 2147483647 w 253"/>
                <a:gd name="T29" fmla="*/ 2147483647 h 253"/>
                <a:gd name="T30" fmla="*/ 2147483647 w 253"/>
                <a:gd name="T31" fmla="*/ 2147483647 h 253"/>
                <a:gd name="T32" fmla="*/ 2147483647 w 253"/>
                <a:gd name="T33" fmla="*/ 2147483647 h 253"/>
                <a:gd name="T34" fmla="*/ 2147483647 w 253"/>
                <a:gd name="T35" fmla="*/ 2147483647 h 253"/>
                <a:gd name="T36" fmla="*/ 2147483647 w 253"/>
                <a:gd name="T37" fmla="*/ 2147483647 h 253"/>
                <a:gd name="T38" fmla="*/ 2147483647 w 253"/>
                <a:gd name="T39" fmla="*/ 2147483647 h 253"/>
                <a:gd name="T40" fmla="*/ 2147483647 w 253"/>
                <a:gd name="T41" fmla="*/ 2147483647 h 253"/>
                <a:gd name="T42" fmla="*/ 2147483647 w 253"/>
                <a:gd name="T43" fmla="*/ 2147483647 h 253"/>
                <a:gd name="T44" fmla="*/ 0 w 253"/>
                <a:gd name="T45" fmla="*/ 2147483647 h 253"/>
                <a:gd name="T46" fmla="*/ 0 w 253"/>
                <a:gd name="T47" fmla="*/ 2147483647 h 253"/>
                <a:gd name="T48" fmla="*/ 0 w 253"/>
                <a:gd name="T49" fmla="*/ 2147483647 h 2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3"/>
                <a:gd name="T76" fmla="*/ 0 h 253"/>
                <a:gd name="T77" fmla="*/ 253 w 253"/>
                <a:gd name="T78" fmla="*/ 253 h 2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3" h="253">
                  <a:moveTo>
                    <a:pt x="0" y="129"/>
                  </a:moveTo>
                  <a:lnTo>
                    <a:pt x="12" y="79"/>
                  </a:lnTo>
                  <a:lnTo>
                    <a:pt x="40" y="39"/>
                  </a:lnTo>
                  <a:lnTo>
                    <a:pt x="79" y="11"/>
                  </a:lnTo>
                  <a:lnTo>
                    <a:pt x="130" y="0"/>
                  </a:lnTo>
                  <a:lnTo>
                    <a:pt x="175" y="11"/>
                  </a:lnTo>
                  <a:lnTo>
                    <a:pt x="214" y="39"/>
                  </a:lnTo>
                  <a:lnTo>
                    <a:pt x="242" y="79"/>
                  </a:lnTo>
                  <a:lnTo>
                    <a:pt x="253" y="129"/>
                  </a:lnTo>
                  <a:lnTo>
                    <a:pt x="242" y="174"/>
                  </a:lnTo>
                  <a:lnTo>
                    <a:pt x="214" y="214"/>
                  </a:lnTo>
                  <a:lnTo>
                    <a:pt x="175" y="242"/>
                  </a:lnTo>
                  <a:lnTo>
                    <a:pt x="130" y="253"/>
                  </a:lnTo>
                  <a:lnTo>
                    <a:pt x="79" y="242"/>
                  </a:lnTo>
                  <a:lnTo>
                    <a:pt x="40" y="214"/>
                  </a:lnTo>
                  <a:lnTo>
                    <a:pt x="12" y="174"/>
                  </a:lnTo>
                  <a:lnTo>
                    <a:pt x="0" y="129"/>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5" name="Freeform 41">
              <a:extLst>
                <a:ext uri="{FF2B5EF4-FFF2-40B4-BE49-F238E27FC236}">
                  <a16:creationId xmlns:a16="http://schemas.microsoft.com/office/drawing/2014/main" id="{953DD41B-C886-459D-A8F4-97D165B95880}"/>
                </a:ext>
              </a:extLst>
            </p:cNvPr>
            <p:cNvSpPr>
              <a:spLocks noEditPoints="1"/>
            </p:cNvSpPr>
            <p:nvPr/>
          </p:nvSpPr>
          <p:spPr bwMode="auto">
            <a:xfrm>
              <a:off x="3935827" y="3915289"/>
              <a:ext cx="411163" cy="411163"/>
            </a:xfrm>
            <a:custGeom>
              <a:avLst/>
              <a:gdLst>
                <a:gd name="T0" fmla="*/ 0 w 259"/>
                <a:gd name="T1" fmla="*/ 2147483647 h 259"/>
                <a:gd name="T2" fmla="*/ 2147483647 w 259"/>
                <a:gd name="T3" fmla="*/ 2147483647 h 259"/>
                <a:gd name="T4" fmla="*/ 2147483647 w 259"/>
                <a:gd name="T5" fmla="*/ 2147483647 h 259"/>
                <a:gd name="T6" fmla="*/ 2147483647 w 259"/>
                <a:gd name="T7" fmla="*/ 2147483647 h 259"/>
                <a:gd name="T8" fmla="*/ 2147483647 w 259"/>
                <a:gd name="T9" fmla="*/ 0 h 259"/>
                <a:gd name="T10" fmla="*/ 2147483647 w 259"/>
                <a:gd name="T11" fmla="*/ 0 h 259"/>
                <a:gd name="T12" fmla="*/ 2147483647 w 259"/>
                <a:gd name="T13" fmla="*/ 2147483647 h 259"/>
                <a:gd name="T14" fmla="*/ 2147483647 w 259"/>
                <a:gd name="T15" fmla="*/ 2147483647 h 259"/>
                <a:gd name="T16" fmla="*/ 2147483647 w 259"/>
                <a:gd name="T17" fmla="*/ 2147483647 h 259"/>
                <a:gd name="T18" fmla="*/ 2147483647 w 259"/>
                <a:gd name="T19" fmla="*/ 2147483647 h 259"/>
                <a:gd name="T20" fmla="*/ 2147483647 w 259"/>
                <a:gd name="T21" fmla="*/ 2147483647 h 259"/>
                <a:gd name="T22" fmla="*/ 2147483647 w 259"/>
                <a:gd name="T23" fmla="*/ 2147483647 h 259"/>
                <a:gd name="T24" fmla="*/ 2147483647 w 259"/>
                <a:gd name="T25" fmla="*/ 2147483647 h 259"/>
                <a:gd name="T26" fmla="*/ 2147483647 w 259"/>
                <a:gd name="T27" fmla="*/ 2147483647 h 259"/>
                <a:gd name="T28" fmla="*/ 2147483647 w 259"/>
                <a:gd name="T29" fmla="*/ 2147483647 h 259"/>
                <a:gd name="T30" fmla="*/ 2147483647 w 259"/>
                <a:gd name="T31" fmla="*/ 2147483647 h 259"/>
                <a:gd name="T32" fmla="*/ 2147483647 w 259"/>
                <a:gd name="T33" fmla="*/ 2147483647 h 259"/>
                <a:gd name="T34" fmla="*/ 2147483647 w 259"/>
                <a:gd name="T35" fmla="*/ 2147483647 h 259"/>
                <a:gd name="T36" fmla="*/ 2147483647 w 259"/>
                <a:gd name="T37" fmla="*/ 2147483647 h 259"/>
                <a:gd name="T38" fmla="*/ 2147483647 w 259"/>
                <a:gd name="T39" fmla="*/ 2147483647 h 259"/>
                <a:gd name="T40" fmla="*/ 0 w 259"/>
                <a:gd name="T41" fmla="*/ 2147483647 h 259"/>
                <a:gd name="T42" fmla="*/ 2147483647 w 259"/>
                <a:gd name="T43" fmla="*/ 2147483647 h 259"/>
                <a:gd name="T44" fmla="*/ 2147483647 w 259"/>
                <a:gd name="T45" fmla="*/ 2147483647 h 259"/>
                <a:gd name="T46" fmla="*/ 2147483647 w 259"/>
                <a:gd name="T47" fmla="*/ 2147483647 h 259"/>
                <a:gd name="T48" fmla="*/ 2147483647 w 259"/>
                <a:gd name="T49" fmla="*/ 2147483647 h 259"/>
                <a:gd name="T50" fmla="*/ 2147483647 w 259"/>
                <a:gd name="T51" fmla="*/ 2147483647 h 259"/>
                <a:gd name="T52" fmla="*/ 2147483647 w 259"/>
                <a:gd name="T53" fmla="*/ 2147483647 h 259"/>
                <a:gd name="T54" fmla="*/ 2147483647 w 259"/>
                <a:gd name="T55" fmla="*/ 2147483647 h 259"/>
                <a:gd name="T56" fmla="*/ 2147483647 w 259"/>
                <a:gd name="T57" fmla="*/ 2147483647 h 259"/>
                <a:gd name="T58" fmla="*/ 2147483647 w 259"/>
                <a:gd name="T59" fmla="*/ 2147483647 h 259"/>
                <a:gd name="T60" fmla="*/ 2147483647 w 259"/>
                <a:gd name="T61" fmla="*/ 2147483647 h 259"/>
                <a:gd name="T62" fmla="*/ 2147483647 w 259"/>
                <a:gd name="T63" fmla="*/ 2147483647 h 259"/>
                <a:gd name="T64" fmla="*/ 2147483647 w 259"/>
                <a:gd name="T65" fmla="*/ 2147483647 h 259"/>
                <a:gd name="T66" fmla="*/ 2147483647 w 259"/>
                <a:gd name="T67" fmla="*/ 2147483647 h 259"/>
                <a:gd name="T68" fmla="*/ 2147483647 w 259"/>
                <a:gd name="T69" fmla="*/ 2147483647 h 259"/>
                <a:gd name="T70" fmla="*/ 2147483647 w 259"/>
                <a:gd name="T71" fmla="*/ 2147483647 h 259"/>
                <a:gd name="T72" fmla="*/ 2147483647 w 259"/>
                <a:gd name="T73" fmla="*/ 2147483647 h 259"/>
                <a:gd name="T74" fmla="*/ 2147483647 w 259"/>
                <a:gd name="T75" fmla="*/ 2147483647 h 259"/>
                <a:gd name="T76" fmla="*/ 2147483647 w 259"/>
                <a:gd name="T77" fmla="*/ 2147483647 h 259"/>
                <a:gd name="T78" fmla="*/ 2147483647 w 259"/>
                <a:gd name="T79" fmla="*/ 2147483647 h 259"/>
                <a:gd name="T80" fmla="*/ 2147483647 w 259"/>
                <a:gd name="T81" fmla="*/ 2147483647 h 259"/>
                <a:gd name="T82" fmla="*/ 2147483647 w 259"/>
                <a:gd name="T83" fmla="*/ 2147483647 h 259"/>
                <a:gd name="T84" fmla="*/ 2147483647 w 259"/>
                <a:gd name="T85" fmla="*/ 2147483647 h 2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9"/>
                <a:gd name="T130" fmla="*/ 0 h 259"/>
                <a:gd name="T131" fmla="*/ 259 w 259"/>
                <a:gd name="T132" fmla="*/ 259 h 2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9" h="259">
                  <a:moveTo>
                    <a:pt x="0" y="129"/>
                  </a:moveTo>
                  <a:lnTo>
                    <a:pt x="0" y="129"/>
                  </a:lnTo>
                  <a:lnTo>
                    <a:pt x="0" y="101"/>
                  </a:lnTo>
                  <a:lnTo>
                    <a:pt x="6" y="79"/>
                  </a:lnTo>
                  <a:lnTo>
                    <a:pt x="17" y="56"/>
                  </a:lnTo>
                  <a:lnTo>
                    <a:pt x="23" y="56"/>
                  </a:lnTo>
                  <a:lnTo>
                    <a:pt x="34" y="34"/>
                  </a:lnTo>
                  <a:lnTo>
                    <a:pt x="57" y="22"/>
                  </a:lnTo>
                  <a:lnTo>
                    <a:pt x="57" y="17"/>
                  </a:lnTo>
                  <a:lnTo>
                    <a:pt x="79" y="5"/>
                  </a:lnTo>
                  <a:lnTo>
                    <a:pt x="101" y="0"/>
                  </a:lnTo>
                  <a:lnTo>
                    <a:pt x="130" y="0"/>
                  </a:lnTo>
                  <a:lnTo>
                    <a:pt x="152" y="0"/>
                  </a:lnTo>
                  <a:lnTo>
                    <a:pt x="175" y="5"/>
                  </a:lnTo>
                  <a:lnTo>
                    <a:pt x="180" y="5"/>
                  </a:lnTo>
                  <a:lnTo>
                    <a:pt x="197" y="17"/>
                  </a:lnTo>
                  <a:lnTo>
                    <a:pt x="197" y="22"/>
                  </a:lnTo>
                  <a:lnTo>
                    <a:pt x="220" y="34"/>
                  </a:lnTo>
                  <a:lnTo>
                    <a:pt x="236" y="56"/>
                  </a:lnTo>
                  <a:lnTo>
                    <a:pt x="248" y="79"/>
                  </a:lnTo>
                  <a:lnTo>
                    <a:pt x="253" y="101"/>
                  </a:lnTo>
                  <a:lnTo>
                    <a:pt x="259" y="129"/>
                  </a:lnTo>
                  <a:lnTo>
                    <a:pt x="253" y="152"/>
                  </a:lnTo>
                  <a:lnTo>
                    <a:pt x="248" y="174"/>
                  </a:lnTo>
                  <a:lnTo>
                    <a:pt x="248" y="180"/>
                  </a:lnTo>
                  <a:lnTo>
                    <a:pt x="236" y="197"/>
                  </a:lnTo>
                  <a:lnTo>
                    <a:pt x="220" y="219"/>
                  </a:lnTo>
                  <a:lnTo>
                    <a:pt x="197" y="236"/>
                  </a:lnTo>
                  <a:lnTo>
                    <a:pt x="180" y="247"/>
                  </a:lnTo>
                  <a:lnTo>
                    <a:pt x="175" y="247"/>
                  </a:lnTo>
                  <a:lnTo>
                    <a:pt x="152" y="253"/>
                  </a:lnTo>
                  <a:lnTo>
                    <a:pt x="130" y="259"/>
                  </a:lnTo>
                  <a:lnTo>
                    <a:pt x="101" y="253"/>
                  </a:lnTo>
                  <a:lnTo>
                    <a:pt x="79" y="247"/>
                  </a:lnTo>
                  <a:lnTo>
                    <a:pt x="57" y="236"/>
                  </a:lnTo>
                  <a:lnTo>
                    <a:pt x="34" y="219"/>
                  </a:lnTo>
                  <a:lnTo>
                    <a:pt x="23" y="197"/>
                  </a:lnTo>
                  <a:lnTo>
                    <a:pt x="17" y="197"/>
                  </a:lnTo>
                  <a:lnTo>
                    <a:pt x="6" y="180"/>
                  </a:lnTo>
                  <a:lnTo>
                    <a:pt x="6" y="174"/>
                  </a:lnTo>
                  <a:lnTo>
                    <a:pt x="0" y="152"/>
                  </a:lnTo>
                  <a:lnTo>
                    <a:pt x="0" y="129"/>
                  </a:lnTo>
                  <a:close/>
                  <a:moveTo>
                    <a:pt x="6" y="152"/>
                  </a:moveTo>
                  <a:lnTo>
                    <a:pt x="6" y="152"/>
                  </a:lnTo>
                  <a:lnTo>
                    <a:pt x="12" y="174"/>
                  </a:lnTo>
                  <a:lnTo>
                    <a:pt x="23" y="197"/>
                  </a:lnTo>
                  <a:lnTo>
                    <a:pt x="40" y="214"/>
                  </a:lnTo>
                  <a:lnTo>
                    <a:pt x="57" y="230"/>
                  </a:lnTo>
                  <a:lnTo>
                    <a:pt x="79" y="242"/>
                  </a:lnTo>
                  <a:lnTo>
                    <a:pt x="101" y="247"/>
                  </a:lnTo>
                  <a:lnTo>
                    <a:pt x="130" y="253"/>
                  </a:lnTo>
                  <a:lnTo>
                    <a:pt x="152" y="247"/>
                  </a:lnTo>
                  <a:lnTo>
                    <a:pt x="175" y="242"/>
                  </a:lnTo>
                  <a:lnTo>
                    <a:pt x="197" y="230"/>
                  </a:lnTo>
                  <a:lnTo>
                    <a:pt x="214" y="214"/>
                  </a:lnTo>
                  <a:lnTo>
                    <a:pt x="231" y="197"/>
                  </a:lnTo>
                  <a:lnTo>
                    <a:pt x="242" y="174"/>
                  </a:lnTo>
                  <a:lnTo>
                    <a:pt x="248" y="152"/>
                  </a:lnTo>
                  <a:lnTo>
                    <a:pt x="253" y="129"/>
                  </a:lnTo>
                  <a:lnTo>
                    <a:pt x="248" y="101"/>
                  </a:lnTo>
                  <a:lnTo>
                    <a:pt x="242" y="79"/>
                  </a:lnTo>
                  <a:lnTo>
                    <a:pt x="231" y="56"/>
                  </a:lnTo>
                  <a:lnTo>
                    <a:pt x="214" y="39"/>
                  </a:lnTo>
                  <a:lnTo>
                    <a:pt x="197" y="22"/>
                  </a:lnTo>
                  <a:lnTo>
                    <a:pt x="175" y="11"/>
                  </a:lnTo>
                  <a:lnTo>
                    <a:pt x="152" y="5"/>
                  </a:lnTo>
                  <a:lnTo>
                    <a:pt x="130" y="5"/>
                  </a:lnTo>
                  <a:lnTo>
                    <a:pt x="101" y="5"/>
                  </a:lnTo>
                  <a:lnTo>
                    <a:pt x="79" y="11"/>
                  </a:lnTo>
                  <a:lnTo>
                    <a:pt x="57" y="22"/>
                  </a:lnTo>
                  <a:lnTo>
                    <a:pt x="40" y="39"/>
                  </a:lnTo>
                  <a:lnTo>
                    <a:pt x="23" y="56"/>
                  </a:lnTo>
                  <a:lnTo>
                    <a:pt x="12" y="79"/>
                  </a:lnTo>
                  <a:lnTo>
                    <a:pt x="6" y="101"/>
                  </a:lnTo>
                  <a:lnTo>
                    <a:pt x="6" y="129"/>
                  </a:lnTo>
                  <a:lnTo>
                    <a:pt x="6" y="152"/>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6" name="Freeform 42">
              <a:extLst>
                <a:ext uri="{FF2B5EF4-FFF2-40B4-BE49-F238E27FC236}">
                  <a16:creationId xmlns:a16="http://schemas.microsoft.com/office/drawing/2014/main" id="{88CB9387-38DF-4A62-9E03-51E3A958BF0E}"/>
                </a:ext>
              </a:extLst>
            </p:cNvPr>
            <p:cNvSpPr>
              <a:spLocks/>
            </p:cNvSpPr>
            <p:nvPr/>
          </p:nvSpPr>
          <p:spPr bwMode="auto">
            <a:xfrm>
              <a:off x="5150265" y="3683514"/>
              <a:ext cx="946150" cy="946150"/>
            </a:xfrm>
            <a:custGeom>
              <a:avLst/>
              <a:gdLst>
                <a:gd name="T0" fmla="*/ 0 w 596"/>
                <a:gd name="T1" fmla="*/ 2147483647 h 596"/>
                <a:gd name="T2" fmla="*/ 2147483647 w 596"/>
                <a:gd name="T3" fmla="*/ 2147483647 h 596"/>
                <a:gd name="T4" fmla="*/ 2147483647 w 596"/>
                <a:gd name="T5" fmla="*/ 2147483647 h 596"/>
                <a:gd name="T6" fmla="*/ 2147483647 w 596"/>
                <a:gd name="T7" fmla="*/ 2147483647 h 596"/>
                <a:gd name="T8" fmla="*/ 2147483647 w 596"/>
                <a:gd name="T9" fmla="*/ 2147483647 h 596"/>
                <a:gd name="T10" fmla="*/ 2147483647 w 596"/>
                <a:gd name="T11" fmla="*/ 2147483647 h 596"/>
                <a:gd name="T12" fmla="*/ 2147483647 w 596"/>
                <a:gd name="T13" fmla="*/ 2147483647 h 596"/>
                <a:gd name="T14" fmla="*/ 2147483647 w 596"/>
                <a:gd name="T15" fmla="*/ 2147483647 h 596"/>
                <a:gd name="T16" fmla="*/ 2147483647 w 596"/>
                <a:gd name="T17" fmla="*/ 0 h 596"/>
                <a:gd name="T18" fmla="*/ 2147483647 w 596"/>
                <a:gd name="T19" fmla="*/ 0 h 596"/>
                <a:gd name="T20" fmla="*/ 2147483647 w 596"/>
                <a:gd name="T21" fmla="*/ 0 h 596"/>
                <a:gd name="T22" fmla="*/ 2147483647 w 596"/>
                <a:gd name="T23" fmla="*/ 2147483647 h 596"/>
                <a:gd name="T24" fmla="*/ 2147483647 w 596"/>
                <a:gd name="T25" fmla="*/ 2147483647 h 596"/>
                <a:gd name="T26" fmla="*/ 2147483647 w 596"/>
                <a:gd name="T27" fmla="*/ 2147483647 h 596"/>
                <a:gd name="T28" fmla="*/ 2147483647 w 596"/>
                <a:gd name="T29" fmla="*/ 2147483647 h 596"/>
                <a:gd name="T30" fmla="*/ 2147483647 w 596"/>
                <a:gd name="T31" fmla="*/ 2147483647 h 596"/>
                <a:gd name="T32" fmla="*/ 2147483647 w 596"/>
                <a:gd name="T33" fmla="*/ 2147483647 h 596"/>
                <a:gd name="T34" fmla="*/ 2147483647 w 596"/>
                <a:gd name="T35" fmla="*/ 2147483647 h 596"/>
                <a:gd name="T36" fmla="*/ 2147483647 w 596"/>
                <a:gd name="T37" fmla="*/ 2147483647 h 596"/>
                <a:gd name="T38" fmla="*/ 2147483647 w 596"/>
                <a:gd name="T39" fmla="*/ 2147483647 h 596"/>
                <a:gd name="T40" fmla="*/ 2147483647 w 596"/>
                <a:gd name="T41" fmla="*/ 2147483647 h 596"/>
                <a:gd name="T42" fmla="*/ 2147483647 w 596"/>
                <a:gd name="T43" fmla="*/ 2147483647 h 596"/>
                <a:gd name="T44" fmla="*/ 2147483647 w 596"/>
                <a:gd name="T45" fmla="*/ 2147483647 h 596"/>
                <a:gd name="T46" fmla="*/ 2147483647 w 596"/>
                <a:gd name="T47" fmla="*/ 2147483647 h 596"/>
                <a:gd name="T48" fmla="*/ 2147483647 w 596"/>
                <a:gd name="T49" fmla="*/ 2147483647 h 596"/>
                <a:gd name="T50" fmla="*/ 2147483647 w 596"/>
                <a:gd name="T51" fmla="*/ 2147483647 h 596"/>
                <a:gd name="T52" fmla="*/ 2147483647 w 596"/>
                <a:gd name="T53" fmla="*/ 2147483647 h 596"/>
                <a:gd name="T54" fmla="*/ 2147483647 w 596"/>
                <a:gd name="T55" fmla="*/ 2147483647 h 596"/>
                <a:gd name="T56" fmla="*/ 2147483647 w 596"/>
                <a:gd name="T57" fmla="*/ 2147483647 h 596"/>
                <a:gd name="T58" fmla="*/ 2147483647 w 596"/>
                <a:gd name="T59" fmla="*/ 2147483647 h 596"/>
                <a:gd name="T60" fmla="*/ 2147483647 w 596"/>
                <a:gd name="T61" fmla="*/ 2147483647 h 596"/>
                <a:gd name="T62" fmla="*/ 2147483647 w 596"/>
                <a:gd name="T63" fmla="*/ 2147483647 h 596"/>
                <a:gd name="T64" fmla="*/ 2147483647 w 596"/>
                <a:gd name="T65" fmla="*/ 2147483647 h 596"/>
                <a:gd name="T66" fmla="*/ 2147483647 w 596"/>
                <a:gd name="T67" fmla="*/ 2147483647 h 596"/>
                <a:gd name="T68" fmla="*/ 2147483647 w 596"/>
                <a:gd name="T69" fmla="*/ 2147483647 h 596"/>
                <a:gd name="T70" fmla="*/ 2147483647 w 596"/>
                <a:gd name="T71" fmla="*/ 2147483647 h 596"/>
                <a:gd name="T72" fmla="*/ 2147483647 w 596"/>
                <a:gd name="T73" fmla="*/ 2147483647 h 596"/>
                <a:gd name="T74" fmla="*/ 2147483647 w 596"/>
                <a:gd name="T75" fmla="*/ 2147483647 h 596"/>
                <a:gd name="T76" fmla="*/ 0 w 596"/>
                <a:gd name="T77" fmla="*/ 2147483647 h 596"/>
                <a:gd name="T78" fmla="*/ 0 w 596"/>
                <a:gd name="T79" fmla="*/ 2147483647 h 596"/>
                <a:gd name="T80" fmla="*/ 0 w 596"/>
                <a:gd name="T81" fmla="*/ 2147483647 h 5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96"/>
                <a:gd name="T124" fmla="*/ 0 h 596"/>
                <a:gd name="T125" fmla="*/ 596 w 596"/>
                <a:gd name="T126" fmla="*/ 596 h 59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96" h="596">
                  <a:moveTo>
                    <a:pt x="0" y="298"/>
                  </a:moveTo>
                  <a:lnTo>
                    <a:pt x="5" y="236"/>
                  </a:lnTo>
                  <a:lnTo>
                    <a:pt x="22" y="180"/>
                  </a:lnTo>
                  <a:lnTo>
                    <a:pt x="50" y="129"/>
                  </a:lnTo>
                  <a:lnTo>
                    <a:pt x="90" y="90"/>
                  </a:lnTo>
                  <a:lnTo>
                    <a:pt x="129" y="50"/>
                  </a:lnTo>
                  <a:lnTo>
                    <a:pt x="180" y="22"/>
                  </a:lnTo>
                  <a:lnTo>
                    <a:pt x="236" y="5"/>
                  </a:lnTo>
                  <a:lnTo>
                    <a:pt x="298" y="0"/>
                  </a:lnTo>
                  <a:lnTo>
                    <a:pt x="360" y="5"/>
                  </a:lnTo>
                  <a:lnTo>
                    <a:pt x="416" y="22"/>
                  </a:lnTo>
                  <a:lnTo>
                    <a:pt x="466" y="50"/>
                  </a:lnTo>
                  <a:lnTo>
                    <a:pt x="511" y="90"/>
                  </a:lnTo>
                  <a:lnTo>
                    <a:pt x="545" y="129"/>
                  </a:lnTo>
                  <a:lnTo>
                    <a:pt x="573" y="180"/>
                  </a:lnTo>
                  <a:lnTo>
                    <a:pt x="590" y="236"/>
                  </a:lnTo>
                  <a:lnTo>
                    <a:pt x="596" y="298"/>
                  </a:lnTo>
                  <a:lnTo>
                    <a:pt x="590" y="360"/>
                  </a:lnTo>
                  <a:lnTo>
                    <a:pt x="573" y="416"/>
                  </a:lnTo>
                  <a:lnTo>
                    <a:pt x="545" y="466"/>
                  </a:lnTo>
                  <a:lnTo>
                    <a:pt x="511" y="511"/>
                  </a:lnTo>
                  <a:lnTo>
                    <a:pt x="466" y="545"/>
                  </a:lnTo>
                  <a:lnTo>
                    <a:pt x="416" y="573"/>
                  </a:lnTo>
                  <a:lnTo>
                    <a:pt x="360" y="590"/>
                  </a:lnTo>
                  <a:lnTo>
                    <a:pt x="298" y="596"/>
                  </a:lnTo>
                  <a:lnTo>
                    <a:pt x="236" y="590"/>
                  </a:lnTo>
                  <a:lnTo>
                    <a:pt x="180" y="573"/>
                  </a:lnTo>
                  <a:lnTo>
                    <a:pt x="129" y="545"/>
                  </a:lnTo>
                  <a:lnTo>
                    <a:pt x="90" y="511"/>
                  </a:lnTo>
                  <a:lnTo>
                    <a:pt x="50" y="466"/>
                  </a:lnTo>
                  <a:lnTo>
                    <a:pt x="22" y="416"/>
                  </a:lnTo>
                  <a:lnTo>
                    <a:pt x="5" y="360"/>
                  </a:lnTo>
                  <a:lnTo>
                    <a:pt x="0" y="298"/>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7" name="Freeform 43">
              <a:extLst>
                <a:ext uri="{FF2B5EF4-FFF2-40B4-BE49-F238E27FC236}">
                  <a16:creationId xmlns:a16="http://schemas.microsoft.com/office/drawing/2014/main" id="{DD4DE396-C605-47D7-B849-0C8E69142EA4}"/>
                </a:ext>
              </a:extLst>
            </p:cNvPr>
            <p:cNvSpPr>
              <a:spLocks noEditPoints="1"/>
            </p:cNvSpPr>
            <p:nvPr/>
          </p:nvSpPr>
          <p:spPr bwMode="auto">
            <a:xfrm>
              <a:off x="5150265" y="3683514"/>
              <a:ext cx="954088" cy="954088"/>
            </a:xfrm>
            <a:custGeom>
              <a:avLst/>
              <a:gdLst>
                <a:gd name="T0" fmla="*/ 2147483647 w 601"/>
                <a:gd name="T1" fmla="*/ 2147483647 h 601"/>
                <a:gd name="T2" fmla="*/ 2147483647 w 601"/>
                <a:gd name="T3" fmla="*/ 2147483647 h 601"/>
                <a:gd name="T4" fmla="*/ 2147483647 w 601"/>
                <a:gd name="T5" fmla="*/ 2147483647 h 601"/>
                <a:gd name="T6" fmla="*/ 2147483647 w 601"/>
                <a:gd name="T7" fmla="*/ 2147483647 h 601"/>
                <a:gd name="T8" fmla="*/ 2147483647 w 601"/>
                <a:gd name="T9" fmla="*/ 2147483647 h 601"/>
                <a:gd name="T10" fmla="*/ 2147483647 w 601"/>
                <a:gd name="T11" fmla="*/ 0 h 601"/>
                <a:gd name="T12" fmla="*/ 2147483647 w 601"/>
                <a:gd name="T13" fmla="*/ 2147483647 h 601"/>
                <a:gd name="T14" fmla="*/ 2147483647 w 601"/>
                <a:gd name="T15" fmla="*/ 2147483647 h 601"/>
                <a:gd name="T16" fmla="*/ 2147483647 w 601"/>
                <a:gd name="T17" fmla="*/ 2147483647 h 601"/>
                <a:gd name="T18" fmla="*/ 2147483647 w 601"/>
                <a:gd name="T19" fmla="*/ 2147483647 h 601"/>
                <a:gd name="T20" fmla="*/ 2147483647 w 601"/>
                <a:gd name="T21" fmla="*/ 2147483647 h 601"/>
                <a:gd name="T22" fmla="*/ 2147483647 w 601"/>
                <a:gd name="T23" fmla="*/ 2147483647 h 601"/>
                <a:gd name="T24" fmla="*/ 2147483647 w 601"/>
                <a:gd name="T25" fmla="*/ 2147483647 h 601"/>
                <a:gd name="T26" fmla="*/ 2147483647 w 601"/>
                <a:gd name="T27" fmla="*/ 2147483647 h 601"/>
                <a:gd name="T28" fmla="*/ 2147483647 w 601"/>
                <a:gd name="T29" fmla="*/ 2147483647 h 601"/>
                <a:gd name="T30" fmla="*/ 2147483647 w 601"/>
                <a:gd name="T31" fmla="*/ 2147483647 h 601"/>
                <a:gd name="T32" fmla="*/ 2147483647 w 601"/>
                <a:gd name="T33" fmla="*/ 2147483647 h 601"/>
                <a:gd name="T34" fmla="*/ 2147483647 w 601"/>
                <a:gd name="T35" fmla="*/ 2147483647 h 601"/>
                <a:gd name="T36" fmla="*/ 2147483647 w 601"/>
                <a:gd name="T37" fmla="*/ 2147483647 h 601"/>
                <a:gd name="T38" fmla="*/ 2147483647 w 601"/>
                <a:gd name="T39" fmla="*/ 2147483647 h 601"/>
                <a:gd name="T40" fmla="*/ 2147483647 w 601"/>
                <a:gd name="T41" fmla="*/ 2147483647 h 601"/>
                <a:gd name="T42" fmla="*/ 2147483647 w 601"/>
                <a:gd name="T43" fmla="*/ 2147483647 h 601"/>
                <a:gd name="T44" fmla="*/ 2147483647 w 601"/>
                <a:gd name="T45" fmla="*/ 2147483647 h 601"/>
                <a:gd name="T46" fmla="*/ 2147483647 w 601"/>
                <a:gd name="T47" fmla="*/ 2147483647 h 601"/>
                <a:gd name="T48" fmla="*/ 2147483647 w 601"/>
                <a:gd name="T49" fmla="*/ 2147483647 h 601"/>
                <a:gd name="T50" fmla="*/ 2147483647 w 601"/>
                <a:gd name="T51" fmla="*/ 2147483647 h 601"/>
                <a:gd name="T52" fmla="*/ 2147483647 w 601"/>
                <a:gd name="T53" fmla="*/ 2147483647 h 601"/>
                <a:gd name="T54" fmla="*/ 2147483647 w 601"/>
                <a:gd name="T55" fmla="*/ 2147483647 h 601"/>
                <a:gd name="T56" fmla="*/ 2147483647 w 601"/>
                <a:gd name="T57" fmla="*/ 2147483647 h 601"/>
                <a:gd name="T58" fmla="*/ 2147483647 w 601"/>
                <a:gd name="T59" fmla="*/ 2147483647 h 601"/>
                <a:gd name="T60" fmla="*/ 2147483647 w 601"/>
                <a:gd name="T61" fmla="*/ 2147483647 h 601"/>
                <a:gd name="T62" fmla="*/ 2147483647 w 601"/>
                <a:gd name="T63" fmla="*/ 2147483647 h 601"/>
                <a:gd name="T64" fmla="*/ 2147483647 w 601"/>
                <a:gd name="T65" fmla="*/ 2147483647 h 601"/>
                <a:gd name="T66" fmla="*/ 2147483647 w 601"/>
                <a:gd name="T67" fmla="*/ 2147483647 h 601"/>
                <a:gd name="T68" fmla="*/ 2147483647 w 601"/>
                <a:gd name="T69" fmla="*/ 2147483647 h 601"/>
                <a:gd name="T70" fmla="*/ 2147483647 w 601"/>
                <a:gd name="T71" fmla="*/ 2147483647 h 601"/>
                <a:gd name="T72" fmla="*/ 2147483647 w 601"/>
                <a:gd name="T73" fmla="*/ 2147483647 h 601"/>
                <a:gd name="T74" fmla="*/ 2147483647 w 601"/>
                <a:gd name="T75" fmla="*/ 2147483647 h 601"/>
                <a:gd name="T76" fmla="*/ 2147483647 w 601"/>
                <a:gd name="T77" fmla="*/ 2147483647 h 601"/>
                <a:gd name="T78" fmla="*/ 2147483647 w 601"/>
                <a:gd name="T79" fmla="*/ 2147483647 h 601"/>
                <a:gd name="T80" fmla="*/ 2147483647 w 601"/>
                <a:gd name="T81" fmla="*/ 2147483647 h 601"/>
                <a:gd name="T82" fmla="*/ 2147483647 w 601"/>
                <a:gd name="T83" fmla="*/ 2147483647 h 601"/>
                <a:gd name="T84" fmla="*/ 2147483647 w 601"/>
                <a:gd name="T85" fmla="*/ 2147483647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01"/>
                <a:gd name="T130" fmla="*/ 0 h 601"/>
                <a:gd name="T131" fmla="*/ 601 w 601"/>
                <a:gd name="T132" fmla="*/ 601 h 6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01" h="601">
                  <a:moveTo>
                    <a:pt x="0" y="298"/>
                  </a:moveTo>
                  <a:lnTo>
                    <a:pt x="0" y="270"/>
                  </a:lnTo>
                  <a:lnTo>
                    <a:pt x="5" y="236"/>
                  </a:lnTo>
                  <a:lnTo>
                    <a:pt x="11" y="208"/>
                  </a:lnTo>
                  <a:lnTo>
                    <a:pt x="22" y="180"/>
                  </a:lnTo>
                  <a:lnTo>
                    <a:pt x="33" y="157"/>
                  </a:lnTo>
                  <a:lnTo>
                    <a:pt x="50" y="129"/>
                  </a:lnTo>
                  <a:lnTo>
                    <a:pt x="67" y="106"/>
                  </a:lnTo>
                  <a:lnTo>
                    <a:pt x="84" y="84"/>
                  </a:lnTo>
                  <a:lnTo>
                    <a:pt x="107" y="67"/>
                  </a:lnTo>
                  <a:lnTo>
                    <a:pt x="129" y="50"/>
                  </a:lnTo>
                  <a:lnTo>
                    <a:pt x="157" y="33"/>
                  </a:lnTo>
                  <a:lnTo>
                    <a:pt x="180" y="22"/>
                  </a:lnTo>
                  <a:lnTo>
                    <a:pt x="208" y="11"/>
                  </a:lnTo>
                  <a:lnTo>
                    <a:pt x="236" y="5"/>
                  </a:lnTo>
                  <a:lnTo>
                    <a:pt x="270" y="0"/>
                  </a:lnTo>
                  <a:lnTo>
                    <a:pt x="298" y="0"/>
                  </a:lnTo>
                  <a:lnTo>
                    <a:pt x="331" y="0"/>
                  </a:lnTo>
                  <a:lnTo>
                    <a:pt x="360" y="5"/>
                  </a:lnTo>
                  <a:lnTo>
                    <a:pt x="388" y="11"/>
                  </a:lnTo>
                  <a:lnTo>
                    <a:pt x="416" y="22"/>
                  </a:lnTo>
                  <a:lnTo>
                    <a:pt x="444" y="33"/>
                  </a:lnTo>
                  <a:lnTo>
                    <a:pt x="466" y="50"/>
                  </a:lnTo>
                  <a:lnTo>
                    <a:pt x="489" y="67"/>
                  </a:lnTo>
                  <a:lnTo>
                    <a:pt x="511" y="84"/>
                  </a:lnTo>
                  <a:lnTo>
                    <a:pt x="528" y="106"/>
                  </a:lnTo>
                  <a:lnTo>
                    <a:pt x="545" y="129"/>
                  </a:lnTo>
                  <a:lnTo>
                    <a:pt x="562" y="157"/>
                  </a:lnTo>
                  <a:lnTo>
                    <a:pt x="573" y="180"/>
                  </a:lnTo>
                  <a:lnTo>
                    <a:pt x="584" y="208"/>
                  </a:lnTo>
                  <a:lnTo>
                    <a:pt x="590" y="236"/>
                  </a:lnTo>
                  <a:lnTo>
                    <a:pt x="596" y="270"/>
                  </a:lnTo>
                  <a:lnTo>
                    <a:pt x="601" y="298"/>
                  </a:lnTo>
                  <a:lnTo>
                    <a:pt x="596" y="331"/>
                  </a:lnTo>
                  <a:lnTo>
                    <a:pt x="590" y="360"/>
                  </a:lnTo>
                  <a:lnTo>
                    <a:pt x="584" y="388"/>
                  </a:lnTo>
                  <a:lnTo>
                    <a:pt x="573" y="416"/>
                  </a:lnTo>
                  <a:lnTo>
                    <a:pt x="562" y="444"/>
                  </a:lnTo>
                  <a:lnTo>
                    <a:pt x="545" y="466"/>
                  </a:lnTo>
                  <a:lnTo>
                    <a:pt x="528" y="489"/>
                  </a:lnTo>
                  <a:lnTo>
                    <a:pt x="511" y="511"/>
                  </a:lnTo>
                  <a:lnTo>
                    <a:pt x="489" y="528"/>
                  </a:lnTo>
                  <a:lnTo>
                    <a:pt x="466" y="545"/>
                  </a:lnTo>
                  <a:lnTo>
                    <a:pt x="444" y="562"/>
                  </a:lnTo>
                  <a:lnTo>
                    <a:pt x="416" y="573"/>
                  </a:lnTo>
                  <a:lnTo>
                    <a:pt x="388" y="584"/>
                  </a:lnTo>
                  <a:lnTo>
                    <a:pt x="360" y="590"/>
                  </a:lnTo>
                  <a:lnTo>
                    <a:pt x="331" y="596"/>
                  </a:lnTo>
                  <a:lnTo>
                    <a:pt x="298" y="601"/>
                  </a:lnTo>
                  <a:lnTo>
                    <a:pt x="270" y="596"/>
                  </a:lnTo>
                  <a:lnTo>
                    <a:pt x="236" y="590"/>
                  </a:lnTo>
                  <a:lnTo>
                    <a:pt x="208" y="584"/>
                  </a:lnTo>
                  <a:lnTo>
                    <a:pt x="180" y="573"/>
                  </a:lnTo>
                  <a:lnTo>
                    <a:pt x="157" y="562"/>
                  </a:lnTo>
                  <a:lnTo>
                    <a:pt x="129" y="545"/>
                  </a:lnTo>
                  <a:lnTo>
                    <a:pt x="107" y="528"/>
                  </a:lnTo>
                  <a:lnTo>
                    <a:pt x="84" y="511"/>
                  </a:lnTo>
                  <a:lnTo>
                    <a:pt x="67" y="489"/>
                  </a:lnTo>
                  <a:lnTo>
                    <a:pt x="50" y="466"/>
                  </a:lnTo>
                  <a:lnTo>
                    <a:pt x="33" y="444"/>
                  </a:lnTo>
                  <a:lnTo>
                    <a:pt x="22" y="416"/>
                  </a:lnTo>
                  <a:lnTo>
                    <a:pt x="11" y="388"/>
                  </a:lnTo>
                  <a:lnTo>
                    <a:pt x="5" y="360"/>
                  </a:lnTo>
                  <a:lnTo>
                    <a:pt x="0" y="331"/>
                  </a:lnTo>
                  <a:lnTo>
                    <a:pt x="0" y="298"/>
                  </a:lnTo>
                  <a:close/>
                  <a:moveTo>
                    <a:pt x="5" y="326"/>
                  </a:moveTo>
                  <a:lnTo>
                    <a:pt x="11" y="360"/>
                  </a:lnTo>
                  <a:lnTo>
                    <a:pt x="17" y="388"/>
                  </a:lnTo>
                  <a:lnTo>
                    <a:pt x="28" y="410"/>
                  </a:lnTo>
                  <a:lnTo>
                    <a:pt x="39" y="438"/>
                  </a:lnTo>
                  <a:lnTo>
                    <a:pt x="56" y="461"/>
                  </a:lnTo>
                  <a:lnTo>
                    <a:pt x="73" y="483"/>
                  </a:lnTo>
                  <a:lnTo>
                    <a:pt x="90" y="506"/>
                  </a:lnTo>
                  <a:lnTo>
                    <a:pt x="112" y="528"/>
                  </a:lnTo>
                  <a:lnTo>
                    <a:pt x="135" y="545"/>
                  </a:lnTo>
                  <a:lnTo>
                    <a:pt x="157" y="556"/>
                  </a:lnTo>
                  <a:lnTo>
                    <a:pt x="185" y="568"/>
                  </a:lnTo>
                  <a:lnTo>
                    <a:pt x="208" y="579"/>
                  </a:lnTo>
                  <a:lnTo>
                    <a:pt x="236" y="590"/>
                  </a:lnTo>
                  <a:lnTo>
                    <a:pt x="270" y="590"/>
                  </a:lnTo>
                  <a:lnTo>
                    <a:pt x="298" y="596"/>
                  </a:lnTo>
                  <a:lnTo>
                    <a:pt x="326" y="590"/>
                  </a:lnTo>
                  <a:lnTo>
                    <a:pt x="360" y="590"/>
                  </a:lnTo>
                  <a:lnTo>
                    <a:pt x="388" y="579"/>
                  </a:lnTo>
                  <a:lnTo>
                    <a:pt x="410" y="568"/>
                  </a:lnTo>
                  <a:lnTo>
                    <a:pt x="438" y="556"/>
                  </a:lnTo>
                  <a:lnTo>
                    <a:pt x="461" y="545"/>
                  </a:lnTo>
                  <a:lnTo>
                    <a:pt x="483" y="528"/>
                  </a:lnTo>
                  <a:lnTo>
                    <a:pt x="506" y="506"/>
                  </a:lnTo>
                  <a:lnTo>
                    <a:pt x="528" y="489"/>
                  </a:lnTo>
                  <a:lnTo>
                    <a:pt x="545" y="461"/>
                  </a:lnTo>
                  <a:lnTo>
                    <a:pt x="556" y="438"/>
                  </a:lnTo>
                  <a:lnTo>
                    <a:pt x="567" y="416"/>
                  </a:lnTo>
                  <a:lnTo>
                    <a:pt x="579" y="388"/>
                  </a:lnTo>
                  <a:lnTo>
                    <a:pt x="590" y="360"/>
                  </a:lnTo>
                  <a:lnTo>
                    <a:pt x="590" y="326"/>
                  </a:lnTo>
                  <a:lnTo>
                    <a:pt x="596" y="298"/>
                  </a:lnTo>
                  <a:lnTo>
                    <a:pt x="590" y="270"/>
                  </a:lnTo>
                  <a:lnTo>
                    <a:pt x="590" y="236"/>
                  </a:lnTo>
                  <a:lnTo>
                    <a:pt x="579" y="208"/>
                  </a:lnTo>
                  <a:lnTo>
                    <a:pt x="567" y="185"/>
                  </a:lnTo>
                  <a:lnTo>
                    <a:pt x="556" y="157"/>
                  </a:lnTo>
                  <a:lnTo>
                    <a:pt x="545" y="135"/>
                  </a:lnTo>
                  <a:lnTo>
                    <a:pt x="528" y="112"/>
                  </a:lnTo>
                  <a:lnTo>
                    <a:pt x="506" y="90"/>
                  </a:lnTo>
                  <a:lnTo>
                    <a:pt x="489" y="73"/>
                  </a:lnTo>
                  <a:lnTo>
                    <a:pt x="461" y="56"/>
                  </a:lnTo>
                  <a:lnTo>
                    <a:pt x="438" y="39"/>
                  </a:lnTo>
                  <a:lnTo>
                    <a:pt x="416" y="28"/>
                  </a:lnTo>
                  <a:lnTo>
                    <a:pt x="388" y="16"/>
                  </a:lnTo>
                  <a:lnTo>
                    <a:pt x="360" y="11"/>
                  </a:lnTo>
                  <a:lnTo>
                    <a:pt x="326" y="5"/>
                  </a:lnTo>
                  <a:lnTo>
                    <a:pt x="298" y="5"/>
                  </a:lnTo>
                  <a:lnTo>
                    <a:pt x="270" y="5"/>
                  </a:lnTo>
                  <a:lnTo>
                    <a:pt x="236" y="11"/>
                  </a:lnTo>
                  <a:lnTo>
                    <a:pt x="208" y="16"/>
                  </a:lnTo>
                  <a:lnTo>
                    <a:pt x="185" y="28"/>
                  </a:lnTo>
                  <a:lnTo>
                    <a:pt x="157" y="39"/>
                  </a:lnTo>
                  <a:lnTo>
                    <a:pt x="135" y="56"/>
                  </a:lnTo>
                  <a:lnTo>
                    <a:pt x="112" y="73"/>
                  </a:lnTo>
                  <a:lnTo>
                    <a:pt x="90" y="90"/>
                  </a:lnTo>
                  <a:lnTo>
                    <a:pt x="73" y="112"/>
                  </a:lnTo>
                  <a:lnTo>
                    <a:pt x="56" y="135"/>
                  </a:lnTo>
                  <a:lnTo>
                    <a:pt x="39" y="157"/>
                  </a:lnTo>
                  <a:lnTo>
                    <a:pt x="28" y="185"/>
                  </a:lnTo>
                  <a:lnTo>
                    <a:pt x="17" y="208"/>
                  </a:lnTo>
                  <a:lnTo>
                    <a:pt x="11" y="236"/>
                  </a:lnTo>
                  <a:lnTo>
                    <a:pt x="5" y="270"/>
                  </a:lnTo>
                  <a:lnTo>
                    <a:pt x="5" y="298"/>
                  </a:lnTo>
                  <a:lnTo>
                    <a:pt x="5" y="326"/>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8" name="Freeform 44">
              <a:extLst>
                <a:ext uri="{FF2B5EF4-FFF2-40B4-BE49-F238E27FC236}">
                  <a16:creationId xmlns:a16="http://schemas.microsoft.com/office/drawing/2014/main" id="{F0268FD6-90D4-416F-918C-D9ACD0D88E5E}"/>
                </a:ext>
              </a:extLst>
            </p:cNvPr>
            <p:cNvSpPr>
              <a:spLocks/>
            </p:cNvSpPr>
            <p:nvPr/>
          </p:nvSpPr>
          <p:spPr bwMode="auto">
            <a:xfrm>
              <a:off x="4472402" y="3745427"/>
              <a:ext cx="641350" cy="642938"/>
            </a:xfrm>
            <a:custGeom>
              <a:avLst/>
              <a:gdLst>
                <a:gd name="T0" fmla="*/ 0 w 404"/>
                <a:gd name="T1" fmla="*/ 2147483647 h 405"/>
                <a:gd name="T2" fmla="*/ 2147483647 w 404"/>
                <a:gd name="T3" fmla="*/ 2147483647 h 405"/>
                <a:gd name="T4" fmla="*/ 2147483647 w 404"/>
                <a:gd name="T5" fmla="*/ 2147483647 h 405"/>
                <a:gd name="T6" fmla="*/ 2147483647 w 404"/>
                <a:gd name="T7" fmla="*/ 2147483647 h 405"/>
                <a:gd name="T8" fmla="*/ 2147483647 w 404"/>
                <a:gd name="T9" fmla="*/ 2147483647 h 405"/>
                <a:gd name="T10" fmla="*/ 2147483647 w 404"/>
                <a:gd name="T11" fmla="*/ 2147483647 h 405"/>
                <a:gd name="T12" fmla="*/ 2147483647 w 404"/>
                <a:gd name="T13" fmla="*/ 2147483647 h 405"/>
                <a:gd name="T14" fmla="*/ 2147483647 w 404"/>
                <a:gd name="T15" fmla="*/ 2147483647 h 405"/>
                <a:gd name="T16" fmla="*/ 2147483647 w 404"/>
                <a:gd name="T17" fmla="*/ 0 h 405"/>
                <a:gd name="T18" fmla="*/ 2147483647 w 404"/>
                <a:gd name="T19" fmla="*/ 0 h 405"/>
                <a:gd name="T20" fmla="*/ 2147483647 w 404"/>
                <a:gd name="T21" fmla="*/ 0 h 405"/>
                <a:gd name="T22" fmla="*/ 2147483647 w 404"/>
                <a:gd name="T23" fmla="*/ 2147483647 h 405"/>
                <a:gd name="T24" fmla="*/ 2147483647 w 404"/>
                <a:gd name="T25" fmla="*/ 2147483647 h 405"/>
                <a:gd name="T26" fmla="*/ 2147483647 w 404"/>
                <a:gd name="T27" fmla="*/ 2147483647 h 405"/>
                <a:gd name="T28" fmla="*/ 2147483647 w 404"/>
                <a:gd name="T29" fmla="*/ 2147483647 h 405"/>
                <a:gd name="T30" fmla="*/ 2147483647 w 404"/>
                <a:gd name="T31" fmla="*/ 2147483647 h 405"/>
                <a:gd name="T32" fmla="*/ 2147483647 w 404"/>
                <a:gd name="T33" fmla="*/ 2147483647 h 405"/>
                <a:gd name="T34" fmla="*/ 2147483647 w 404"/>
                <a:gd name="T35" fmla="*/ 2147483647 h 405"/>
                <a:gd name="T36" fmla="*/ 2147483647 w 404"/>
                <a:gd name="T37" fmla="*/ 2147483647 h 405"/>
                <a:gd name="T38" fmla="*/ 2147483647 w 404"/>
                <a:gd name="T39" fmla="*/ 2147483647 h 405"/>
                <a:gd name="T40" fmla="*/ 2147483647 w 404"/>
                <a:gd name="T41" fmla="*/ 2147483647 h 405"/>
                <a:gd name="T42" fmla="*/ 2147483647 w 404"/>
                <a:gd name="T43" fmla="*/ 2147483647 h 405"/>
                <a:gd name="T44" fmla="*/ 2147483647 w 404"/>
                <a:gd name="T45" fmla="*/ 2147483647 h 405"/>
                <a:gd name="T46" fmla="*/ 2147483647 w 404"/>
                <a:gd name="T47" fmla="*/ 2147483647 h 405"/>
                <a:gd name="T48" fmla="*/ 2147483647 w 404"/>
                <a:gd name="T49" fmla="*/ 2147483647 h 405"/>
                <a:gd name="T50" fmla="*/ 2147483647 w 404"/>
                <a:gd name="T51" fmla="*/ 2147483647 h 405"/>
                <a:gd name="T52" fmla="*/ 2147483647 w 404"/>
                <a:gd name="T53" fmla="*/ 2147483647 h 405"/>
                <a:gd name="T54" fmla="*/ 2147483647 w 404"/>
                <a:gd name="T55" fmla="*/ 2147483647 h 405"/>
                <a:gd name="T56" fmla="*/ 2147483647 w 404"/>
                <a:gd name="T57" fmla="*/ 2147483647 h 405"/>
                <a:gd name="T58" fmla="*/ 2147483647 w 404"/>
                <a:gd name="T59" fmla="*/ 2147483647 h 405"/>
                <a:gd name="T60" fmla="*/ 2147483647 w 404"/>
                <a:gd name="T61" fmla="*/ 2147483647 h 405"/>
                <a:gd name="T62" fmla="*/ 2147483647 w 404"/>
                <a:gd name="T63" fmla="*/ 2147483647 h 405"/>
                <a:gd name="T64" fmla="*/ 2147483647 w 404"/>
                <a:gd name="T65" fmla="*/ 2147483647 h 405"/>
                <a:gd name="T66" fmla="*/ 2147483647 w 404"/>
                <a:gd name="T67" fmla="*/ 2147483647 h 405"/>
                <a:gd name="T68" fmla="*/ 2147483647 w 404"/>
                <a:gd name="T69" fmla="*/ 2147483647 h 405"/>
                <a:gd name="T70" fmla="*/ 2147483647 w 404"/>
                <a:gd name="T71" fmla="*/ 2147483647 h 405"/>
                <a:gd name="T72" fmla="*/ 2147483647 w 404"/>
                <a:gd name="T73" fmla="*/ 2147483647 h 405"/>
                <a:gd name="T74" fmla="*/ 2147483647 w 404"/>
                <a:gd name="T75" fmla="*/ 2147483647 h 405"/>
                <a:gd name="T76" fmla="*/ 0 w 404"/>
                <a:gd name="T77" fmla="*/ 2147483647 h 405"/>
                <a:gd name="T78" fmla="*/ 0 w 404"/>
                <a:gd name="T79" fmla="*/ 2147483647 h 405"/>
                <a:gd name="T80" fmla="*/ 0 w 404"/>
                <a:gd name="T81" fmla="*/ 2147483647 h 40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4"/>
                <a:gd name="T124" fmla="*/ 0 h 405"/>
                <a:gd name="T125" fmla="*/ 404 w 404"/>
                <a:gd name="T126" fmla="*/ 405 h 40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4" h="405">
                  <a:moveTo>
                    <a:pt x="0" y="202"/>
                  </a:moveTo>
                  <a:lnTo>
                    <a:pt x="5" y="163"/>
                  </a:lnTo>
                  <a:lnTo>
                    <a:pt x="16" y="124"/>
                  </a:lnTo>
                  <a:lnTo>
                    <a:pt x="33" y="90"/>
                  </a:lnTo>
                  <a:lnTo>
                    <a:pt x="61" y="62"/>
                  </a:lnTo>
                  <a:lnTo>
                    <a:pt x="90" y="34"/>
                  </a:lnTo>
                  <a:lnTo>
                    <a:pt x="123" y="17"/>
                  </a:lnTo>
                  <a:lnTo>
                    <a:pt x="163" y="6"/>
                  </a:lnTo>
                  <a:lnTo>
                    <a:pt x="202" y="0"/>
                  </a:lnTo>
                  <a:lnTo>
                    <a:pt x="241" y="6"/>
                  </a:lnTo>
                  <a:lnTo>
                    <a:pt x="281" y="17"/>
                  </a:lnTo>
                  <a:lnTo>
                    <a:pt x="314" y="34"/>
                  </a:lnTo>
                  <a:lnTo>
                    <a:pt x="348" y="62"/>
                  </a:lnTo>
                  <a:lnTo>
                    <a:pt x="371" y="90"/>
                  </a:lnTo>
                  <a:lnTo>
                    <a:pt x="387" y="124"/>
                  </a:lnTo>
                  <a:lnTo>
                    <a:pt x="399" y="163"/>
                  </a:lnTo>
                  <a:lnTo>
                    <a:pt x="404" y="202"/>
                  </a:lnTo>
                  <a:lnTo>
                    <a:pt x="399" y="242"/>
                  </a:lnTo>
                  <a:lnTo>
                    <a:pt x="387" y="281"/>
                  </a:lnTo>
                  <a:lnTo>
                    <a:pt x="371" y="315"/>
                  </a:lnTo>
                  <a:lnTo>
                    <a:pt x="348" y="349"/>
                  </a:lnTo>
                  <a:lnTo>
                    <a:pt x="314" y="371"/>
                  </a:lnTo>
                  <a:lnTo>
                    <a:pt x="281" y="388"/>
                  </a:lnTo>
                  <a:lnTo>
                    <a:pt x="241" y="399"/>
                  </a:lnTo>
                  <a:lnTo>
                    <a:pt x="202" y="405"/>
                  </a:lnTo>
                  <a:lnTo>
                    <a:pt x="163" y="399"/>
                  </a:lnTo>
                  <a:lnTo>
                    <a:pt x="123" y="388"/>
                  </a:lnTo>
                  <a:lnTo>
                    <a:pt x="90" y="371"/>
                  </a:lnTo>
                  <a:lnTo>
                    <a:pt x="61" y="349"/>
                  </a:lnTo>
                  <a:lnTo>
                    <a:pt x="33" y="315"/>
                  </a:lnTo>
                  <a:lnTo>
                    <a:pt x="16" y="281"/>
                  </a:lnTo>
                  <a:lnTo>
                    <a:pt x="5" y="242"/>
                  </a:lnTo>
                  <a:lnTo>
                    <a:pt x="0" y="202"/>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79" name="Freeform 45">
              <a:extLst>
                <a:ext uri="{FF2B5EF4-FFF2-40B4-BE49-F238E27FC236}">
                  <a16:creationId xmlns:a16="http://schemas.microsoft.com/office/drawing/2014/main" id="{659AA4AE-503E-4A1F-8725-90FCA609C352}"/>
                </a:ext>
              </a:extLst>
            </p:cNvPr>
            <p:cNvSpPr>
              <a:spLocks noEditPoints="1"/>
            </p:cNvSpPr>
            <p:nvPr/>
          </p:nvSpPr>
          <p:spPr bwMode="auto">
            <a:xfrm>
              <a:off x="4472402" y="3745427"/>
              <a:ext cx="650875" cy="650875"/>
            </a:xfrm>
            <a:custGeom>
              <a:avLst/>
              <a:gdLst>
                <a:gd name="T0" fmla="*/ 0 w 410"/>
                <a:gd name="T1" fmla="*/ 2147483647 h 410"/>
                <a:gd name="T2" fmla="*/ 2147483647 w 410"/>
                <a:gd name="T3" fmla="*/ 2147483647 h 410"/>
                <a:gd name="T4" fmla="*/ 2147483647 w 410"/>
                <a:gd name="T5" fmla="*/ 2147483647 h 410"/>
                <a:gd name="T6" fmla="*/ 2147483647 w 410"/>
                <a:gd name="T7" fmla="*/ 2147483647 h 410"/>
                <a:gd name="T8" fmla="*/ 2147483647 w 410"/>
                <a:gd name="T9" fmla="*/ 2147483647 h 410"/>
                <a:gd name="T10" fmla="*/ 2147483647 w 410"/>
                <a:gd name="T11" fmla="*/ 2147483647 h 410"/>
                <a:gd name="T12" fmla="*/ 2147483647 w 410"/>
                <a:gd name="T13" fmla="*/ 0 h 410"/>
                <a:gd name="T14" fmla="*/ 2147483647 w 410"/>
                <a:gd name="T15" fmla="*/ 0 h 410"/>
                <a:gd name="T16" fmla="*/ 2147483647 w 410"/>
                <a:gd name="T17" fmla="*/ 0 h 410"/>
                <a:gd name="T18" fmla="*/ 2147483647 w 410"/>
                <a:gd name="T19" fmla="*/ 2147483647 h 410"/>
                <a:gd name="T20" fmla="*/ 2147483647 w 410"/>
                <a:gd name="T21" fmla="*/ 2147483647 h 410"/>
                <a:gd name="T22" fmla="*/ 2147483647 w 410"/>
                <a:gd name="T23" fmla="*/ 2147483647 h 410"/>
                <a:gd name="T24" fmla="*/ 2147483647 w 410"/>
                <a:gd name="T25" fmla="*/ 2147483647 h 410"/>
                <a:gd name="T26" fmla="*/ 2147483647 w 410"/>
                <a:gd name="T27" fmla="*/ 2147483647 h 410"/>
                <a:gd name="T28" fmla="*/ 2147483647 w 410"/>
                <a:gd name="T29" fmla="*/ 2147483647 h 410"/>
                <a:gd name="T30" fmla="*/ 2147483647 w 410"/>
                <a:gd name="T31" fmla="*/ 2147483647 h 410"/>
                <a:gd name="T32" fmla="*/ 2147483647 w 410"/>
                <a:gd name="T33" fmla="*/ 2147483647 h 410"/>
                <a:gd name="T34" fmla="*/ 2147483647 w 410"/>
                <a:gd name="T35" fmla="*/ 2147483647 h 410"/>
                <a:gd name="T36" fmla="*/ 2147483647 w 410"/>
                <a:gd name="T37" fmla="*/ 2147483647 h 410"/>
                <a:gd name="T38" fmla="*/ 2147483647 w 410"/>
                <a:gd name="T39" fmla="*/ 2147483647 h 410"/>
                <a:gd name="T40" fmla="*/ 2147483647 w 410"/>
                <a:gd name="T41" fmla="*/ 2147483647 h 410"/>
                <a:gd name="T42" fmla="*/ 2147483647 w 410"/>
                <a:gd name="T43" fmla="*/ 2147483647 h 410"/>
                <a:gd name="T44" fmla="*/ 2147483647 w 410"/>
                <a:gd name="T45" fmla="*/ 2147483647 h 410"/>
                <a:gd name="T46" fmla="*/ 2147483647 w 410"/>
                <a:gd name="T47" fmla="*/ 2147483647 h 410"/>
                <a:gd name="T48" fmla="*/ 2147483647 w 410"/>
                <a:gd name="T49" fmla="*/ 2147483647 h 410"/>
                <a:gd name="T50" fmla="*/ 2147483647 w 410"/>
                <a:gd name="T51" fmla="*/ 2147483647 h 410"/>
                <a:gd name="T52" fmla="*/ 2147483647 w 410"/>
                <a:gd name="T53" fmla="*/ 2147483647 h 410"/>
                <a:gd name="T54" fmla="*/ 2147483647 w 410"/>
                <a:gd name="T55" fmla="*/ 2147483647 h 410"/>
                <a:gd name="T56" fmla="*/ 2147483647 w 410"/>
                <a:gd name="T57" fmla="*/ 2147483647 h 410"/>
                <a:gd name="T58" fmla="*/ 0 w 410"/>
                <a:gd name="T59" fmla="*/ 2147483647 h 410"/>
                <a:gd name="T60" fmla="*/ 2147483647 w 410"/>
                <a:gd name="T61" fmla="*/ 2147483647 h 410"/>
                <a:gd name="T62" fmla="*/ 2147483647 w 410"/>
                <a:gd name="T63" fmla="*/ 2147483647 h 410"/>
                <a:gd name="T64" fmla="*/ 2147483647 w 410"/>
                <a:gd name="T65" fmla="*/ 2147483647 h 410"/>
                <a:gd name="T66" fmla="*/ 2147483647 w 410"/>
                <a:gd name="T67" fmla="*/ 2147483647 h 410"/>
                <a:gd name="T68" fmla="*/ 2147483647 w 410"/>
                <a:gd name="T69" fmla="*/ 2147483647 h 410"/>
                <a:gd name="T70" fmla="*/ 2147483647 w 410"/>
                <a:gd name="T71" fmla="*/ 2147483647 h 410"/>
                <a:gd name="T72" fmla="*/ 2147483647 w 410"/>
                <a:gd name="T73" fmla="*/ 2147483647 h 410"/>
                <a:gd name="T74" fmla="*/ 2147483647 w 410"/>
                <a:gd name="T75" fmla="*/ 2147483647 h 410"/>
                <a:gd name="T76" fmla="*/ 2147483647 w 410"/>
                <a:gd name="T77" fmla="*/ 2147483647 h 410"/>
                <a:gd name="T78" fmla="*/ 2147483647 w 410"/>
                <a:gd name="T79" fmla="*/ 2147483647 h 410"/>
                <a:gd name="T80" fmla="*/ 2147483647 w 410"/>
                <a:gd name="T81" fmla="*/ 2147483647 h 410"/>
                <a:gd name="T82" fmla="*/ 2147483647 w 410"/>
                <a:gd name="T83" fmla="*/ 2147483647 h 410"/>
                <a:gd name="T84" fmla="*/ 2147483647 w 410"/>
                <a:gd name="T85" fmla="*/ 2147483647 h 410"/>
                <a:gd name="T86" fmla="*/ 2147483647 w 410"/>
                <a:gd name="T87" fmla="*/ 2147483647 h 410"/>
                <a:gd name="T88" fmla="*/ 2147483647 w 410"/>
                <a:gd name="T89" fmla="*/ 2147483647 h 410"/>
                <a:gd name="T90" fmla="*/ 2147483647 w 410"/>
                <a:gd name="T91" fmla="*/ 2147483647 h 410"/>
                <a:gd name="T92" fmla="*/ 2147483647 w 410"/>
                <a:gd name="T93" fmla="*/ 2147483647 h 410"/>
                <a:gd name="T94" fmla="*/ 2147483647 w 410"/>
                <a:gd name="T95" fmla="*/ 2147483647 h 410"/>
                <a:gd name="T96" fmla="*/ 2147483647 w 410"/>
                <a:gd name="T97" fmla="*/ 2147483647 h 410"/>
                <a:gd name="T98" fmla="*/ 2147483647 w 410"/>
                <a:gd name="T99" fmla="*/ 2147483647 h 410"/>
                <a:gd name="T100" fmla="*/ 2147483647 w 410"/>
                <a:gd name="T101" fmla="*/ 2147483647 h 410"/>
                <a:gd name="T102" fmla="*/ 2147483647 w 410"/>
                <a:gd name="T103" fmla="*/ 2147483647 h 410"/>
                <a:gd name="T104" fmla="*/ 2147483647 w 410"/>
                <a:gd name="T105" fmla="*/ 2147483647 h 410"/>
                <a:gd name="T106" fmla="*/ 2147483647 w 410"/>
                <a:gd name="T107" fmla="*/ 2147483647 h 410"/>
                <a:gd name="T108" fmla="*/ 2147483647 w 410"/>
                <a:gd name="T109" fmla="*/ 2147483647 h 410"/>
                <a:gd name="T110" fmla="*/ 2147483647 w 410"/>
                <a:gd name="T111" fmla="*/ 2147483647 h 410"/>
                <a:gd name="T112" fmla="*/ 2147483647 w 410"/>
                <a:gd name="T113" fmla="*/ 2147483647 h 410"/>
                <a:gd name="T114" fmla="*/ 2147483647 w 410"/>
                <a:gd name="T115" fmla="*/ 2147483647 h 410"/>
                <a:gd name="T116" fmla="*/ 2147483647 w 410"/>
                <a:gd name="T117" fmla="*/ 2147483647 h 410"/>
                <a:gd name="T118" fmla="*/ 2147483647 w 410"/>
                <a:gd name="T119" fmla="*/ 2147483647 h 410"/>
                <a:gd name="T120" fmla="*/ 2147483647 w 410"/>
                <a:gd name="T121" fmla="*/ 2147483647 h 4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0"/>
                <a:gd name="T184" fmla="*/ 0 h 410"/>
                <a:gd name="T185" fmla="*/ 410 w 410"/>
                <a:gd name="T186" fmla="*/ 410 h 41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0" h="410">
                  <a:moveTo>
                    <a:pt x="0" y="202"/>
                  </a:moveTo>
                  <a:lnTo>
                    <a:pt x="0" y="180"/>
                  </a:lnTo>
                  <a:lnTo>
                    <a:pt x="0" y="163"/>
                  </a:lnTo>
                  <a:lnTo>
                    <a:pt x="11" y="124"/>
                  </a:lnTo>
                  <a:lnTo>
                    <a:pt x="33" y="90"/>
                  </a:lnTo>
                  <a:lnTo>
                    <a:pt x="56" y="56"/>
                  </a:lnTo>
                  <a:lnTo>
                    <a:pt x="90" y="34"/>
                  </a:lnTo>
                  <a:lnTo>
                    <a:pt x="123" y="11"/>
                  </a:lnTo>
                  <a:lnTo>
                    <a:pt x="163" y="0"/>
                  </a:lnTo>
                  <a:lnTo>
                    <a:pt x="179" y="0"/>
                  </a:lnTo>
                  <a:lnTo>
                    <a:pt x="202" y="0"/>
                  </a:lnTo>
                  <a:lnTo>
                    <a:pt x="224" y="0"/>
                  </a:lnTo>
                  <a:lnTo>
                    <a:pt x="241" y="0"/>
                  </a:lnTo>
                  <a:lnTo>
                    <a:pt x="281" y="11"/>
                  </a:lnTo>
                  <a:lnTo>
                    <a:pt x="314" y="34"/>
                  </a:lnTo>
                  <a:lnTo>
                    <a:pt x="320" y="34"/>
                  </a:lnTo>
                  <a:lnTo>
                    <a:pt x="348" y="56"/>
                  </a:lnTo>
                  <a:lnTo>
                    <a:pt x="371" y="90"/>
                  </a:lnTo>
                  <a:lnTo>
                    <a:pt x="393" y="124"/>
                  </a:lnTo>
                  <a:lnTo>
                    <a:pt x="404" y="163"/>
                  </a:lnTo>
                  <a:lnTo>
                    <a:pt x="404" y="180"/>
                  </a:lnTo>
                  <a:lnTo>
                    <a:pt x="410" y="202"/>
                  </a:lnTo>
                  <a:lnTo>
                    <a:pt x="404" y="225"/>
                  </a:lnTo>
                  <a:lnTo>
                    <a:pt x="404" y="242"/>
                  </a:lnTo>
                  <a:lnTo>
                    <a:pt x="393" y="281"/>
                  </a:lnTo>
                  <a:lnTo>
                    <a:pt x="371" y="315"/>
                  </a:lnTo>
                  <a:lnTo>
                    <a:pt x="371" y="321"/>
                  </a:lnTo>
                  <a:lnTo>
                    <a:pt x="348" y="349"/>
                  </a:lnTo>
                  <a:lnTo>
                    <a:pt x="320" y="371"/>
                  </a:lnTo>
                  <a:lnTo>
                    <a:pt x="314" y="371"/>
                  </a:lnTo>
                  <a:lnTo>
                    <a:pt x="281" y="394"/>
                  </a:lnTo>
                  <a:lnTo>
                    <a:pt x="241" y="405"/>
                  </a:lnTo>
                  <a:lnTo>
                    <a:pt x="224" y="405"/>
                  </a:lnTo>
                  <a:lnTo>
                    <a:pt x="202" y="410"/>
                  </a:lnTo>
                  <a:lnTo>
                    <a:pt x="179" y="405"/>
                  </a:lnTo>
                  <a:lnTo>
                    <a:pt x="163" y="405"/>
                  </a:lnTo>
                  <a:lnTo>
                    <a:pt x="123" y="394"/>
                  </a:lnTo>
                  <a:lnTo>
                    <a:pt x="90" y="371"/>
                  </a:lnTo>
                  <a:lnTo>
                    <a:pt x="56" y="349"/>
                  </a:lnTo>
                  <a:lnTo>
                    <a:pt x="33" y="321"/>
                  </a:lnTo>
                  <a:lnTo>
                    <a:pt x="33" y="315"/>
                  </a:lnTo>
                  <a:lnTo>
                    <a:pt x="11" y="281"/>
                  </a:lnTo>
                  <a:lnTo>
                    <a:pt x="0" y="242"/>
                  </a:lnTo>
                  <a:lnTo>
                    <a:pt x="0" y="225"/>
                  </a:lnTo>
                  <a:lnTo>
                    <a:pt x="0" y="202"/>
                  </a:lnTo>
                  <a:close/>
                  <a:moveTo>
                    <a:pt x="5" y="225"/>
                  </a:moveTo>
                  <a:lnTo>
                    <a:pt x="5" y="242"/>
                  </a:lnTo>
                  <a:lnTo>
                    <a:pt x="16" y="281"/>
                  </a:lnTo>
                  <a:lnTo>
                    <a:pt x="39" y="315"/>
                  </a:lnTo>
                  <a:lnTo>
                    <a:pt x="61" y="343"/>
                  </a:lnTo>
                  <a:lnTo>
                    <a:pt x="90" y="371"/>
                  </a:lnTo>
                  <a:lnTo>
                    <a:pt x="90" y="366"/>
                  </a:lnTo>
                  <a:lnTo>
                    <a:pt x="123" y="388"/>
                  </a:lnTo>
                  <a:lnTo>
                    <a:pt x="163" y="399"/>
                  </a:lnTo>
                  <a:lnTo>
                    <a:pt x="179" y="399"/>
                  </a:lnTo>
                  <a:lnTo>
                    <a:pt x="202" y="405"/>
                  </a:lnTo>
                  <a:lnTo>
                    <a:pt x="224" y="399"/>
                  </a:lnTo>
                  <a:lnTo>
                    <a:pt x="241" y="399"/>
                  </a:lnTo>
                  <a:lnTo>
                    <a:pt x="281" y="388"/>
                  </a:lnTo>
                  <a:lnTo>
                    <a:pt x="314" y="366"/>
                  </a:lnTo>
                  <a:lnTo>
                    <a:pt x="314" y="371"/>
                  </a:lnTo>
                  <a:lnTo>
                    <a:pt x="342" y="343"/>
                  </a:lnTo>
                  <a:lnTo>
                    <a:pt x="371" y="315"/>
                  </a:lnTo>
                  <a:lnTo>
                    <a:pt x="365" y="315"/>
                  </a:lnTo>
                  <a:lnTo>
                    <a:pt x="387" y="281"/>
                  </a:lnTo>
                  <a:lnTo>
                    <a:pt x="399" y="242"/>
                  </a:lnTo>
                  <a:lnTo>
                    <a:pt x="399" y="225"/>
                  </a:lnTo>
                  <a:lnTo>
                    <a:pt x="404" y="202"/>
                  </a:lnTo>
                  <a:lnTo>
                    <a:pt x="399" y="180"/>
                  </a:lnTo>
                  <a:lnTo>
                    <a:pt x="399" y="163"/>
                  </a:lnTo>
                  <a:lnTo>
                    <a:pt x="387" y="124"/>
                  </a:lnTo>
                  <a:lnTo>
                    <a:pt x="365" y="90"/>
                  </a:lnTo>
                  <a:lnTo>
                    <a:pt x="371" y="90"/>
                  </a:lnTo>
                  <a:lnTo>
                    <a:pt x="342" y="62"/>
                  </a:lnTo>
                  <a:lnTo>
                    <a:pt x="314" y="39"/>
                  </a:lnTo>
                  <a:lnTo>
                    <a:pt x="281" y="17"/>
                  </a:lnTo>
                  <a:lnTo>
                    <a:pt x="241" y="6"/>
                  </a:lnTo>
                  <a:lnTo>
                    <a:pt x="224" y="6"/>
                  </a:lnTo>
                  <a:lnTo>
                    <a:pt x="202" y="6"/>
                  </a:lnTo>
                  <a:lnTo>
                    <a:pt x="179" y="6"/>
                  </a:lnTo>
                  <a:lnTo>
                    <a:pt x="163" y="6"/>
                  </a:lnTo>
                  <a:lnTo>
                    <a:pt x="123" y="17"/>
                  </a:lnTo>
                  <a:lnTo>
                    <a:pt x="90" y="39"/>
                  </a:lnTo>
                  <a:lnTo>
                    <a:pt x="61" y="62"/>
                  </a:lnTo>
                  <a:lnTo>
                    <a:pt x="39" y="90"/>
                  </a:lnTo>
                  <a:lnTo>
                    <a:pt x="16" y="124"/>
                  </a:lnTo>
                  <a:lnTo>
                    <a:pt x="5" y="163"/>
                  </a:lnTo>
                  <a:lnTo>
                    <a:pt x="5" y="180"/>
                  </a:lnTo>
                  <a:lnTo>
                    <a:pt x="5" y="202"/>
                  </a:lnTo>
                  <a:lnTo>
                    <a:pt x="5" y="225"/>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0" name="Freeform 46">
              <a:extLst>
                <a:ext uri="{FF2B5EF4-FFF2-40B4-BE49-F238E27FC236}">
                  <a16:creationId xmlns:a16="http://schemas.microsoft.com/office/drawing/2014/main" id="{D909DD89-1DB0-425C-9D90-8F6B12ABF16D}"/>
                </a:ext>
              </a:extLst>
            </p:cNvPr>
            <p:cNvSpPr>
              <a:spLocks/>
            </p:cNvSpPr>
            <p:nvPr/>
          </p:nvSpPr>
          <p:spPr bwMode="auto">
            <a:xfrm>
              <a:off x="4748627" y="4183577"/>
              <a:ext cx="463550" cy="473075"/>
            </a:xfrm>
            <a:custGeom>
              <a:avLst/>
              <a:gdLst>
                <a:gd name="T0" fmla="*/ 0 w 292"/>
                <a:gd name="T1" fmla="*/ 2147483647 h 298"/>
                <a:gd name="T2" fmla="*/ 2147483647 w 292"/>
                <a:gd name="T3" fmla="*/ 2147483647 h 298"/>
                <a:gd name="T4" fmla="*/ 2147483647 w 292"/>
                <a:gd name="T5" fmla="*/ 2147483647 h 298"/>
                <a:gd name="T6" fmla="*/ 2147483647 w 292"/>
                <a:gd name="T7" fmla="*/ 2147483647 h 298"/>
                <a:gd name="T8" fmla="*/ 2147483647 w 292"/>
                <a:gd name="T9" fmla="*/ 2147483647 h 298"/>
                <a:gd name="T10" fmla="*/ 2147483647 w 292"/>
                <a:gd name="T11" fmla="*/ 2147483647 h 298"/>
                <a:gd name="T12" fmla="*/ 2147483647 w 292"/>
                <a:gd name="T13" fmla="*/ 0 h 298"/>
                <a:gd name="T14" fmla="*/ 2147483647 w 292"/>
                <a:gd name="T15" fmla="*/ 0 h 298"/>
                <a:gd name="T16" fmla="*/ 2147483647 w 292"/>
                <a:gd name="T17" fmla="*/ 0 h 298"/>
                <a:gd name="T18" fmla="*/ 2147483647 w 292"/>
                <a:gd name="T19" fmla="*/ 2147483647 h 298"/>
                <a:gd name="T20" fmla="*/ 2147483647 w 292"/>
                <a:gd name="T21" fmla="*/ 2147483647 h 298"/>
                <a:gd name="T22" fmla="*/ 2147483647 w 292"/>
                <a:gd name="T23" fmla="*/ 2147483647 h 298"/>
                <a:gd name="T24" fmla="*/ 2147483647 w 292"/>
                <a:gd name="T25" fmla="*/ 2147483647 h 298"/>
                <a:gd name="T26" fmla="*/ 2147483647 w 292"/>
                <a:gd name="T27" fmla="*/ 2147483647 h 298"/>
                <a:gd name="T28" fmla="*/ 2147483647 w 292"/>
                <a:gd name="T29" fmla="*/ 2147483647 h 298"/>
                <a:gd name="T30" fmla="*/ 2147483647 w 292"/>
                <a:gd name="T31" fmla="*/ 2147483647 h 298"/>
                <a:gd name="T32" fmla="*/ 2147483647 w 292"/>
                <a:gd name="T33" fmla="*/ 2147483647 h 298"/>
                <a:gd name="T34" fmla="*/ 2147483647 w 292"/>
                <a:gd name="T35" fmla="*/ 2147483647 h 298"/>
                <a:gd name="T36" fmla="*/ 2147483647 w 292"/>
                <a:gd name="T37" fmla="*/ 2147483647 h 298"/>
                <a:gd name="T38" fmla="*/ 2147483647 w 292"/>
                <a:gd name="T39" fmla="*/ 2147483647 h 298"/>
                <a:gd name="T40" fmla="*/ 2147483647 w 292"/>
                <a:gd name="T41" fmla="*/ 2147483647 h 298"/>
                <a:gd name="T42" fmla="*/ 2147483647 w 292"/>
                <a:gd name="T43" fmla="*/ 2147483647 h 298"/>
                <a:gd name="T44" fmla="*/ 2147483647 w 292"/>
                <a:gd name="T45" fmla="*/ 2147483647 h 298"/>
                <a:gd name="T46" fmla="*/ 2147483647 w 292"/>
                <a:gd name="T47" fmla="*/ 2147483647 h 298"/>
                <a:gd name="T48" fmla="*/ 2147483647 w 292"/>
                <a:gd name="T49" fmla="*/ 2147483647 h 298"/>
                <a:gd name="T50" fmla="*/ 2147483647 w 292"/>
                <a:gd name="T51" fmla="*/ 2147483647 h 298"/>
                <a:gd name="T52" fmla="*/ 2147483647 w 292"/>
                <a:gd name="T53" fmla="*/ 2147483647 h 298"/>
                <a:gd name="T54" fmla="*/ 2147483647 w 292"/>
                <a:gd name="T55" fmla="*/ 2147483647 h 298"/>
                <a:gd name="T56" fmla="*/ 2147483647 w 292"/>
                <a:gd name="T57" fmla="*/ 2147483647 h 298"/>
                <a:gd name="T58" fmla="*/ 2147483647 w 292"/>
                <a:gd name="T59" fmla="*/ 2147483647 h 298"/>
                <a:gd name="T60" fmla="*/ 0 w 292"/>
                <a:gd name="T61" fmla="*/ 2147483647 h 298"/>
                <a:gd name="T62" fmla="*/ 0 w 292"/>
                <a:gd name="T63" fmla="*/ 2147483647 h 298"/>
                <a:gd name="T64" fmla="*/ 0 w 292"/>
                <a:gd name="T65" fmla="*/ 2147483647 h 2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2"/>
                <a:gd name="T100" fmla="*/ 0 h 298"/>
                <a:gd name="T101" fmla="*/ 292 w 292"/>
                <a:gd name="T102" fmla="*/ 298 h 29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2" h="298">
                  <a:moveTo>
                    <a:pt x="0" y="151"/>
                  </a:moveTo>
                  <a:lnTo>
                    <a:pt x="5" y="118"/>
                  </a:lnTo>
                  <a:lnTo>
                    <a:pt x="11" y="90"/>
                  </a:lnTo>
                  <a:lnTo>
                    <a:pt x="45" y="45"/>
                  </a:lnTo>
                  <a:lnTo>
                    <a:pt x="90" y="11"/>
                  </a:lnTo>
                  <a:lnTo>
                    <a:pt x="118" y="5"/>
                  </a:lnTo>
                  <a:lnTo>
                    <a:pt x="146" y="0"/>
                  </a:lnTo>
                  <a:lnTo>
                    <a:pt x="174" y="5"/>
                  </a:lnTo>
                  <a:lnTo>
                    <a:pt x="202" y="11"/>
                  </a:lnTo>
                  <a:lnTo>
                    <a:pt x="247" y="45"/>
                  </a:lnTo>
                  <a:lnTo>
                    <a:pt x="281" y="90"/>
                  </a:lnTo>
                  <a:lnTo>
                    <a:pt x="292" y="118"/>
                  </a:lnTo>
                  <a:lnTo>
                    <a:pt x="292" y="151"/>
                  </a:lnTo>
                  <a:lnTo>
                    <a:pt x="292" y="179"/>
                  </a:lnTo>
                  <a:lnTo>
                    <a:pt x="281" y="208"/>
                  </a:lnTo>
                  <a:lnTo>
                    <a:pt x="247" y="253"/>
                  </a:lnTo>
                  <a:lnTo>
                    <a:pt x="202" y="286"/>
                  </a:lnTo>
                  <a:lnTo>
                    <a:pt x="174" y="292"/>
                  </a:lnTo>
                  <a:lnTo>
                    <a:pt x="146" y="298"/>
                  </a:lnTo>
                  <a:lnTo>
                    <a:pt x="118" y="292"/>
                  </a:lnTo>
                  <a:lnTo>
                    <a:pt x="90" y="286"/>
                  </a:lnTo>
                  <a:lnTo>
                    <a:pt x="45" y="253"/>
                  </a:lnTo>
                  <a:lnTo>
                    <a:pt x="11" y="208"/>
                  </a:lnTo>
                  <a:lnTo>
                    <a:pt x="5" y="179"/>
                  </a:lnTo>
                  <a:lnTo>
                    <a:pt x="0" y="151"/>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1" name="Freeform 47">
              <a:extLst>
                <a:ext uri="{FF2B5EF4-FFF2-40B4-BE49-F238E27FC236}">
                  <a16:creationId xmlns:a16="http://schemas.microsoft.com/office/drawing/2014/main" id="{67EAD840-C012-4012-99A3-F681562BE53A}"/>
                </a:ext>
              </a:extLst>
            </p:cNvPr>
            <p:cNvSpPr>
              <a:spLocks noEditPoints="1"/>
            </p:cNvSpPr>
            <p:nvPr/>
          </p:nvSpPr>
          <p:spPr bwMode="auto">
            <a:xfrm>
              <a:off x="4748627" y="4183577"/>
              <a:ext cx="473075" cy="481013"/>
            </a:xfrm>
            <a:custGeom>
              <a:avLst/>
              <a:gdLst>
                <a:gd name="T0" fmla="*/ 0 w 298"/>
                <a:gd name="T1" fmla="*/ 2147483647 h 303"/>
                <a:gd name="T2" fmla="*/ 2147483647 w 298"/>
                <a:gd name="T3" fmla="*/ 2147483647 h 303"/>
                <a:gd name="T4" fmla="*/ 2147483647 w 298"/>
                <a:gd name="T5" fmla="*/ 2147483647 h 303"/>
                <a:gd name="T6" fmla="*/ 2147483647 w 298"/>
                <a:gd name="T7" fmla="*/ 2147483647 h 303"/>
                <a:gd name="T8" fmla="*/ 2147483647 w 298"/>
                <a:gd name="T9" fmla="*/ 0 h 303"/>
                <a:gd name="T10" fmla="*/ 2147483647 w 298"/>
                <a:gd name="T11" fmla="*/ 0 h 303"/>
                <a:gd name="T12" fmla="*/ 2147483647 w 298"/>
                <a:gd name="T13" fmla="*/ 2147483647 h 303"/>
                <a:gd name="T14" fmla="*/ 2147483647 w 298"/>
                <a:gd name="T15" fmla="*/ 2147483647 h 303"/>
                <a:gd name="T16" fmla="*/ 2147483647 w 298"/>
                <a:gd name="T17" fmla="*/ 2147483647 h 303"/>
                <a:gd name="T18" fmla="*/ 2147483647 w 298"/>
                <a:gd name="T19" fmla="*/ 2147483647 h 303"/>
                <a:gd name="T20" fmla="*/ 2147483647 w 298"/>
                <a:gd name="T21" fmla="*/ 2147483647 h 303"/>
                <a:gd name="T22" fmla="*/ 2147483647 w 298"/>
                <a:gd name="T23" fmla="*/ 2147483647 h 303"/>
                <a:gd name="T24" fmla="*/ 2147483647 w 298"/>
                <a:gd name="T25" fmla="*/ 2147483647 h 303"/>
                <a:gd name="T26" fmla="*/ 2147483647 w 298"/>
                <a:gd name="T27" fmla="*/ 2147483647 h 303"/>
                <a:gd name="T28" fmla="*/ 2147483647 w 298"/>
                <a:gd name="T29" fmla="*/ 2147483647 h 303"/>
                <a:gd name="T30" fmla="*/ 2147483647 w 298"/>
                <a:gd name="T31" fmla="*/ 2147483647 h 303"/>
                <a:gd name="T32" fmla="*/ 2147483647 w 298"/>
                <a:gd name="T33" fmla="*/ 2147483647 h 303"/>
                <a:gd name="T34" fmla="*/ 2147483647 w 298"/>
                <a:gd name="T35" fmla="*/ 2147483647 h 303"/>
                <a:gd name="T36" fmla="*/ 2147483647 w 298"/>
                <a:gd name="T37" fmla="*/ 2147483647 h 303"/>
                <a:gd name="T38" fmla="*/ 2147483647 w 298"/>
                <a:gd name="T39" fmla="*/ 2147483647 h 303"/>
                <a:gd name="T40" fmla="*/ 0 w 298"/>
                <a:gd name="T41" fmla="*/ 2147483647 h 303"/>
                <a:gd name="T42" fmla="*/ 2147483647 w 298"/>
                <a:gd name="T43" fmla="*/ 2147483647 h 303"/>
                <a:gd name="T44" fmla="*/ 2147483647 w 298"/>
                <a:gd name="T45" fmla="*/ 2147483647 h 303"/>
                <a:gd name="T46" fmla="*/ 2147483647 w 298"/>
                <a:gd name="T47" fmla="*/ 2147483647 h 303"/>
                <a:gd name="T48" fmla="*/ 2147483647 w 298"/>
                <a:gd name="T49" fmla="*/ 2147483647 h 303"/>
                <a:gd name="T50" fmla="*/ 2147483647 w 298"/>
                <a:gd name="T51" fmla="*/ 2147483647 h 303"/>
                <a:gd name="T52" fmla="*/ 2147483647 w 298"/>
                <a:gd name="T53" fmla="*/ 2147483647 h 303"/>
                <a:gd name="T54" fmla="*/ 2147483647 w 298"/>
                <a:gd name="T55" fmla="*/ 2147483647 h 303"/>
                <a:gd name="T56" fmla="*/ 2147483647 w 298"/>
                <a:gd name="T57" fmla="*/ 2147483647 h 303"/>
                <a:gd name="T58" fmla="*/ 2147483647 w 298"/>
                <a:gd name="T59" fmla="*/ 2147483647 h 303"/>
                <a:gd name="T60" fmla="*/ 2147483647 w 298"/>
                <a:gd name="T61" fmla="*/ 2147483647 h 303"/>
                <a:gd name="T62" fmla="*/ 2147483647 w 298"/>
                <a:gd name="T63" fmla="*/ 2147483647 h 303"/>
                <a:gd name="T64" fmla="*/ 2147483647 w 298"/>
                <a:gd name="T65" fmla="*/ 2147483647 h 303"/>
                <a:gd name="T66" fmla="*/ 2147483647 w 298"/>
                <a:gd name="T67" fmla="*/ 2147483647 h 303"/>
                <a:gd name="T68" fmla="*/ 2147483647 w 298"/>
                <a:gd name="T69" fmla="*/ 2147483647 h 303"/>
                <a:gd name="T70" fmla="*/ 2147483647 w 298"/>
                <a:gd name="T71" fmla="*/ 2147483647 h 303"/>
                <a:gd name="T72" fmla="*/ 2147483647 w 298"/>
                <a:gd name="T73" fmla="*/ 2147483647 h 303"/>
                <a:gd name="T74" fmla="*/ 2147483647 w 298"/>
                <a:gd name="T75" fmla="*/ 2147483647 h 303"/>
                <a:gd name="T76" fmla="*/ 2147483647 w 298"/>
                <a:gd name="T77" fmla="*/ 2147483647 h 303"/>
                <a:gd name="T78" fmla="*/ 2147483647 w 298"/>
                <a:gd name="T79" fmla="*/ 2147483647 h 303"/>
                <a:gd name="T80" fmla="*/ 2147483647 w 298"/>
                <a:gd name="T81" fmla="*/ 2147483647 h 303"/>
                <a:gd name="T82" fmla="*/ 2147483647 w 298"/>
                <a:gd name="T83" fmla="*/ 2147483647 h 303"/>
                <a:gd name="T84" fmla="*/ 2147483647 w 298"/>
                <a:gd name="T85" fmla="*/ 2147483647 h 3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8"/>
                <a:gd name="T130" fmla="*/ 0 h 303"/>
                <a:gd name="T131" fmla="*/ 298 w 298"/>
                <a:gd name="T132" fmla="*/ 303 h 3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8" h="303">
                  <a:moveTo>
                    <a:pt x="0" y="151"/>
                  </a:moveTo>
                  <a:lnTo>
                    <a:pt x="0" y="151"/>
                  </a:lnTo>
                  <a:lnTo>
                    <a:pt x="0" y="118"/>
                  </a:lnTo>
                  <a:lnTo>
                    <a:pt x="11" y="90"/>
                  </a:lnTo>
                  <a:lnTo>
                    <a:pt x="22" y="67"/>
                  </a:lnTo>
                  <a:lnTo>
                    <a:pt x="22" y="61"/>
                  </a:lnTo>
                  <a:lnTo>
                    <a:pt x="39" y="39"/>
                  </a:lnTo>
                  <a:lnTo>
                    <a:pt x="62" y="22"/>
                  </a:lnTo>
                  <a:lnTo>
                    <a:pt x="90" y="11"/>
                  </a:lnTo>
                  <a:lnTo>
                    <a:pt x="118" y="0"/>
                  </a:lnTo>
                  <a:lnTo>
                    <a:pt x="146" y="0"/>
                  </a:lnTo>
                  <a:lnTo>
                    <a:pt x="174" y="0"/>
                  </a:lnTo>
                  <a:lnTo>
                    <a:pt x="202" y="11"/>
                  </a:lnTo>
                  <a:lnTo>
                    <a:pt x="230" y="22"/>
                  </a:lnTo>
                  <a:lnTo>
                    <a:pt x="253" y="39"/>
                  </a:lnTo>
                  <a:lnTo>
                    <a:pt x="270" y="61"/>
                  </a:lnTo>
                  <a:lnTo>
                    <a:pt x="270" y="67"/>
                  </a:lnTo>
                  <a:lnTo>
                    <a:pt x="281" y="90"/>
                  </a:lnTo>
                  <a:lnTo>
                    <a:pt x="292" y="118"/>
                  </a:lnTo>
                  <a:lnTo>
                    <a:pt x="298" y="151"/>
                  </a:lnTo>
                  <a:lnTo>
                    <a:pt x="292" y="179"/>
                  </a:lnTo>
                  <a:lnTo>
                    <a:pt x="281" y="208"/>
                  </a:lnTo>
                  <a:lnTo>
                    <a:pt x="270" y="236"/>
                  </a:lnTo>
                  <a:lnTo>
                    <a:pt x="253" y="258"/>
                  </a:lnTo>
                  <a:lnTo>
                    <a:pt x="230" y="275"/>
                  </a:lnTo>
                  <a:lnTo>
                    <a:pt x="202" y="286"/>
                  </a:lnTo>
                  <a:lnTo>
                    <a:pt x="174" y="298"/>
                  </a:lnTo>
                  <a:lnTo>
                    <a:pt x="146" y="303"/>
                  </a:lnTo>
                  <a:lnTo>
                    <a:pt x="118" y="298"/>
                  </a:lnTo>
                  <a:lnTo>
                    <a:pt x="90" y="286"/>
                  </a:lnTo>
                  <a:lnTo>
                    <a:pt x="62" y="275"/>
                  </a:lnTo>
                  <a:lnTo>
                    <a:pt x="39" y="258"/>
                  </a:lnTo>
                  <a:lnTo>
                    <a:pt x="22" y="236"/>
                  </a:lnTo>
                  <a:lnTo>
                    <a:pt x="11" y="208"/>
                  </a:lnTo>
                  <a:lnTo>
                    <a:pt x="0" y="179"/>
                  </a:lnTo>
                  <a:lnTo>
                    <a:pt x="0" y="151"/>
                  </a:lnTo>
                  <a:close/>
                  <a:moveTo>
                    <a:pt x="5" y="179"/>
                  </a:moveTo>
                  <a:lnTo>
                    <a:pt x="5" y="179"/>
                  </a:lnTo>
                  <a:lnTo>
                    <a:pt x="17" y="208"/>
                  </a:lnTo>
                  <a:lnTo>
                    <a:pt x="28" y="230"/>
                  </a:lnTo>
                  <a:lnTo>
                    <a:pt x="45" y="253"/>
                  </a:lnTo>
                  <a:lnTo>
                    <a:pt x="67" y="269"/>
                  </a:lnTo>
                  <a:lnTo>
                    <a:pt x="90" y="286"/>
                  </a:lnTo>
                  <a:lnTo>
                    <a:pt x="118" y="292"/>
                  </a:lnTo>
                  <a:lnTo>
                    <a:pt x="146" y="298"/>
                  </a:lnTo>
                  <a:lnTo>
                    <a:pt x="174" y="292"/>
                  </a:lnTo>
                  <a:lnTo>
                    <a:pt x="202" y="286"/>
                  </a:lnTo>
                  <a:lnTo>
                    <a:pt x="225" y="269"/>
                  </a:lnTo>
                  <a:lnTo>
                    <a:pt x="247" y="253"/>
                  </a:lnTo>
                  <a:lnTo>
                    <a:pt x="264" y="230"/>
                  </a:lnTo>
                  <a:lnTo>
                    <a:pt x="281" y="208"/>
                  </a:lnTo>
                  <a:lnTo>
                    <a:pt x="286" y="179"/>
                  </a:lnTo>
                  <a:lnTo>
                    <a:pt x="292" y="151"/>
                  </a:lnTo>
                  <a:lnTo>
                    <a:pt x="286" y="118"/>
                  </a:lnTo>
                  <a:lnTo>
                    <a:pt x="281" y="90"/>
                  </a:lnTo>
                  <a:lnTo>
                    <a:pt x="264" y="67"/>
                  </a:lnTo>
                  <a:lnTo>
                    <a:pt x="247" y="45"/>
                  </a:lnTo>
                  <a:lnTo>
                    <a:pt x="225" y="28"/>
                  </a:lnTo>
                  <a:lnTo>
                    <a:pt x="202" y="16"/>
                  </a:lnTo>
                  <a:lnTo>
                    <a:pt x="174" y="5"/>
                  </a:lnTo>
                  <a:lnTo>
                    <a:pt x="146" y="5"/>
                  </a:lnTo>
                  <a:lnTo>
                    <a:pt x="118" y="5"/>
                  </a:lnTo>
                  <a:lnTo>
                    <a:pt x="90" y="16"/>
                  </a:lnTo>
                  <a:lnTo>
                    <a:pt x="67" y="28"/>
                  </a:lnTo>
                  <a:lnTo>
                    <a:pt x="45" y="45"/>
                  </a:lnTo>
                  <a:lnTo>
                    <a:pt x="28" y="67"/>
                  </a:lnTo>
                  <a:lnTo>
                    <a:pt x="17" y="90"/>
                  </a:lnTo>
                  <a:lnTo>
                    <a:pt x="5" y="118"/>
                  </a:lnTo>
                  <a:lnTo>
                    <a:pt x="5" y="151"/>
                  </a:lnTo>
                  <a:lnTo>
                    <a:pt x="5" y="179"/>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2" name="Freeform 48">
              <a:extLst>
                <a:ext uri="{FF2B5EF4-FFF2-40B4-BE49-F238E27FC236}">
                  <a16:creationId xmlns:a16="http://schemas.microsoft.com/office/drawing/2014/main" id="{F858E95C-350A-42D3-8EE6-69F85CF7B40A}"/>
                </a:ext>
              </a:extLst>
            </p:cNvPr>
            <p:cNvSpPr>
              <a:spLocks/>
            </p:cNvSpPr>
            <p:nvPr/>
          </p:nvSpPr>
          <p:spPr bwMode="auto">
            <a:xfrm>
              <a:off x="4943890" y="3708914"/>
              <a:ext cx="473075" cy="474663"/>
            </a:xfrm>
            <a:custGeom>
              <a:avLst/>
              <a:gdLst>
                <a:gd name="T0" fmla="*/ 0 w 298"/>
                <a:gd name="T1" fmla="*/ 2147483647 h 299"/>
                <a:gd name="T2" fmla="*/ 2147483647 w 298"/>
                <a:gd name="T3" fmla="*/ 2147483647 h 299"/>
                <a:gd name="T4" fmla="*/ 2147483647 w 298"/>
                <a:gd name="T5" fmla="*/ 2147483647 h 299"/>
                <a:gd name="T6" fmla="*/ 2147483647 w 298"/>
                <a:gd name="T7" fmla="*/ 2147483647 h 299"/>
                <a:gd name="T8" fmla="*/ 2147483647 w 298"/>
                <a:gd name="T9" fmla="*/ 2147483647 h 299"/>
                <a:gd name="T10" fmla="*/ 2147483647 w 298"/>
                <a:gd name="T11" fmla="*/ 2147483647 h 299"/>
                <a:gd name="T12" fmla="*/ 2147483647 w 298"/>
                <a:gd name="T13" fmla="*/ 0 h 299"/>
                <a:gd name="T14" fmla="*/ 2147483647 w 298"/>
                <a:gd name="T15" fmla="*/ 0 h 299"/>
                <a:gd name="T16" fmla="*/ 2147483647 w 298"/>
                <a:gd name="T17" fmla="*/ 0 h 299"/>
                <a:gd name="T18" fmla="*/ 2147483647 w 298"/>
                <a:gd name="T19" fmla="*/ 2147483647 h 299"/>
                <a:gd name="T20" fmla="*/ 2147483647 w 298"/>
                <a:gd name="T21" fmla="*/ 2147483647 h 299"/>
                <a:gd name="T22" fmla="*/ 2147483647 w 298"/>
                <a:gd name="T23" fmla="*/ 2147483647 h 299"/>
                <a:gd name="T24" fmla="*/ 2147483647 w 298"/>
                <a:gd name="T25" fmla="*/ 2147483647 h 299"/>
                <a:gd name="T26" fmla="*/ 2147483647 w 298"/>
                <a:gd name="T27" fmla="*/ 2147483647 h 299"/>
                <a:gd name="T28" fmla="*/ 2147483647 w 298"/>
                <a:gd name="T29" fmla="*/ 2147483647 h 299"/>
                <a:gd name="T30" fmla="*/ 2147483647 w 298"/>
                <a:gd name="T31" fmla="*/ 2147483647 h 299"/>
                <a:gd name="T32" fmla="*/ 2147483647 w 298"/>
                <a:gd name="T33" fmla="*/ 2147483647 h 299"/>
                <a:gd name="T34" fmla="*/ 2147483647 w 298"/>
                <a:gd name="T35" fmla="*/ 2147483647 h 299"/>
                <a:gd name="T36" fmla="*/ 2147483647 w 298"/>
                <a:gd name="T37" fmla="*/ 2147483647 h 299"/>
                <a:gd name="T38" fmla="*/ 2147483647 w 298"/>
                <a:gd name="T39" fmla="*/ 2147483647 h 299"/>
                <a:gd name="T40" fmla="*/ 2147483647 w 298"/>
                <a:gd name="T41" fmla="*/ 2147483647 h 299"/>
                <a:gd name="T42" fmla="*/ 2147483647 w 298"/>
                <a:gd name="T43" fmla="*/ 2147483647 h 299"/>
                <a:gd name="T44" fmla="*/ 2147483647 w 298"/>
                <a:gd name="T45" fmla="*/ 2147483647 h 299"/>
                <a:gd name="T46" fmla="*/ 2147483647 w 298"/>
                <a:gd name="T47" fmla="*/ 2147483647 h 299"/>
                <a:gd name="T48" fmla="*/ 2147483647 w 298"/>
                <a:gd name="T49" fmla="*/ 2147483647 h 299"/>
                <a:gd name="T50" fmla="*/ 2147483647 w 298"/>
                <a:gd name="T51" fmla="*/ 2147483647 h 299"/>
                <a:gd name="T52" fmla="*/ 2147483647 w 298"/>
                <a:gd name="T53" fmla="*/ 2147483647 h 299"/>
                <a:gd name="T54" fmla="*/ 2147483647 w 298"/>
                <a:gd name="T55" fmla="*/ 2147483647 h 299"/>
                <a:gd name="T56" fmla="*/ 2147483647 w 298"/>
                <a:gd name="T57" fmla="*/ 2147483647 h 299"/>
                <a:gd name="T58" fmla="*/ 2147483647 w 298"/>
                <a:gd name="T59" fmla="*/ 2147483647 h 299"/>
                <a:gd name="T60" fmla="*/ 0 w 298"/>
                <a:gd name="T61" fmla="*/ 2147483647 h 299"/>
                <a:gd name="T62" fmla="*/ 0 w 298"/>
                <a:gd name="T63" fmla="*/ 2147483647 h 299"/>
                <a:gd name="T64" fmla="*/ 0 w 298"/>
                <a:gd name="T65" fmla="*/ 2147483647 h 2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8"/>
                <a:gd name="T100" fmla="*/ 0 h 299"/>
                <a:gd name="T101" fmla="*/ 298 w 298"/>
                <a:gd name="T102" fmla="*/ 299 h 2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8" h="299">
                  <a:moveTo>
                    <a:pt x="0" y="152"/>
                  </a:moveTo>
                  <a:lnTo>
                    <a:pt x="6" y="119"/>
                  </a:lnTo>
                  <a:lnTo>
                    <a:pt x="12" y="90"/>
                  </a:lnTo>
                  <a:lnTo>
                    <a:pt x="45" y="45"/>
                  </a:lnTo>
                  <a:lnTo>
                    <a:pt x="90" y="12"/>
                  </a:lnTo>
                  <a:lnTo>
                    <a:pt x="119" y="6"/>
                  </a:lnTo>
                  <a:lnTo>
                    <a:pt x="152" y="0"/>
                  </a:lnTo>
                  <a:lnTo>
                    <a:pt x="180" y="6"/>
                  </a:lnTo>
                  <a:lnTo>
                    <a:pt x="208" y="12"/>
                  </a:lnTo>
                  <a:lnTo>
                    <a:pt x="253" y="45"/>
                  </a:lnTo>
                  <a:lnTo>
                    <a:pt x="287" y="90"/>
                  </a:lnTo>
                  <a:lnTo>
                    <a:pt x="293" y="119"/>
                  </a:lnTo>
                  <a:lnTo>
                    <a:pt x="298" y="152"/>
                  </a:lnTo>
                  <a:lnTo>
                    <a:pt x="293" y="180"/>
                  </a:lnTo>
                  <a:lnTo>
                    <a:pt x="287" y="209"/>
                  </a:lnTo>
                  <a:lnTo>
                    <a:pt x="253" y="254"/>
                  </a:lnTo>
                  <a:lnTo>
                    <a:pt x="208" y="287"/>
                  </a:lnTo>
                  <a:lnTo>
                    <a:pt x="180" y="293"/>
                  </a:lnTo>
                  <a:lnTo>
                    <a:pt x="152" y="299"/>
                  </a:lnTo>
                  <a:lnTo>
                    <a:pt x="119" y="293"/>
                  </a:lnTo>
                  <a:lnTo>
                    <a:pt x="90" y="287"/>
                  </a:lnTo>
                  <a:lnTo>
                    <a:pt x="45" y="254"/>
                  </a:lnTo>
                  <a:lnTo>
                    <a:pt x="12" y="209"/>
                  </a:lnTo>
                  <a:lnTo>
                    <a:pt x="6" y="180"/>
                  </a:lnTo>
                  <a:lnTo>
                    <a:pt x="0" y="152"/>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3" name="Freeform 49">
              <a:extLst>
                <a:ext uri="{FF2B5EF4-FFF2-40B4-BE49-F238E27FC236}">
                  <a16:creationId xmlns:a16="http://schemas.microsoft.com/office/drawing/2014/main" id="{B9FB1FB8-DD1D-4065-8D70-630E8DAC87DA}"/>
                </a:ext>
              </a:extLst>
            </p:cNvPr>
            <p:cNvSpPr>
              <a:spLocks noEditPoints="1"/>
            </p:cNvSpPr>
            <p:nvPr/>
          </p:nvSpPr>
          <p:spPr bwMode="auto">
            <a:xfrm>
              <a:off x="4943890" y="3708914"/>
              <a:ext cx="482600" cy="482600"/>
            </a:xfrm>
            <a:custGeom>
              <a:avLst/>
              <a:gdLst>
                <a:gd name="T0" fmla="*/ 0 w 304"/>
                <a:gd name="T1" fmla="*/ 2147483647 h 304"/>
                <a:gd name="T2" fmla="*/ 2147483647 w 304"/>
                <a:gd name="T3" fmla="*/ 2147483647 h 304"/>
                <a:gd name="T4" fmla="*/ 2147483647 w 304"/>
                <a:gd name="T5" fmla="*/ 2147483647 h 304"/>
                <a:gd name="T6" fmla="*/ 2147483647 w 304"/>
                <a:gd name="T7" fmla="*/ 2147483647 h 304"/>
                <a:gd name="T8" fmla="*/ 2147483647 w 304"/>
                <a:gd name="T9" fmla="*/ 0 h 304"/>
                <a:gd name="T10" fmla="*/ 2147483647 w 304"/>
                <a:gd name="T11" fmla="*/ 0 h 304"/>
                <a:gd name="T12" fmla="*/ 2147483647 w 304"/>
                <a:gd name="T13" fmla="*/ 2147483647 h 304"/>
                <a:gd name="T14" fmla="*/ 2147483647 w 304"/>
                <a:gd name="T15" fmla="*/ 2147483647 h 304"/>
                <a:gd name="T16" fmla="*/ 2147483647 w 304"/>
                <a:gd name="T17" fmla="*/ 2147483647 h 304"/>
                <a:gd name="T18" fmla="*/ 2147483647 w 304"/>
                <a:gd name="T19" fmla="*/ 2147483647 h 304"/>
                <a:gd name="T20" fmla="*/ 2147483647 w 304"/>
                <a:gd name="T21" fmla="*/ 2147483647 h 304"/>
                <a:gd name="T22" fmla="*/ 2147483647 w 304"/>
                <a:gd name="T23" fmla="*/ 2147483647 h 304"/>
                <a:gd name="T24" fmla="*/ 2147483647 w 304"/>
                <a:gd name="T25" fmla="*/ 2147483647 h 304"/>
                <a:gd name="T26" fmla="*/ 2147483647 w 304"/>
                <a:gd name="T27" fmla="*/ 2147483647 h 304"/>
                <a:gd name="T28" fmla="*/ 2147483647 w 304"/>
                <a:gd name="T29" fmla="*/ 2147483647 h 304"/>
                <a:gd name="T30" fmla="*/ 2147483647 w 304"/>
                <a:gd name="T31" fmla="*/ 2147483647 h 304"/>
                <a:gd name="T32" fmla="*/ 2147483647 w 304"/>
                <a:gd name="T33" fmla="*/ 2147483647 h 304"/>
                <a:gd name="T34" fmla="*/ 2147483647 w 304"/>
                <a:gd name="T35" fmla="*/ 2147483647 h 304"/>
                <a:gd name="T36" fmla="*/ 2147483647 w 304"/>
                <a:gd name="T37" fmla="*/ 2147483647 h 304"/>
                <a:gd name="T38" fmla="*/ 2147483647 w 304"/>
                <a:gd name="T39" fmla="*/ 2147483647 h 304"/>
                <a:gd name="T40" fmla="*/ 0 w 304"/>
                <a:gd name="T41" fmla="*/ 2147483647 h 304"/>
                <a:gd name="T42" fmla="*/ 2147483647 w 304"/>
                <a:gd name="T43" fmla="*/ 2147483647 h 304"/>
                <a:gd name="T44" fmla="*/ 2147483647 w 304"/>
                <a:gd name="T45" fmla="*/ 2147483647 h 304"/>
                <a:gd name="T46" fmla="*/ 2147483647 w 304"/>
                <a:gd name="T47" fmla="*/ 2147483647 h 304"/>
                <a:gd name="T48" fmla="*/ 2147483647 w 304"/>
                <a:gd name="T49" fmla="*/ 2147483647 h 304"/>
                <a:gd name="T50" fmla="*/ 2147483647 w 304"/>
                <a:gd name="T51" fmla="*/ 2147483647 h 304"/>
                <a:gd name="T52" fmla="*/ 2147483647 w 304"/>
                <a:gd name="T53" fmla="*/ 2147483647 h 304"/>
                <a:gd name="T54" fmla="*/ 2147483647 w 304"/>
                <a:gd name="T55" fmla="*/ 2147483647 h 304"/>
                <a:gd name="T56" fmla="*/ 2147483647 w 304"/>
                <a:gd name="T57" fmla="*/ 2147483647 h 304"/>
                <a:gd name="T58" fmla="*/ 2147483647 w 304"/>
                <a:gd name="T59" fmla="*/ 2147483647 h 304"/>
                <a:gd name="T60" fmla="*/ 2147483647 w 304"/>
                <a:gd name="T61" fmla="*/ 2147483647 h 304"/>
                <a:gd name="T62" fmla="*/ 2147483647 w 304"/>
                <a:gd name="T63" fmla="*/ 2147483647 h 304"/>
                <a:gd name="T64" fmla="*/ 2147483647 w 304"/>
                <a:gd name="T65" fmla="*/ 2147483647 h 304"/>
                <a:gd name="T66" fmla="*/ 2147483647 w 304"/>
                <a:gd name="T67" fmla="*/ 2147483647 h 304"/>
                <a:gd name="T68" fmla="*/ 2147483647 w 304"/>
                <a:gd name="T69" fmla="*/ 2147483647 h 304"/>
                <a:gd name="T70" fmla="*/ 2147483647 w 304"/>
                <a:gd name="T71" fmla="*/ 2147483647 h 304"/>
                <a:gd name="T72" fmla="*/ 2147483647 w 304"/>
                <a:gd name="T73" fmla="*/ 2147483647 h 304"/>
                <a:gd name="T74" fmla="*/ 2147483647 w 304"/>
                <a:gd name="T75" fmla="*/ 2147483647 h 304"/>
                <a:gd name="T76" fmla="*/ 2147483647 w 304"/>
                <a:gd name="T77" fmla="*/ 2147483647 h 304"/>
                <a:gd name="T78" fmla="*/ 2147483647 w 304"/>
                <a:gd name="T79" fmla="*/ 2147483647 h 304"/>
                <a:gd name="T80" fmla="*/ 2147483647 w 304"/>
                <a:gd name="T81" fmla="*/ 2147483647 h 304"/>
                <a:gd name="T82" fmla="*/ 2147483647 w 304"/>
                <a:gd name="T83" fmla="*/ 2147483647 h 304"/>
                <a:gd name="T84" fmla="*/ 2147483647 w 304"/>
                <a:gd name="T85" fmla="*/ 2147483647 h 3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4"/>
                <a:gd name="T130" fmla="*/ 0 h 304"/>
                <a:gd name="T131" fmla="*/ 304 w 304"/>
                <a:gd name="T132" fmla="*/ 304 h 3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4" h="304">
                  <a:moveTo>
                    <a:pt x="0" y="152"/>
                  </a:moveTo>
                  <a:lnTo>
                    <a:pt x="0" y="152"/>
                  </a:lnTo>
                  <a:lnTo>
                    <a:pt x="0" y="119"/>
                  </a:lnTo>
                  <a:lnTo>
                    <a:pt x="12" y="90"/>
                  </a:lnTo>
                  <a:lnTo>
                    <a:pt x="23" y="68"/>
                  </a:lnTo>
                  <a:lnTo>
                    <a:pt x="23" y="62"/>
                  </a:lnTo>
                  <a:lnTo>
                    <a:pt x="40" y="40"/>
                  </a:lnTo>
                  <a:lnTo>
                    <a:pt x="62" y="23"/>
                  </a:lnTo>
                  <a:lnTo>
                    <a:pt x="68" y="23"/>
                  </a:lnTo>
                  <a:lnTo>
                    <a:pt x="90" y="12"/>
                  </a:lnTo>
                  <a:lnTo>
                    <a:pt x="119" y="0"/>
                  </a:lnTo>
                  <a:lnTo>
                    <a:pt x="152" y="0"/>
                  </a:lnTo>
                  <a:lnTo>
                    <a:pt x="180" y="0"/>
                  </a:lnTo>
                  <a:lnTo>
                    <a:pt x="208" y="12"/>
                  </a:lnTo>
                  <a:lnTo>
                    <a:pt x="237" y="23"/>
                  </a:lnTo>
                  <a:lnTo>
                    <a:pt x="259" y="40"/>
                  </a:lnTo>
                  <a:lnTo>
                    <a:pt x="276" y="62"/>
                  </a:lnTo>
                  <a:lnTo>
                    <a:pt x="276" y="68"/>
                  </a:lnTo>
                  <a:lnTo>
                    <a:pt x="287" y="90"/>
                  </a:lnTo>
                  <a:lnTo>
                    <a:pt x="298" y="119"/>
                  </a:lnTo>
                  <a:lnTo>
                    <a:pt x="304" y="152"/>
                  </a:lnTo>
                  <a:lnTo>
                    <a:pt x="298" y="180"/>
                  </a:lnTo>
                  <a:lnTo>
                    <a:pt x="287" y="209"/>
                  </a:lnTo>
                  <a:lnTo>
                    <a:pt x="276" y="237"/>
                  </a:lnTo>
                  <a:lnTo>
                    <a:pt x="259" y="259"/>
                  </a:lnTo>
                  <a:lnTo>
                    <a:pt x="237" y="276"/>
                  </a:lnTo>
                  <a:lnTo>
                    <a:pt x="208" y="287"/>
                  </a:lnTo>
                  <a:lnTo>
                    <a:pt x="180" y="299"/>
                  </a:lnTo>
                  <a:lnTo>
                    <a:pt x="152" y="304"/>
                  </a:lnTo>
                  <a:lnTo>
                    <a:pt x="119" y="299"/>
                  </a:lnTo>
                  <a:lnTo>
                    <a:pt x="90" y="287"/>
                  </a:lnTo>
                  <a:lnTo>
                    <a:pt x="68" y="276"/>
                  </a:lnTo>
                  <a:lnTo>
                    <a:pt x="62" y="276"/>
                  </a:lnTo>
                  <a:lnTo>
                    <a:pt x="40" y="259"/>
                  </a:lnTo>
                  <a:lnTo>
                    <a:pt x="23" y="237"/>
                  </a:lnTo>
                  <a:lnTo>
                    <a:pt x="12" y="209"/>
                  </a:lnTo>
                  <a:lnTo>
                    <a:pt x="0" y="180"/>
                  </a:lnTo>
                  <a:lnTo>
                    <a:pt x="0" y="152"/>
                  </a:lnTo>
                  <a:close/>
                  <a:moveTo>
                    <a:pt x="6" y="180"/>
                  </a:moveTo>
                  <a:lnTo>
                    <a:pt x="6" y="180"/>
                  </a:lnTo>
                  <a:lnTo>
                    <a:pt x="17" y="209"/>
                  </a:lnTo>
                  <a:lnTo>
                    <a:pt x="29" y="231"/>
                  </a:lnTo>
                  <a:lnTo>
                    <a:pt x="45" y="254"/>
                  </a:lnTo>
                  <a:lnTo>
                    <a:pt x="68" y="270"/>
                  </a:lnTo>
                  <a:lnTo>
                    <a:pt x="90" y="287"/>
                  </a:lnTo>
                  <a:lnTo>
                    <a:pt x="119" y="293"/>
                  </a:lnTo>
                  <a:lnTo>
                    <a:pt x="152" y="299"/>
                  </a:lnTo>
                  <a:lnTo>
                    <a:pt x="180" y="293"/>
                  </a:lnTo>
                  <a:lnTo>
                    <a:pt x="208" y="287"/>
                  </a:lnTo>
                  <a:lnTo>
                    <a:pt x="231" y="270"/>
                  </a:lnTo>
                  <a:lnTo>
                    <a:pt x="253" y="254"/>
                  </a:lnTo>
                  <a:lnTo>
                    <a:pt x="270" y="231"/>
                  </a:lnTo>
                  <a:lnTo>
                    <a:pt x="287" y="209"/>
                  </a:lnTo>
                  <a:lnTo>
                    <a:pt x="293" y="180"/>
                  </a:lnTo>
                  <a:lnTo>
                    <a:pt x="298" y="152"/>
                  </a:lnTo>
                  <a:lnTo>
                    <a:pt x="293" y="119"/>
                  </a:lnTo>
                  <a:lnTo>
                    <a:pt x="287" y="90"/>
                  </a:lnTo>
                  <a:lnTo>
                    <a:pt x="270" y="68"/>
                  </a:lnTo>
                  <a:lnTo>
                    <a:pt x="253" y="45"/>
                  </a:lnTo>
                  <a:lnTo>
                    <a:pt x="231" y="29"/>
                  </a:lnTo>
                  <a:lnTo>
                    <a:pt x="208" y="17"/>
                  </a:lnTo>
                  <a:lnTo>
                    <a:pt x="180" y="6"/>
                  </a:lnTo>
                  <a:lnTo>
                    <a:pt x="152" y="6"/>
                  </a:lnTo>
                  <a:lnTo>
                    <a:pt x="119" y="6"/>
                  </a:lnTo>
                  <a:lnTo>
                    <a:pt x="90" y="17"/>
                  </a:lnTo>
                  <a:lnTo>
                    <a:pt x="68" y="29"/>
                  </a:lnTo>
                  <a:lnTo>
                    <a:pt x="45" y="45"/>
                  </a:lnTo>
                  <a:lnTo>
                    <a:pt x="29" y="68"/>
                  </a:lnTo>
                  <a:lnTo>
                    <a:pt x="17" y="90"/>
                  </a:lnTo>
                  <a:lnTo>
                    <a:pt x="6" y="119"/>
                  </a:lnTo>
                  <a:lnTo>
                    <a:pt x="6" y="152"/>
                  </a:lnTo>
                  <a:lnTo>
                    <a:pt x="6" y="18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4" name="Freeform 50">
              <a:extLst>
                <a:ext uri="{FF2B5EF4-FFF2-40B4-BE49-F238E27FC236}">
                  <a16:creationId xmlns:a16="http://schemas.microsoft.com/office/drawing/2014/main" id="{DE4D3EE4-1CD9-4641-9F3A-B97822951734}"/>
                </a:ext>
              </a:extLst>
            </p:cNvPr>
            <p:cNvSpPr>
              <a:spLocks/>
            </p:cNvSpPr>
            <p:nvPr/>
          </p:nvSpPr>
          <p:spPr bwMode="auto">
            <a:xfrm>
              <a:off x="4677190" y="3915289"/>
              <a:ext cx="365125" cy="374650"/>
            </a:xfrm>
            <a:custGeom>
              <a:avLst/>
              <a:gdLst>
                <a:gd name="T0" fmla="*/ 0 w 230"/>
                <a:gd name="T1" fmla="*/ 2147483647 h 236"/>
                <a:gd name="T2" fmla="*/ 2147483647 w 230"/>
                <a:gd name="T3" fmla="*/ 2147483647 h 236"/>
                <a:gd name="T4" fmla="*/ 2147483647 w 230"/>
                <a:gd name="T5" fmla="*/ 2147483647 h 236"/>
                <a:gd name="T6" fmla="*/ 2147483647 w 230"/>
                <a:gd name="T7" fmla="*/ 2147483647 h 236"/>
                <a:gd name="T8" fmla="*/ 2147483647 w 230"/>
                <a:gd name="T9" fmla="*/ 0 h 236"/>
                <a:gd name="T10" fmla="*/ 2147483647 w 230"/>
                <a:gd name="T11" fmla="*/ 0 h 236"/>
                <a:gd name="T12" fmla="*/ 2147483647 w 230"/>
                <a:gd name="T13" fmla="*/ 0 h 236"/>
                <a:gd name="T14" fmla="*/ 2147483647 w 230"/>
                <a:gd name="T15" fmla="*/ 2147483647 h 236"/>
                <a:gd name="T16" fmla="*/ 2147483647 w 230"/>
                <a:gd name="T17" fmla="*/ 2147483647 h 236"/>
                <a:gd name="T18" fmla="*/ 2147483647 w 230"/>
                <a:gd name="T19" fmla="*/ 2147483647 h 236"/>
                <a:gd name="T20" fmla="*/ 2147483647 w 230"/>
                <a:gd name="T21" fmla="*/ 2147483647 h 236"/>
                <a:gd name="T22" fmla="*/ 2147483647 w 230"/>
                <a:gd name="T23" fmla="*/ 2147483647 h 236"/>
                <a:gd name="T24" fmla="*/ 2147483647 w 230"/>
                <a:gd name="T25" fmla="*/ 2147483647 h 236"/>
                <a:gd name="T26" fmla="*/ 2147483647 w 230"/>
                <a:gd name="T27" fmla="*/ 2147483647 h 236"/>
                <a:gd name="T28" fmla="*/ 2147483647 w 230"/>
                <a:gd name="T29" fmla="*/ 2147483647 h 236"/>
                <a:gd name="T30" fmla="*/ 2147483647 w 230"/>
                <a:gd name="T31" fmla="*/ 2147483647 h 236"/>
                <a:gd name="T32" fmla="*/ 2147483647 w 230"/>
                <a:gd name="T33" fmla="*/ 2147483647 h 236"/>
                <a:gd name="T34" fmla="*/ 2147483647 w 230"/>
                <a:gd name="T35" fmla="*/ 2147483647 h 236"/>
                <a:gd name="T36" fmla="*/ 2147483647 w 230"/>
                <a:gd name="T37" fmla="*/ 2147483647 h 236"/>
                <a:gd name="T38" fmla="*/ 2147483647 w 230"/>
                <a:gd name="T39" fmla="*/ 2147483647 h 236"/>
                <a:gd name="T40" fmla="*/ 2147483647 w 230"/>
                <a:gd name="T41" fmla="*/ 2147483647 h 236"/>
                <a:gd name="T42" fmla="*/ 2147483647 w 230"/>
                <a:gd name="T43" fmla="*/ 2147483647 h 236"/>
                <a:gd name="T44" fmla="*/ 0 w 230"/>
                <a:gd name="T45" fmla="*/ 2147483647 h 236"/>
                <a:gd name="T46" fmla="*/ 0 w 230"/>
                <a:gd name="T47" fmla="*/ 2147483647 h 236"/>
                <a:gd name="T48" fmla="*/ 0 w 230"/>
                <a:gd name="T49" fmla="*/ 2147483647 h 2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0"/>
                <a:gd name="T76" fmla="*/ 0 h 236"/>
                <a:gd name="T77" fmla="*/ 230 w 230"/>
                <a:gd name="T78" fmla="*/ 236 h 2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0" h="236">
                  <a:moveTo>
                    <a:pt x="0" y="118"/>
                  </a:moveTo>
                  <a:lnTo>
                    <a:pt x="11" y="73"/>
                  </a:lnTo>
                  <a:lnTo>
                    <a:pt x="34" y="34"/>
                  </a:lnTo>
                  <a:lnTo>
                    <a:pt x="73" y="11"/>
                  </a:lnTo>
                  <a:lnTo>
                    <a:pt x="118" y="0"/>
                  </a:lnTo>
                  <a:lnTo>
                    <a:pt x="163" y="11"/>
                  </a:lnTo>
                  <a:lnTo>
                    <a:pt x="197" y="34"/>
                  </a:lnTo>
                  <a:lnTo>
                    <a:pt x="219" y="73"/>
                  </a:lnTo>
                  <a:lnTo>
                    <a:pt x="230" y="118"/>
                  </a:lnTo>
                  <a:lnTo>
                    <a:pt x="219" y="163"/>
                  </a:lnTo>
                  <a:lnTo>
                    <a:pt x="197" y="202"/>
                  </a:lnTo>
                  <a:lnTo>
                    <a:pt x="163" y="225"/>
                  </a:lnTo>
                  <a:lnTo>
                    <a:pt x="118" y="236"/>
                  </a:lnTo>
                  <a:lnTo>
                    <a:pt x="73" y="225"/>
                  </a:lnTo>
                  <a:lnTo>
                    <a:pt x="34" y="202"/>
                  </a:lnTo>
                  <a:lnTo>
                    <a:pt x="11" y="163"/>
                  </a:lnTo>
                  <a:lnTo>
                    <a:pt x="0" y="118"/>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5" name="Freeform 51">
              <a:extLst>
                <a:ext uri="{FF2B5EF4-FFF2-40B4-BE49-F238E27FC236}">
                  <a16:creationId xmlns:a16="http://schemas.microsoft.com/office/drawing/2014/main" id="{4061C42C-A142-4DA3-97B4-64A946DB8AAD}"/>
                </a:ext>
              </a:extLst>
            </p:cNvPr>
            <p:cNvSpPr>
              <a:spLocks noEditPoints="1"/>
            </p:cNvSpPr>
            <p:nvPr/>
          </p:nvSpPr>
          <p:spPr bwMode="auto">
            <a:xfrm>
              <a:off x="4677190" y="3915289"/>
              <a:ext cx="374650" cy="384175"/>
            </a:xfrm>
            <a:custGeom>
              <a:avLst/>
              <a:gdLst>
                <a:gd name="T0" fmla="*/ 0 w 236"/>
                <a:gd name="T1" fmla="*/ 2147483647 h 242"/>
                <a:gd name="T2" fmla="*/ 2147483647 w 236"/>
                <a:gd name="T3" fmla="*/ 2147483647 h 242"/>
                <a:gd name="T4" fmla="*/ 2147483647 w 236"/>
                <a:gd name="T5" fmla="*/ 2147483647 h 242"/>
                <a:gd name="T6" fmla="*/ 2147483647 w 236"/>
                <a:gd name="T7" fmla="*/ 2147483647 h 242"/>
                <a:gd name="T8" fmla="*/ 2147483647 w 236"/>
                <a:gd name="T9" fmla="*/ 0 h 242"/>
                <a:gd name="T10" fmla="*/ 2147483647 w 236"/>
                <a:gd name="T11" fmla="*/ 0 h 242"/>
                <a:gd name="T12" fmla="*/ 2147483647 w 236"/>
                <a:gd name="T13" fmla="*/ 2147483647 h 242"/>
                <a:gd name="T14" fmla="*/ 2147483647 w 236"/>
                <a:gd name="T15" fmla="*/ 2147483647 h 242"/>
                <a:gd name="T16" fmla="*/ 2147483647 w 236"/>
                <a:gd name="T17" fmla="*/ 2147483647 h 242"/>
                <a:gd name="T18" fmla="*/ 2147483647 w 236"/>
                <a:gd name="T19" fmla="*/ 2147483647 h 242"/>
                <a:gd name="T20" fmla="*/ 2147483647 w 236"/>
                <a:gd name="T21" fmla="*/ 2147483647 h 242"/>
                <a:gd name="T22" fmla="*/ 2147483647 w 236"/>
                <a:gd name="T23" fmla="*/ 2147483647 h 242"/>
                <a:gd name="T24" fmla="*/ 2147483647 w 236"/>
                <a:gd name="T25" fmla="*/ 2147483647 h 242"/>
                <a:gd name="T26" fmla="*/ 2147483647 w 236"/>
                <a:gd name="T27" fmla="*/ 2147483647 h 242"/>
                <a:gd name="T28" fmla="*/ 2147483647 w 236"/>
                <a:gd name="T29" fmla="*/ 2147483647 h 242"/>
                <a:gd name="T30" fmla="*/ 2147483647 w 236"/>
                <a:gd name="T31" fmla="*/ 2147483647 h 242"/>
                <a:gd name="T32" fmla="*/ 2147483647 w 236"/>
                <a:gd name="T33" fmla="*/ 2147483647 h 242"/>
                <a:gd name="T34" fmla="*/ 2147483647 w 236"/>
                <a:gd name="T35" fmla="*/ 2147483647 h 242"/>
                <a:gd name="T36" fmla="*/ 2147483647 w 236"/>
                <a:gd name="T37" fmla="*/ 2147483647 h 242"/>
                <a:gd name="T38" fmla="*/ 2147483647 w 236"/>
                <a:gd name="T39" fmla="*/ 2147483647 h 242"/>
                <a:gd name="T40" fmla="*/ 0 w 236"/>
                <a:gd name="T41" fmla="*/ 2147483647 h 242"/>
                <a:gd name="T42" fmla="*/ 2147483647 w 236"/>
                <a:gd name="T43" fmla="*/ 2147483647 h 242"/>
                <a:gd name="T44" fmla="*/ 2147483647 w 236"/>
                <a:gd name="T45" fmla="*/ 2147483647 h 242"/>
                <a:gd name="T46" fmla="*/ 2147483647 w 236"/>
                <a:gd name="T47" fmla="*/ 2147483647 h 242"/>
                <a:gd name="T48" fmla="*/ 2147483647 w 236"/>
                <a:gd name="T49" fmla="*/ 2147483647 h 242"/>
                <a:gd name="T50" fmla="*/ 2147483647 w 236"/>
                <a:gd name="T51" fmla="*/ 2147483647 h 242"/>
                <a:gd name="T52" fmla="*/ 2147483647 w 236"/>
                <a:gd name="T53" fmla="*/ 2147483647 h 242"/>
                <a:gd name="T54" fmla="*/ 2147483647 w 236"/>
                <a:gd name="T55" fmla="*/ 2147483647 h 242"/>
                <a:gd name="T56" fmla="*/ 2147483647 w 236"/>
                <a:gd name="T57" fmla="*/ 2147483647 h 242"/>
                <a:gd name="T58" fmla="*/ 2147483647 w 236"/>
                <a:gd name="T59" fmla="*/ 2147483647 h 242"/>
                <a:gd name="T60" fmla="*/ 2147483647 w 236"/>
                <a:gd name="T61" fmla="*/ 2147483647 h 242"/>
                <a:gd name="T62" fmla="*/ 2147483647 w 236"/>
                <a:gd name="T63" fmla="*/ 2147483647 h 242"/>
                <a:gd name="T64" fmla="*/ 2147483647 w 236"/>
                <a:gd name="T65" fmla="*/ 2147483647 h 242"/>
                <a:gd name="T66" fmla="*/ 2147483647 w 236"/>
                <a:gd name="T67" fmla="*/ 2147483647 h 242"/>
                <a:gd name="T68" fmla="*/ 2147483647 w 236"/>
                <a:gd name="T69" fmla="*/ 2147483647 h 242"/>
                <a:gd name="T70" fmla="*/ 2147483647 w 236"/>
                <a:gd name="T71" fmla="*/ 2147483647 h 242"/>
                <a:gd name="T72" fmla="*/ 2147483647 w 236"/>
                <a:gd name="T73" fmla="*/ 2147483647 h 242"/>
                <a:gd name="T74" fmla="*/ 2147483647 w 236"/>
                <a:gd name="T75" fmla="*/ 2147483647 h 242"/>
                <a:gd name="T76" fmla="*/ 2147483647 w 236"/>
                <a:gd name="T77" fmla="*/ 2147483647 h 242"/>
                <a:gd name="T78" fmla="*/ 2147483647 w 236"/>
                <a:gd name="T79" fmla="*/ 2147483647 h 242"/>
                <a:gd name="T80" fmla="*/ 2147483647 w 236"/>
                <a:gd name="T81" fmla="*/ 2147483647 h 242"/>
                <a:gd name="T82" fmla="*/ 2147483647 w 236"/>
                <a:gd name="T83" fmla="*/ 2147483647 h 242"/>
                <a:gd name="T84" fmla="*/ 2147483647 w 236"/>
                <a:gd name="T85" fmla="*/ 2147483647 h 2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6"/>
                <a:gd name="T130" fmla="*/ 0 h 242"/>
                <a:gd name="T131" fmla="*/ 236 w 236"/>
                <a:gd name="T132" fmla="*/ 242 h 2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6" h="242">
                  <a:moveTo>
                    <a:pt x="0" y="118"/>
                  </a:moveTo>
                  <a:lnTo>
                    <a:pt x="0" y="118"/>
                  </a:lnTo>
                  <a:lnTo>
                    <a:pt x="0" y="95"/>
                  </a:lnTo>
                  <a:lnTo>
                    <a:pt x="5" y="73"/>
                  </a:lnTo>
                  <a:lnTo>
                    <a:pt x="17" y="50"/>
                  </a:lnTo>
                  <a:lnTo>
                    <a:pt x="34" y="34"/>
                  </a:lnTo>
                  <a:lnTo>
                    <a:pt x="50" y="17"/>
                  </a:lnTo>
                  <a:lnTo>
                    <a:pt x="67" y="5"/>
                  </a:lnTo>
                  <a:lnTo>
                    <a:pt x="90" y="0"/>
                  </a:lnTo>
                  <a:lnTo>
                    <a:pt x="118" y="0"/>
                  </a:lnTo>
                  <a:lnTo>
                    <a:pt x="140" y="0"/>
                  </a:lnTo>
                  <a:lnTo>
                    <a:pt x="163" y="5"/>
                  </a:lnTo>
                  <a:lnTo>
                    <a:pt x="180" y="17"/>
                  </a:lnTo>
                  <a:lnTo>
                    <a:pt x="197" y="34"/>
                  </a:lnTo>
                  <a:lnTo>
                    <a:pt x="213" y="50"/>
                  </a:lnTo>
                  <a:lnTo>
                    <a:pt x="225" y="73"/>
                  </a:lnTo>
                  <a:lnTo>
                    <a:pt x="230" y="95"/>
                  </a:lnTo>
                  <a:lnTo>
                    <a:pt x="236" y="118"/>
                  </a:lnTo>
                  <a:lnTo>
                    <a:pt x="230" y="140"/>
                  </a:lnTo>
                  <a:lnTo>
                    <a:pt x="225" y="163"/>
                  </a:lnTo>
                  <a:lnTo>
                    <a:pt x="213" y="185"/>
                  </a:lnTo>
                  <a:lnTo>
                    <a:pt x="197" y="202"/>
                  </a:lnTo>
                  <a:lnTo>
                    <a:pt x="180" y="219"/>
                  </a:lnTo>
                  <a:lnTo>
                    <a:pt x="163" y="230"/>
                  </a:lnTo>
                  <a:lnTo>
                    <a:pt x="140" y="236"/>
                  </a:lnTo>
                  <a:lnTo>
                    <a:pt x="118" y="242"/>
                  </a:lnTo>
                  <a:lnTo>
                    <a:pt x="90" y="236"/>
                  </a:lnTo>
                  <a:lnTo>
                    <a:pt x="67" y="230"/>
                  </a:lnTo>
                  <a:lnTo>
                    <a:pt x="50" y="219"/>
                  </a:lnTo>
                  <a:lnTo>
                    <a:pt x="34" y="202"/>
                  </a:lnTo>
                  <a:lnTo>
                    <a:pt x="17" y="185"/>
                  </a:lnTo>
                  <a:lnTo>
                    <a:pt x="5" y="163"/>
                  </a:lnTo>
                  <a:lnTo>
                    <a:pt x="0" y="140"/>
                  </a:lnTo>
                  <a:lnTo>
                    <a:pt x="0" y="118"/>
                  </a:lnTo>
                  <a:close/>
                  <a:moveTo>
                    <a:pt x="5" y="140"/>
                  </a:moveTo>
                  <a:lnTo>
                    <a:pt x="5" y="140"/>
                  </a:lnTo>
                  <a:lnTo>
                    <a:pt x="11" y="163"/>
                  </a:lnTo>
                  <a:lnTo>
                    <a:pt x="22" y="185"/>
                  </a:lnTo>
                  <a:lnTo>
                    <a:pt x="22" y="180"/>
                  </a:lnTo>
                  <a:lnTo>
                    <a:pt x="34" y="202"/>
                  </a:lnTo>
                  <a:lnTo>
                    <a:pt x="50" y="214"/>
                  </a:lnTo>
                  <a:lnTo>
                    <a:pt x="73" y="225"/>
                  </a:lnTo>
                  <a:lnTo>
                    <a:pt x="95" y="230"/>
                  </a:lnTo>
                  <a:lnTo>
                    <a:pt x="90" y="230"/>
                  </a:lnTo>
                  <a:lnTo>
                    <a:pt x="118" y="236"/>
                  </a:lnTo>
                  <a:lnTo>
                    <a:pt x="140" y="230"/>
                  </a:lnTo>
                  <a:lnTo>
                    <a:pt x="157" y="225"/>
                  </a:lnTo>
                  <a:lnTo>
                    <a:pt x="180" y="214"/>
                  </a:lnTo>
                  <a:lnTo>
                    <a:pt x="197" y="202"/>
                  </a:lnTo>
                  <a:lnTo>
                    <a:pt x="208" y="180"/>
                  </a:lnTo>
                  <a:lnTo>
                    <a:pt x="208" y="185"/>
                  </a:lnTo>
                  <a:lnTo>
                    <a:pt x="219" y="163"/>
                  </a:lnTo>
                  <a:lnTo>
                    <a:pt x="225" y="140"/>
                  </a:lnTo>
                  <a:lnTo>
                    <a:pt x="230" y="118"/>
                  </a:lnTo>
                  <a:lnTo>
                    <a:pt x="225" y="95"/>
                  </a:lnTo>
                  <a:lnTo>
                    <a:pt x="219" y="73"/>
                  </a:lnTo>
                  <a:lnTo>
                    <a:pt x="208" y="56"/>
                  </a:lnTo>
                  <a:lnTo>
                    <a:pt x="197" y="39"/>
                  </a:lnTo>
                  <a:lnTo>
                    <a:pt x="180" y="22"/>
                  </a:lnTo>
                  <a:lnTo>
                    <a:pt x="157" y="11"/>
                  </a:lnTo>
                  <a:lnTo>
                    <a:pt x="140" y="5"/>
                  </a:lnTo>
                  <a:lnTo>
                    <a:pt x="118" y="5"/>
                  </a:lnTo>
                  <a:lnTo>
                    <a:pt x="90" y="5"/>
                  </a:lnTo>
                  <a:lnTo>
                    <a:pt x="95" y="5"/>
                  </a:lnTo>
                  <a:lnTo>
                    <a:pt x="73" y="11"/>
                  </a:lnTo>
                  <a:lnTo>
                    <a:pt x="50" y="22"/>
                  </a:lnTo>
                  <a:lnTo>
                    <a:pt x="34" y="39"/>
                  </a:lnTo>
                  <a:lnTo>
                    <a:pt x="22" y="56"/>
                  </a:lnTo>
                  <a:lnTo>
                    <a:pt x="11" y="73"/>
                  </a:lnTo>
                  <a:lnTo>
                    <a:pt x="5" y="95"/>
                  </a:lnTo>
                  <a:lnTo>
                    <a:pt x="5" y="118"/>
                  </a:lnTo>
                  <a:lnTo>
                    <a:pt x="5" y="14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6" name="Freeform 52">
              <a:extLst>
                <a:ext uri="{FF2B5EF4-FFF2-40B4-BE49-F238E27FC236}">
                  <a16:creationId xmlns:a16="http://schemas.microsoft.com/office/drawing/2014/main" id="{0844050B-13AD-43DC-9FCE-DB8736137588}"/>
                </a:ext>
              </a:extLst>
            </p:cNvPr>
            <p:cNvSpPr>
              <a:spLocks/>
            </p:cNvSpPr>
            <p:nvPr/>
          </p:nvSpPr>
          <p:spPr bwMode="auto">
            <a:xfrm>
              <a:off x="4943890" y="3986727"/>
              <a:ext cx="376238" cy="365125"/>
            </a:xfrm>
            <a:custGeom>
              <a:avLst/>
              <a:gdLst>
                <a:gd name="T0" fmla="*/ 0 w 237"/>
                <a:gd name="T1" fmla="*/ 2147483647 h 230"/>
                <a:gd name="T2" fmla="*/ 2147483647 w 237"/>
                <a:gd name="T3" fmla="*/ 2147483647 h 230"/>
                <a:gd name="T4" fmla="*/ 2147483647 w 237"/>
                <a:gd name="T5" fmla="*/ 2147483647 h 230"/>
                <a:gd name="T6" fmla="*/ 2147483647 w 237"/>
                <a:gd name="T7" fmla="*/ 2147483647 h 230"/>
                <a:gd name="T8" fmla="*/ 2147483647 w 237"/>
                <a:gd name="T9" fmla="*/ 0 h 230"/>
                <a:gd name="T10" fmla="*/ 2147483647 w 237"/>
                <a:gd name="T11" fmla="*/ 0 h 230"/>
                <a:gd name="T12" fmla="*/ 2147483647 w 237"/>
                <a:gd name="T13" fmla="*/ 0 h 230"/>
                <a:gd name="T14" fmla="*/ 2147483647 w 237"/>
                <a:gd name="T15" fmla="*/ 2147483647 h 230"/>
                <a:gd name="T16" fmla="*/ 2147483647 w 237"/>
                <a:gd name="T17" fmla="*/ 2147483647 h 230"/>
                <a:gd name="T18" fmla="*/ 2147483647 w 237"/>
                <a:gd name="T19" fmla="*/ 2147483647 h 230"/>
                <a:gd name="T20" fmla="*/ 2147483647 w 237"/>
                <a:gd name="T21" fmla="*/ 2147483647 h 230"/>
                <a:gd name="T22" fmla="*/ 2147483647 w 237"/>
                <a:gd name="T23" fmla="*/ 2147483647 h 230"/>
                <a:gd name="T24" fmla="*/ 2147483647 w 237"/>
                <a:gd name="T25" fmla="*/ 2147483647 h 230"/>
                <a:gd name="T26" fmla="*/ 2147483647 w 237"/>
                <a:gd name="T27" fmla="*/ 2147483647 h 230"/>
                <a:gd name="T28" fmla="*/ 2147483647 w 237"/>
                <a:gd name="T29" fmla="*/ 2147483647 h 230"/>
                <a:gd name="T30" fmla="*/ 2147483647 w 237"/>
                <a:gd name="T31" fmla="*/ 2147483647 h 230"/>
                <a:gd name="T32" fmla="*/ 2147483647 w 237"/>
                <a:gd name="T33" fmla="*/ 2147483647 h 230"/>
                <a:gd name="T34" fmla="*/ 2147483647 w 237"/>
                <a:gd name="T35" fmla="*/ 2147483647 h 230"/>
                <a:gd name="T36" fmla="*/ 2147483647 w 237"/>
                <a:gd name="T37" fmla="*/ 2147483647 h 230"/>
                <a:gd name="T38" fmla="*/ 2147483647 w 237"/>
                <a:gd name="T39" fmla="*/ 2147483647 h 230"/>
                <a:gd name="T40" fmla="*/ 2147483647 w 237"/>
                <a:gd name="T41" fmla="*/ 2147483647 h 230"/>
                <a:gd name="T42" fmla="*/ 2147483647 w 237"/>
                <a:gd name="T43" fmla="*/ 2147483647 h 230"/>
                <a:gd name="T44" fmla="*/ 0 w 237"/>
                <a:gd name="T45" fmla="*/ 2147483647 h 230"/>
                <a:gd name="T46" fmla="*/ 0 w 237"/>
                <a:gd name="T47" fmla="*/ 2147483647 h 230"/>
                <a:gd name="T48" fmla="*/ 0 w 237"/>
                <a:gd name="T49" fmla="*/ 2147483647 h 2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7"/>
                <a:gd name="T76" fmla="*/ 0 h 230"/>
                <a:gd name="T77" fmla="*/ 237 w 237"/>
                <a:gd name="T78" fmla="*/ 230 h 2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7" h="230">
                  <a:moveTo>
                    <a:pt x="0" y="118"/>
                  </a:moveTo>
                  <a:lnTo>
                    <a:pt x="12" y="73"/>
                  </a:lnTo>
                  <a:lnTo>
                    <a:pt x="34" y="34"/>
                  </a:lnTo>
                  <a:lnTo>
                    <a:pt x="74" y="11"/>
                  </a:lnTo>
                  <a:lnTo>
                    <a:pt x="119" y="0"/>
                  </a:lnTo>
                  <a:lnTo>
                    <a:pt x="163" y="11"/>
                  </a:lnTo>
                  <a:lnTo>
                    <a:pt x="203" y="34"/>
                  </a:lnTo>
                  <a:lnTo>
                    <a:pt x="225" y="73"/>
                  </a:lnTo>
                  <a:lnTo>
                    <a:pt x="237" y="118"/>
                  </a:lnTo>
                  <a:lnTo>
                    <a:pt x="225" y="163"/>
                  </a:lnTo>
                  <a:lnTo>
                    <a:pt x="203" y="197"/>
                  </a:lnTo>
                  <a:lnTo>
                    <a:pt x="163" y="219"/>
                  </a:lnTo>
                  <a:lnTo>
                    <a:pt x="119" y="230"/>
                  </a:lnTo>
                  <a:lnTo>
                    <a:pt x="74" y="219"/>
                  </a:lnTo>
                  <a:lnTo>
                    <a:pt x="34" y="197"/>
                  </a:lnTo>
                  <a:lnTo>
                    <a:pt x="12" y="163"/>
                  </a:lnTo>
                  <a:lnTo>
                    <a:pt x="0" y="118"/>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7" name="Freeform 53">
              <a:extLst>
                <a:ext uri="{FF2B5EF4-FFF2-40B4-BE49-F238E27FC236}">
                  <a16:creationId xmlns:a16="http://schemas.microsoft.com/office/drawing/2014/main" id="{D342CCA9-917E-481F-85E2-2D7756AB6F0C}"/>
                </a:ext>
              </a:extLst>
            </p:cNvPr>
            <p:cNvSpPr>
              <a:spLocks noEditPoints="1"/>
            </p:cNvSpPr>
            <p:nvPr/>
          </p:nvSpPr>
          <p:spPr bwMode="auto">
            <a:xfrm>
              <a:off x="4943890" y="3986727"/>
              <a:ext cx="384175" cy="374650"/>
            </a:xfrm>
            <a:custGeom>
              <a:avLst/>
              <a:gdLst>
                <a:gd name="T0" fmla="*/ 0 w 242"/>
                <a:gd name="T1" fmla="*/ 2147483647 h 236"/>
                <a:gd name="T2" fmla="*/ 2147483647 w 242"/>
                <a:gd name="T3" fmla="*/ 2147483647 h 236"/>
                <a:gd name="T4" fmla="*/ 2147483647 w 242"/>
                <a:gd name="T5" fmla="*/ 2147483647 h 236"/>
                <a:gd name="T6" fmla="*/ 2147483647 w 242"/>
                <a:gd name="T7" fmla="*/ 2147483647 h 236"/>
                <a:gd name="T8" fmla="*/ 2147483647 w 242"/>
                <a:gd name="T9" fmla="*/ 0 h 236"/>
                <a:gd name="T10" fmla="*/ 2147483647 w 242"/>
                <a:gd name="T11" fmla="*/ 0 h 236"/>
                <a:gd name="T12" fmla="*/ 2147483647 w 242"/>
                <a:gd name="T13" fmla="*/ 2147483647 h 236"/>
                <a:gd name="T14" fmla="*/ 2147483647 w 242"/>
                <a:gd name="T15" fmla="*/ 2147483647 h 236"/>
                <a:gd name="T16" fmla="*/ 2147483647 w 242"/>
                <a:gd name="T17" fmla="*/ 2147483647 h 236"/>
                <a:gd name="T18" fmla="*/ 2147483647 w 242"/>
                <a:gd name="T19" fmla="*/ 2147483647 h 236"/>
                <a:gd name="T20" fmla="*/ 2147483647 w 242"/>
                <a:gd name="T21" fmla="*/ 2147483647 h 236"/>
                <a:gd name="T22" fmla="*/ 2147483647 w 242"/>
                <a:gd name="T23" fmla="*/ 2147483647 h 236"/>
                <a:gd name="T24" fmla="*/ 2147483647 w 242"/>
                <a:gd name="T25" fmla="*/ 2147483647 h 236"/>
                <a:gd name="T26" fmla="*/ 2147483647 w 242"/>
                <a:gd name="T27" fmla="*/ 2147483647 h 236"/>
                <a:gd name="T28" fmla="*/ 2147483647 w 242"/>
                <a:gd name="T29" fmla="*/ 2147483647 h 236"/>
                <a:gd name="T30" fmla="*/ 2147483647 w 242"/>
                <a:gd name="T31" fmla="*/ 2147483647 h 236"/>
                <a:gd name="T32" fmla="*/ 2147483647 w 242"/>
                <a:gd name="T33" fmla="*/ 2147483647 h 236"/>
                <a:gd name="T34" fmla="*/ 2147483647 w 242"/>
                <a:gd name="T35" fmla="*/ 2147483647 h 236"/>
                <a:gd name="T36" fmla="*/ 2147483647 w 242"/>
                <a:gd name="T37" fmla="*/ 2147483647 h 236"/>
                <a:gd name="T38" fmla="*/ 2147483647 w 242"/>
                <a:gd name="T39" fmla="*/ 2147483647 h 236"/>
                <a:gd name="T40" fmla="*/ 0 w 242"/>
                <a:gd name="T41" fmla="*/ 2147483647 h 236"/>
                <a:gd name="T42" fmla="*/ 2147483647 w 242"/>
                <a:gd name="T43" fmla="*/ 2147483647 h 236"/>
                <a:gd name="T44" fmla="*/ 2147483647 w 242"/>
                <a:gd name="T45" fmla="*/ 2147483647 h 236"/>
                <a:gd name="T46" fmla="*/ 2147483647 w 242"/>
                <a:gd name="T47" fmla="*/ 2147483647 h 236"/>
                <a:gd name="T48" fmla="*/ 2147483647 w 242"/>
                <a:gd name="T49" fmla="*/ 2147483647 h 236"/>
                <a:gd name="T50" fmla="*/ 2147483647 w 242"/>
                <a:gd name="T51" fmla="*/ 2147483647 h 236"/>
                <a:gd name="T52" fmla="*/ 2147483647 w 242"/>
                <a:gd name="T53" fmla="*/ 2147483647 h 236"/>
                <a:gd name="T54" fmla="*/ 2147483647 w 242"/>
                <a:gd name="T55" fmla="*/ 2147483647 h 236"/>
                <a:gd name="T56" fmla="*/ 2147483647 w 242"/>
                <a:gd name="T57" fmla="*/ 2147483647 h 236"/>
                <a:gd name="T58" fmla="*/ 2147483647 w 242"/>
                <a:gd name="T59" fmla="*/ 2147483647 h 236"/>
                <a:gd name="T60" fmla="*/ 2147483647 w 242"/>
                <a:gd name="T61" fmla="*/ 2147483647 h 236"/>
                <a:gd name="T62" fmla="*/ 2147483647 w 242"/>
                <a:gd name="T63" fmla="*/ 2147483647 h 236"/>
                <a:gd name="T64" fmla="*/ 2147483647 w 242"/>
                <a:gd name="T65" fmla="*/ 2147483647 h 236"/>
                <a:gd name="T66" fmla="*/ 2147483647 w 242"/>
                <a:gd name="T67" fmla="*/ 2147483647 h 236"/>
                <a:gd name="T68" fmla="*/ 2147483647 w 242"/>
                <a:gd name="T69" fmla="*/ 2147483647 h 236"/>
                <a:gd name="T70" fmla="*/ 2147483647 w 242"/>
                <a:gd name="T71" fmla="*/ 2147483647 h 236"/>
                <a:gd name="T72" fmla="*/ 2147483647 w 242"/>
                <a:gd name="T73" fmla="*/ 2147483647 h 236"/>
                <a:gd name="T74" fmla="*/ 2147483647 w 242"/>
                <a:gd name="T75" fmla="*/ 2147483647 h 236"/>
                <a:gd name="T76" fmla="*/ 2147483647 w 242"/>
                <a:gd name="T77" fmla="*/ 2147483647 h 236"/>
                <a:gd name="T78" fmla="*/ 2147483647 w 242"/>
                <a:gd name="T79" fmla="*/ 2147483647 h 236"/>
                <a:gd name="T80" fmla="*/ 2147483647 w 242"/>
                <a:gd name="T81" fmla="*/ 2147483647 h 236"/>
                <a:gd name="T82" fmla="*/ 2147483647 w 242"/>
                <a:gd name="T83" fmla="*/ 2147483647 h 236"/>
                <a:gd name="T84" fmla="*/ 2147483647 w 242"/>
                <a:gd name="T85" fmla="*/ 2147483647 h 2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236"/>
                <a:gd name="T131" fmla="*/ 242 w 242"/>
                <a:gd name="T132" fmla="*/ 236 h 2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236">
                  <a:moveTo>
                    <a:pt x="0" y="118"/>
                  </a:moveTo>
                  <a:lnTo>
                    <a:pt x="0" y="118"/>
                  </a:lnTo>
                  <a:lnTo>
                    <a:pt x="0" y="90"/>
                  </a:lnTo>
                  <a:lnTo>
                    <a:pt x="6" y="67"/>
                  </a:lnTo>
                  <a:lnTo>
                    <a:pt x="17" y="50"/>
                  </a:lnTo>
                  <a:lnTo>
                    <a:pt x="34" y="34"/>
                  </a:lnTo>
                  <a:lnTo>
                    <a:pt x="51" y="17"/>
                  </a:lnTo>
                  <a:lnTo>
                    <a:pt x="74" y="5"/>
                  </a:lnTo>
                  <a:lnTo>
                    <a:pt x="96" y="0"/>
                  </a:lnTo>
                  <a:lnTo>
                    <a:pt x="119" y="0"/>
                  </a:lnTo>
                  <a:lnTo>
                    <a:pt x="141" y="0"/>
                  </a:lnTo>
                  <a:lnTo>
                    <a:pt x="163" y="5"/>
                  </a:lnTo>
                  <a:lnTo>
                    <a:pt x="186" y="17"/>
                  </a:lnTo>
                  <a:lnTo>
                    <a:pt x="203" y="34"/>
                  </a:lnTo>
                  <a:lnTo>
                    <a:pt x="220" y="50"/>
                  </a:lnTo>
                  <a:lnTo>
                    <a:pt x="231" y="67"/>
                  </a:lnTo>
                  <a:lnTo>
                    <a:pt x="237" y="90"/>
                  </a:lnTo>
                  <a:lnTo>
                    <a:pt x="242" y="118"/>
                  </a:lnTo>
                  <a:lnTo>
                    <a:pt x="237" y="140"/>
                  </a:lnTo>
                  <a:lnTo>
                    <a:pt x="231" y="163"/>
                  </a:lnTo>
                  <a:lnTo>
                    <a:pt x="220" y="180"/>
                  </a:lnTo>
                  <a:lnTo>
                    <a:pt x="203" y="197"/>
                  </a:lnTo>
                  <a:lnTo>
                    <a:pt x="186" y="214"/>
                  </a:lnTo>
                  <a:lnTo>
                    <a:pt x="163" y="225"/>
                  </a:lnTo>
                  <a:lnTo>
                    <a:pt x="141" y="230"/>
                  </a:lnTo>
                  <a:lnTo>
                    <a:pt x="119" y="236"/>
                  </a:lnTo>
                  <a:lnTo>
                    <a:pt x="96" y="230"/>
                  </a:lnTo>
                  <a:lnTo>
                    <a:pt x="74" y="225"/>
                  </a:lnTo>
                  <a:lnTo>
                    <a:pt x="51" y="214"/>
                  </a:lnTo>
                  <a:lnTo>
                    <a:pt x="34" y="197"/>
                  </a:lnTo>
                  <a:lnTo>
                    <a:pt x="17" y="180"/>
                  </a:lnTo>
                  <a:lnTo>
                    <a:pt x="6" y="163"/>
                  </a:lnTo>
                  <a:lnTo>
                    <a:pt x="0" y="140"/>
                  </a:lnTo>
                  <a:lnTo>
                    <a:pt x="0" y="118"/>
                  </a:lnTo>
                  <a:close/>
                  <a:moveTo>
                    <a:pt x="6" y="140"/>
                  </a:moveTo>
                  <a:lnTo>
                    <a:pt x="6" y="140"/>
                  </a:lnTo>
                  <a:lnTo>
                    <a:pt x="12" y="157"/>
                  </a:lnTo>
                  <a:lnTo>
                    <a:pt x="23" y="180"/>
                  </a:lnTo>
                  <a:lnTo>
                    <a:pt x="40" y="197"/>
                  </a:lnTo>
                  <a:lnTo>
                    <a:pt x="57" y="208"/>
                  </a:lnTo>
                  <a:lnTo>
                    <a:pt x="74" y="219"/>
                  </a:lnTo>
                  <a:lnTo>
                    <a:pt x="96" y="225"/>
                  </a:lnTo>
                  <a:lnTo>
                    <a:pt x="119" y="230"/>
                  </a:lnTo>
                  <a:lnTo>
                    <a:pt x="141" y="225"/>
                  </a:lnTo>
                  <a:lnTo>
                    <a:pt x="163" y="219"/>
                  </a:lnTo>
                  <a:lnTo>
                    <a:pt x="186" y="208"/>
                  </a:lnTo>
                  <a:lnTo>
                    <a:pt x="180" y="208"/>
                  </a:lnTo>
                  <a:lnTo>
                    <a:pt x="203" y="197"/>
                  </a:lnTo>
                  <a:lnTo>
                    <a:pt x="214" y="180"/>
                  </a:lnTo>
                  <a:lnTo>
                    <a:pt x="225" y="157"/>
                  </a:lnTo>
                  <a:lnTo>
                    <a:pt x="231" y="140"/>
                  </a:lnTo>
                  <a:lnTo>
                    <a:pt x="237" y="118"/>
                  </a:lnTo>
                  <a:lnTo>
                    <a:pt x="231" y="90"/>
                  </a:lnTo>
                  <a:lnTo>
                    <a:pt x="231" y="95"/>
                  </a:lnTo>
                  <a:lnTo>
                    <a:pt x="225" y="73"/>
                  </a:lnTo>
                  <a:lnTo>
                    <a:pt x="214" y="50"/>
                  </a:lnTo>
                  <a:lnTo>
                    <a:pt x="203" y="34"/>
                  </a:lnTo>
                  <a:lnTo>
                    <a:pt x="180" y="22"/>
                  </a:lnTo>
                  <a:lnTo>
                    <a:pt x="186" y="22"/>
                  </a:lnTo>
                  <a:lnTo>
                    <a:pt x="163" y="11"/>
                  </a:lnTo>
                  <a:lnTo>
                    <a:pt x="141" y="5"/>
                  </a:lnTo>
                  <a:lnTo>
                    <a:pt x="119" y="5"/>
                  </a:lnTo>
                  <a:lnTo>
                    <a:pt x="96" y="5"/>
                  </a:lnTo>
                  <a:lnTo>
                    <a:pt x="74" y="11"/>
                  </a:lnTo>
                  <a:lnTo>
                    <a:pt x="57" y="22"/>
                  </a:lnTo>
                  <a:lnTo>
                    <a:pt x="40" y="34"/>
                  </a:lnTo>
                  <a:lnTo>
                    <a:pt x="23" y="50"/>
                  </a:lnTo>
                  <a:lnTo>
                    <a:pt x="12" y="73"/>
                  </a:lnTo>
                  <a:lnTo>
                    <a:pt x="6" y="95"/>
                  </a:lnTo>
                  <a:lnTo>
                    <a:pt x="6" y="90"/>
                  </a:lnTo>
                  <a:lnTo>
                    <a:pt x="6" y="118"/>
                  </a:lnTo>
                  <a:lnTo>
                    <a:pt x="6" y="14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8" name="Freeform 54">
              <a:extLst>
                <a:ext uri="{FF2B5EF4-FFF2-40B4-BE49-F238E27FC236}">
                  <a16:creationId xmlns:a16="http://schemas.microsoft.com/office/drawing/2014/main" id="{BE674537-7CEF-420A-8528-99D48CCB580B}"/>
                </a:ext>
              </a:extLst>
            </p:cNvPr>
            <p:cNvSpPr>
              <a:spLocks/>
            </p:cNvSpPr>
            <p:nvPr/>
          </p:nvSpPr>
          <p:spPr bwMode="auto">
            <a:xfrm>
              <a:off x="5051840" y="4824927"/>
              <a:ext cx="231775" cy="241300"/>
            </a:xfrm>
            <a:custGeom>
              <a:avLst/>
              <a:gdLst>
                <a:gd name="T0" fmla="*/ 0 w 146"/>
                <a:gd name="T1" fmla="*/ 2147483647 h 152"/>
                <a:gd name="T2" fmla="*/ 2147483647 w 146"/>
                <a:gd name="T3" fmla="*/ 2147483647 h 152"/>
                <a:gd name="T4" fmla="*/ 2147483647 w 146"/>
                <a:gd name="T5" fmla="*/ 2147483647 h 152"/>
                <a:gd name="T6" fmla="*/ 2147483647 w 146"/>
                <a:gd name="T7" fmla="*/ 2147483647 h 152"/>
                <a:gd name="T8" fmla="*/ 2147483647 w 146"/>
                <a:gd name="T9" fmla="*/ 0 h 152"/>
                <a:gd name="T10" fmla="*/ 2147483647 w 146"/>
                <a:gd name="T11" fmla="*/ 0 h 152"/>
                <a:gd name="T12" fmla="*/ 2147483647 w 146"/>
                <a:gd name="T13" fmla="*/ 0 h 152"/>
                <a:gd name="T14" fmla="*/ 2147483647 w 146"/>
                <a:gd name="T15" fmla="*/ 2147483647 h 152"/>
                <a:gd name="T16" fmla="*/ 2147483647 w 146"/>
                <a:gd name="T17" fmla="*/ 2147483647 h 152"/>
                <a:gd name="T18" fmla="*/ 2147483647 w 146"/>
                <a:gd name="T19" fmla="*/ 2147483647 h 152"/>
                <a:gd name="T20" fmla="*/ 2147483647 w 146"/>
                <a:gd name="T21" fmla="*/ 2147483647 h 152"/>
                <a:gd name="T22" fmla="*/ 2147483647 w 146"/>
                <a:gd name="T23" fmla="*/ 2147483647 h 152"/>
                <a:gd name="T24" fmla="*/ 2147483647 w 146"/>
                <a:gd name="T25" fmla="*/ 2147483647 h 152"/>
                <a:gd name="T26" fmla="*/ 2147483647 w 146"/>
                <a:gd name="T27" fmla="*/ 2147483647 h 152"/>
                <a:gd name="T28" fmla="*/ 2147483647 w 146"/>
                <a:gd name="T29" fmla="*/ 2147483647 h 152"/>
                <a:gd name="T30" fmla="*/ 2147483647 w 146"/>
                <a:gd name="T31" fmla="*/ 2147483647 h 152"/>
                <a:gd name="T32" fmla="*/ 2147483647 w 146"/>
                <a:gd name="T33" fmla="*/ 2147483647 h 152"/>
                <a:gd name="T34" fmla="*/ 2147483647 w 146"/>
                <a:gd name="T35" fmla="*/ 2147483647 h 152"/>
                <a:gd name="T36" fmla="*/ 2147483647 w 146"/>
                <a:gd name="T37" fmla="*/ 2147483647 h 152"/>
                <a:gd name="T38" fmla="*/ 2147483647 w 146"/>
                <a:gd name="T39" fmla="*/ 2147483647 h 152"/>
                <a:gd name="T40" fmla="*/ 2147483647 w 146"/>
                <a:gd name="T41" fmla="*/ 2147483647 h 152"/>
                <a:gd name="T42" fmla="*/ 2147483647 w 146"/>
                <a:gd name="T43" fmla="*/ 2147483647 h 152"/>
                <a:gd name="T44" fmla="*/ 0 w 146"/>
                <a:gd name="T45" fmla="*/ 2147483647 h 152"/>
                <a:gd name="T46" fmla="*/ 0 w 146"/>
                <a:gd name="T47" fmla="*/ 2147483647 h 152"/>
                <a:gd name="T48" fmla="*/ 0 w 146"/>
                <a:gd name="T49" fmla="*/ 2147483647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6"/>
                <a:gd name="T76" fmla="*/ 0 h 152"/>
                <a:gd name="T77" fmla="*/ 146 w 146"/>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6" h="152">
                  <a:moveTo>
                    <a:pt x="0" y="79"/>
                  </a:moveTo>
                  <a:lnTo>
                    <a:pt x="6" y="45"/>
                  </a:lnTo>
                  <a:lnTo>
                    <a:pt x="22" y="23"/>
                  </a:lnTo>
                  <a:lnTo>
                    <a:pt x="45" y="6"/>
                  </a:lnTo>
                  <a:lnTo>
                    <a:pt x="73" y="0"/>
                  </a:lnTo>
                  <a:lnTo>
                    <a:pt x="101" y="6"/>
                  </a:lnTo>
                  <a:lnTo>
                    <a:pt x="124" y="23"/>
                  </a:lnTo>
                  <a:lnTo>
                    <a:pt x="140" y="45"/>
                  </a:lnTo>
                  <a:lnTo>
                    <a:pt x="146" y="79"/>
                  </a:lnTo>
                  <a:lnTo>
                    <a:pt x="140" y="107"/>
                  </a:lnTo>
                  <a:lnTo>
                    <a:pt x="124" y="130"/>
                  </a:lnTo>
                  <a:lnTo>
                    <a:pt x="101" y="147"/>
                  </a:lnTo>
                  <a:lnTo>
                    <a:pt x="73" y="152"/>
                  </a:lnTo>
                  <a:lnTo>
                    <a:pt x="45" y="147"/>
                  </a:lnTo>
                  <a:lnTo>
                    <a:pt x="22" y="130"/>
                  </a:lnTo>
                  <a:lnTo>
                    <a:pt x="6" y="107"/>
                  </a:lnTo>
                  <a:lnTo>
                    <a:pt x="0" y="79"/>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89" name="Freeform 55">
              <a:extLst>
                <a:ext uri="{FF2B5EF4-FFF2-40B4-BE49-F238E27FC236}">
                  <a16:creationId xmlns:a16="http://schemas.microsoft.com/office/drawing/2014/main" id="{BAD6AACA-58FF-4712-A906-917077EF5582}"/>
                </a:ext>
              </a:extLst>
            </p:cNvPr>
            <p:cNvSpPr>
              <a:spLocks noEditPoints="1"/>
            </p:cNvSpPr>
            <p:nvPr/>
          </p:nvSpPr>
          <p:spPr bwMode="auto">
            <a:xfrm>
              <a:off x="5051840" y="4824927"/>
              <a:ext cx="241300" cy="250825"/>
            </a:xfrm>
            <a:custGeom>
              <a:avLst/>
              <a:gdLst>
                <a:gd name="T0" fmla="*/ 0 w 152"/>
                <a:gd name="T1" fmla="*/ 2147483647 h 158"/>
                <a:gd name="T2" fmla="*/ 2147483647 w 152"/>
                <a:gd name="T3" fmla="*/ 2147483647 h 158"/>
                <a:gd name="T4" fmla="*/ 2147483647 w 152"/>
                <a:gd name="T5" fmla="*/ 2147483647 h 158"/>
                <a:gd name="T6" fmla="*/ 2147483647 w 152"/>
                <a:gd name="T7" fmla="*/ 2147483647 h 158"/>
                <a:gd name="T8" fmla="*/ 2147483647 w 152"/>
                <a:gd name="T9" fmla="*/ 0 h 158"/>
                <a:gd name="T10" fmla="*/ 2147483647 w 152"/>
                <a:gd name="T11" fmla="*/ 0 h 158"/>
                <a:gd name="T12" fmla="*/ 2147483647 w 152"/>
                <a:gd name="T13" fmla="*/ 2147483647 h 158"/>
                <a:gd name="T14" fmla="*/ 2147483647 w 152"/>
                <a:gd name="T15" fmla="*/ 2147483647 h 158"/>
                <a:gd name="T16" fmla="*/ 2147483647 w 152"/>
                <a:gd name="T17" fmla="*/ 2147483647 h 158"/>
                <a:gd name="T18" fmla="*/ 2147483647 w 152"/>
                <a:gd name="T19" fmla="*/ 2147483647 h 158"/>
                <a:gd name="T20" fmla="*/ 2147483647 w 152"/>
                <a:gd name="T21" fmla="*/ 2147483647 h 158"/>
                <a:gd name="T22" fmla="*/ 2147483647 w 152"/>
                <a:gd name="T23" fmla="*/ 2147483647 h 158"/>
                <a:gd name="T24" fmla="*/ 2147483647 w 152"/>
                <a:gd name="T25" fmla="*/ 2147483647 h 158"/>
                <a:gd name="T26" fmla="*/ 2147483647 w 152"/>
                <a:gd name="T27" fmla="*/ 2147483647 h 158"/>
                <a:gd name="T28" fmla="*/ 2147483647 w 152"/>
                <a:gd name="T29" fmla="*/ 2147483647 h 158"/>
                <a:gd name="T30" fmla="*/ 2147483647 w 152"/>
                <a:gd name="T31" fmla="*/ 2147483647 h 158"/>
                <a:gd name="T32" fmla="*/ 2147483647 w 152"/>
                <a:gd name="T33" fmla="*/ 2147483647 h 158"/>
                <a:gd name="T34" fmla="*/ 2147483647 w 152"/>
                <a:gd name="T35" fmla="*/ 2147483647 h 158"/>
                <a:gd name="T36" fmla="*/ 2147483647 w 152"/>
                <a:gd name="T37" fmla="*/ 2147483647 h 158"/>
                <a:gd name="T38" fmla="*/ 2147483647 w 152"/>
                <a:gd name="T39" fmla="*/ 2147483647 h 158"/>
                <a:gd name="T40" fmla="*/ 0 w 152"/>
                <a:gd name="T41" fmla="*/ 2147483647 h 158"/>
                <a:gd name="T42" fmla="*/ 2147483647 w 152"/>
                <a:gd name="T43" fmla="*/ 2147483647 h 158"/>
                <a:gd name="T44" fmla="*/ 2147483647 w 152"/>
                <a:gd name="T45" fmla="*/ 2147483647 h 158"/>
                <a:gd name="T46" fmla="*/ 2147483647 w 152"/>
                <a:gd name="T47" fmla="*/ 2147483647 h 158"/>
                <a:gd name="T48" fmla="*/ 2147483647 w 152"/>
                <a:gd name="T49" fmla="*/ 2147483647 h 158"/>
                <a:gd name="T50" fmla="*/ 2147483647 w 152"/>
                <a:gd name="T51" fmla="*/ 2147483647 h 158"/>
                <a:gd name="T52" fmla="*/ 2147483647 w 152"/>
                <a:gd name="T53" fmla="*/ 2147483647 h 158"/>
                <a:gd name="T54" fmla="*/ 2147483647 w 152"/>
                <a:gd name="T55" fmla="*/ 2147483647 h 158"/>
                <a:gd name="T56" fmla="*/ 2147483647 w 152"/>
                <a:gd name="T57" fmla="*/ 2147483647 h 158"/>
                <a:gd name="T58" fmla="*/ 2147483647 w 152"/>
                <a:gd name="T59" fmla="*/ 2147483647 h 158"/>
                <a:gd name="T60" fmla="*/ 2147483647 w 152"/>
                <a:gd name="T61" fmla="*/ 2147483647 h 158"/>
                <a:gd name="T62" fmla="*/ 2147483647 w 152"/>
                <a:gd name="T63" fmla="*/ 2147483647 h 158"/>
                <a:gd name="T64" fmla="*/ 2147483647 w 152"/>
                <a:gd name="T65" fmla="*/ 2147483647 h 158"/>
                <a:gd name="T66" fmla="*/ 2147483647 w 152"/>
                <a:gd name="T67" fmla="*/ 2147483647 h 158"/>
                <a:gd name="T68" fmla="*/ 2147483647 w 152"/>
                <a:gd name="T69" fmla="*/ 2147483647 h 158"/>
                <a:gd name="T70" fmla="*/ 2147483647 w 152"/>
                <a:gd name="T71" fmla="*/ 2147483647 h 158"/>
                <a:gd name="T72" fmla="*/ 2147483647 w 152"/>
                <a:gd name="T73" fmla="*/ 2147483647 h 158"/>
                <a:gd name="T74" fmla="*/ 2147483647 w 152"/>
                <a:gd name="T75" fmla="*/ 2147483647 h 158"/>
                <a:gd name="T76" fmla="*/ 2147483647 w 152"/>
                <a:gd name="T77" fmla="*/ 2147483647 h 158"/>
                <a:gd name="T78" fmla="*/ 2147483647 w 152"/>
                <a:gd name="T79" fmla="*/ 2147483647 h 158"/>
                <a:gd name="T80" fmla="*/ 2147483647 w 152"/>
                <a:gd name="T81" fmla="*/ 2147483647 h 158"/>
                <a:gd name="T82" fmla="*/ 2147483647 w 152"/>
                <a:gd name="T83" fmla="*/ 2147483647 h 158"/>
                <a:gd name="T84" fmla="*/ 2147483647 w 152"/>
                <a:gd name="T85" fmla="*/ 2147483647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2"/>
                <a:gd name="T130" fmla="*/ 0 h 158"/>
                <a:gd name="T131" fmla="*/ 152 w 152"/>
                <a:gd name="T132" fmla="*/ 158 h 1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2" h="158">
                  <a:moveTo>
                    <a:pt x="0" y="79"/>
                  </a:moveTo>
                  <a:lnTo>
                    <a:pt x="0" y="79"/>
                  </a:lnTo>
                  <a:lnTo>
                    <a:pt x="0" y="62"/>
                  </a:lnTo>
                  <a:lnTo>
                    <a:pt x="6" y="45"/>
                  </a:lnTo>
                  <a:lnTo>
                    <a:pt x="11" y="34"/>
                  </a:lnTo>
                  <a:lnTo>
                    <a:pt x="17" y="23"/>
                  </a:lnTo>
                  <a:lnTo>
                    <a:pt x="22" y="23"/>
                  </a:lnTo>
                  <a:lnTo>
                    <a:pt x="28" y="12"/>
                  </a:lnTo>
                  <a:lnTo>
                    <a:pt x="34" y="12"/>
                  </a:lnTo>
                  <a:lnTo>
                    <a:pt x="45" y="6"/>
                  </a:lnTo>
                  <a:lnTo>
                    <a:pt x="56" y="0"/>
                  </a:lnTo>
                  <a:lnTo>
                    <a:pt x="73" y="0"/>
                  </a:lnTo>
                  <a:lnTo>
                    <a:pt x="90" y="0"/>
                  </a:lnTo>
                  <a:lnTo>
                    <a:pt x="101" y="6"/>
                  </a:lnTo>
                  <a:lnTo>
                    <a:pt x="118" y="12"/>
                  </a:lnTo>
                  <a:lnTo>
                    <a:pt x="129" y="23"/>
                  </a:lnTo>
                  <a:lnTo>
                    <a:pt x="135" y="34"/>
                  </a:lnTo>
                  <a:lnTo>
                    <a:pt x="146" y="45"/>
                  </a:lnTo>
                  <a:lnTo>
                    <a:pt x="146" y="62"/>
                  </a:lnTo>
                  <a:lnTo>
                    <a:pt x="152" y="79"/>
                  </a:lnTo>
                  <a:lnTo>
                    <a:pt x="146" y="90"/>
                  </a:lnTo>
                  <a:lnTo>
                    <a:pt x="146" y="107"/>
                  </a:lnTo>
                  <a:lnTo>
                    <a:pt x="135" y="119"/>
                  </a:lnTo>
                  <a:lnTo>
                    <a:pt x="129" y="130"/>
                  </a:lnTo>
                  <a:lnTo>
                    <a:pt x="129" y="135"/>
                  </a:lnTo>
                  <a:lnTo>
                    <a:pt x="118" y="141"/>
                  </a:lnTo>
                  <a:lnTo>
                    <a:pt x="101" y="147"/>
                  </a:lnTo>
                  <a:lnTo>
                    <a:pt x="90" y="152"/>
                  </a:lnTo>
                  <a:lnTo>
                    <a:pt x="73" y="158"/>
                  </a:lnTo>
                  <a:lnTo>
                    <a:pt x="56" y="152"/>
                  </a:lnTo>
                  <a:lnTo>
                    <a:pt x="45" y="147"/>
                  </a:lnTo>
                  <a:lnTo>
                    <a:pt x="34" y="141"/>
                  </a:lnTo>
                  <a:lnTo>
                    <a:pt x="28" y="141"/>
                  </a:lnTo>
                  <a:lnTo>
                    <a:pt x="22" y="135"/>
                  </a:lnTo>
                  <a:lnTo>
                    <a:pt x="17" y="130"/>
                  </a:lnTo>
                  <a:lnTo>
                    <a:pt x="11" y="119"/>
                  </a:lnTo>
                  <a:lnTo>
                    <a:pt x="6" y="107"/>
                  </a:lnTo>
                  <a:lnTo>
                    <a:pt x="0" y="90"/>
                  </a:lnTo>
                  <a:lnTo>
                    <a:pt x="0" y="79"/>
                  </a:lnTo>
                  <a:close/>
                  <a:moveTo>
                    <a:pt x="6" y="90"/>
                  </a:moveTo>
                  <a:lnTo>
                    <a:pt x="6" y="90"/>
                  </a:lnTo>
                  <a:lnTo>
                    <a:pt x="11" y="107"/>
                  </a:lnTo>
                  <a:lnTo>
                    <a:pt x="17" y="119"/>
                  </a:lnTo>
                  <a:lnTo>
                    <a:pt x="22" y="130"/>
                  </a:lnTo>
                  <a:lnTo>
                    <a:pt x="34" y="135"/>
                  </a:lnTo>
                  <a:lnTo>
                    <a:pt x="45" y="147"/>
                  </a:lnTo>
                  <a:lnTo>
                    <a:pt x="62" y="147"/>
                  </a:lnTo>
                  <a:lnTo>
                    <a:pt x="56" y="147"/>
                  </a:lnTo>
                  <a:lnTo>
                    <a:pt x="73" y="152"/>
                  </a:lnTo>
                  <a:lnTo>
                    <a:pt x="90" y="147"/>
                  </a:lnTo>
                  <a:lnTo>
                    <a:pt x="101" y="147"/>
                  </a:lnTo>
                  <a:lnTo>
                    <a:pt x="112" y="135"/>
                  </a:lnTo>
                  <a:lnTo>
                    <a:pt x="124" y="130"/>
                  </a:lnTo>
                  <a:lnTo>
                    <a:pt x="129" y="119"/>
                  </a:lnTo>
                  <a:lnTo>
                    <a:pt x="140" y="107"/>
                  </a:lnTo>
                  <a:lnTo>
                    <a:pt x="140" y="90"/>
                  </a:lnTo>
                  <a:lnTo>
                    <a:pt x="146" y="79"/>
                  </a:lnTo>
                  <a:lnTo>
                    <a:pt x="140" y="62"/>
                  </a:lnTo>
                  <a:lnTo>
                    <a:pt x="140" y="45"/>
                  </a:lnTo>
                  <a:lnTo>
                    <a:pt x="140" y="51"/>
                  </a:lnTo>
                  <a:lnTo>
                    <a:pt x="129" y="34"/>
                  </a:lnTo>
                  <a:lnTo>
                    <a:pt x="124" y="23"/>
                  </a:lnTo>
                  <a:lnTo>
                    <a:pt x="112" y="17"/>
                  </a:lnTo>
                  <a:lnTo>
                    <a:pt x="101" y="12"/>
                  </a:lnTo>
                  <a:lnTo>
                    <a:pt x="90" y="6"/>
                  </a:lnTo>
                  <a:lnTo>
                    <a:pt x="73" y="6"/>
                  </a:lnTo>
                  <a:lnTo>
                    <a:pt x="56" y="6"/>
                  </a:lnTo>
                  <a:lnTo>
                    <a:pt x="62" y="6"/>
                  </a:lnTo>
                  <a:lnTo>
                    <a:pt x="45" y="12"/>
                  </a:lnTo>
                  <a:lnTo>
                    <a:pt x="34" y="17"/>
                  </a:lnTo>
                  <a:lnTo>
                    <a:pt x="22" y="23"/>
                  </a:lnTo>
                  <a:lnTo>
                    <a:pt x="17" y="34"/>
                  </a:lnTo>
                  <a:lnTo>
                    <a:pt x="11" y="51"/>
                  </a:lnTo>
                  <a:lnTo>
                    <a:pt x="11" y="45"/>
                  </a:lnTo>
                  <a:lnTo>
                    <a:pt x="6" y="62"/>
                  </a:lnTo>
                  <a:lnTo>
                    <a:pt x="6" y="79"/>
                  </a:lnTo>
                  <a:lnTo>
                    <a:pt x="6" y="9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0" name="Freeform 56">
              <a:extLst>
                <a:ext uri="{FF2B5EF4-FFF2-40B4-BE49-F238E27FC236}">
                  <a16:creationId xmlns:a16="http://schemas.microsoft.com/office/drawing/2014/main" id="{460EA2D5-3F52-4283-88CE-7FD35411604D}"/>
                </a:ext>
              </a:extLst>
            </p:cNvPr>
            <p:cNvSpPr>
              <a:spLocks/>
            </p:cNvSpPr>
            <p:nvPr/>
          </p:nvSpPr>
          <p:spPr bwMode="auto">
            <a:xfrm>
              <a:off x="5721765" y="4388364"/>
              <a:ext cx="508000" cy="508000"/>
            </a:xfrm>
            <a:custGeom>
              <a:avLst/>
              <a:gdLst>
                <a:gd name="T0" fmla="*/ 0 w 320"/>
                <a:gd name="T1" fmla="*/ 2147483647 h 320"/>
                <a:gd name="T2" fmla="*/ 2147483647 w 320"/>
                <a:gd name="T3" fmla="*/ 2147483647 h 320"/>
                <a:gd name="T4" fmla="*/ 2147483647 w 320"/>
                <a:gd name="T5" fmla="*/ 2147483647 h 320"/>
                <a:gd name="T6" fmla="*/ 2147483647 w 320"/>
                <a:gd name="T7" fmla="*/ 2147483647 h 320"/>
                <a:gd name="T8" fmla="*/ 2147483647 w 320"/>
                <a:gd name="T9" fmla="*/ 2147483647 h 320"/>
                <a:gd name="T10" fmla="*/ 2147483647 w 320"/>
                <a:gd name="T11" fmla="*/ 2147483647 h 320"/>
                <a:gd name="T12" fmla="*/ 2147483647 w 320"/>
                <a:gd name="T13" fmla="*/ 0 h 320"/>
                <a:gd name="T14" fmla="*/ 2147483647 w 320"/>
                <a:gd name="T15" fmla="*/ 0 h 320"/>
                <a:gd name="T16" fmla="*/ 2147483647 w 320"/>
                <a:gd name="T17" fmla="*/ 0 h 320"/>
                <a:gd name="T18" fmla="*/ 2147483647 w 320"/>
                <a:gd name="T19" fmla="*/ 2147483647 h 320"/>
                <a:gd name="T20" fmla="*/ 2147483647 w 320"/>
                <a:gd name="T21" fmla="*/ 2147483647 h 320"/>
                <a:gd name="T22" fmla="*/ 2147483647 w 320"/>
                <a:gd name="T23" fmla="*/ 2147483647 h 320"/>
                <a:gd name="T24" fmla="*/ 2147483647 w 320"/>
                <a:gd name="T25" fmla="*/ 2147483647 h 320"/>
                <a:gd name="T26" fmla="*/ 2147483647 w 320"/>
                <a:gd name="T27" fmla="*/ 2147483647 h 320"/>
                <a:gd name="T28" fmla="*/ 2147483647 w 320"/>
                <a:gd name="T29" fmla="*/ 2147483647 h 320"/>
                <a:gd name="T30" fmla="*/ 2147483647 w 320"/>
                <a:gd name="T31" fmla="*/ 2147483647 h 320"/>
                <a:gd name="T32" fmla="*/ 2147483647 w 320"/>
                <a:gd name="T33" fmla="*/ 2147483647 h 320"/>
                <a:gd name="T34" fmla="*/ 2147483647 w 320"/>
                <a:gd name="T35" fmla="*/ 2147483647 h 320"/>
                <a:gd name="T36" fmla="*/ 2147483647 w 320"/>
                <a:gd name="T37" fmla="*/ 2147483647 h 320"/>
                <a:gd name="T38" fmla="*/ 2147483647 w 320"/>
                <a:gd name="T39" fmla="*/ 2147483647 h 320"/>
                <a:gd name="T40" fmla="*/ 2147483647 w 320"/>
                <a:gd name="T41" fmla="*/ 2147483647 h 320"/>
                <a:gd name="T42" fmla="*/ 2147483647 w 320"/>
                <a:gd name="T43" fmla="*/ 2147483647 h 320"/>
                <a:gd name="T44" fmla="*/ 2147483647 w 320"/>
                <a:gd name="T45" fmla="*/ 2147483647 h 320"/>
                <a:gd name="T46" fmla="*/ 2147483647 w 320"/>
                <a:gd name="T47" fmla="*/ 2147483647 h 320"/>
                <a:gd name="T48" fmla="*/ 2147483647 w 320"/>
                <a:gd name="T49" fmla="*/ 2147483647 h 320"/>
                <a:gd name="T50" fmla="*/ 2147483647 w 320"/>
                <a:gd name="T51" fmla="*/ 2147483647 h 320"/>
                <a:gd name="T52" fmla="*/ 2147483647 w 320"/>
                <a:gd name="T53" fmla="*/ 2147483647 h 320"/>
                <a:gd name="T54" fmla="*/ 2147483647 w 320"/>
                <a:gd name="T55" fmla="*/ 2147483647 h 320"/>
                <a:gd name="T56" fmla="*/ 2147483647 w 320"/>
                <a:gd name="T57" fmla="*/ 2147483647 h 320"/>
                <a:gd name="T58" fmla="*/ 2147483647 w 320"/>
                <a:gd name="T59" fmla="*/ 2147483647 h 320"/>
                <a:gd name="T60" fmla="*/ 0 w 320"/>
                <a:gd name="T61" fmla="*/ 2147483647 h 320"/>
                <a:gd name="T62" fmla="*/ 0 w 320"/>
                <a:gd name="T63" fmla="*/ 2147483647 h 320"/>
                <a:gd name="T64" fmla="*/ 0 w 320"/>
                <a:gd name="T65" fmla="*/ 2147483647 h 3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0"/>
                <a:gd name="T100" fmla="*/ 0 h 320"/>
                <a:gd name="T101" fmla="*/ 320 w 320"/>
                <a:gd name="T102" fmla="*/ 320 h 3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0" h="320">
                  <a:moveTo>
                    <a:pt x="0" y="163"/>
                  </a:moveTo>
                  <a:lnTo>
                    <a:pt x="5" y="129"/>
                  </a:lnTo>
                  <a:lnTo>
                    <a:pt x="11" y="95"/>
                  </a:lnTo>
                  <a:lnTo>
                    <a:pt x="44" y="45"/>
                  </a:lnTo>
                  <a:lnTo>
                    <a:pt x="95" y="11"/>
                  </a:lnTo>
                  <a:lnTo>
                    <a:pt x="129" y="5"/>
                  </a:lnTo>
                  <a:lnTo>
                    <a:pt x="163" y="0"/>
                  </a:lnTo>
                  <a:lnTo>
                    <a:pt x="191" y="5"/>
                  </a:lnTo>
                  <a:lnTo>
                    <a:pt x="224" y="11"/>
                  </a:lnTo>
                  <a:lnTo>
                    <a:pt x="275" y="45"/>
                  </a:lnTo>
                  <a:lnTo>
                    <a:pt x="309" y="95"/>
                  </a:lnTo>
                  <a:lnTo>
                    <a:pt x="314" y="129"/>
                  </a:lnTo>
                  <a:lnTo>
                    <a:pt x="320" y="163"/>
                  </a:lnTo>
                  <a:lnTo>
                    <a:pt x="314" y="191"/>
                  </a:lnTo>
                  <a:lnTo>
                    <a:pt x="309" y="225"/>
                  </a:lnTo>
                  <a:lnTo>
                    <a:pt x="275" y="275"/>
                  </a:lnTo>
                  <a:lnTo>
                    <a:pt x="224" y="309"/>
                  </a:lnTo>
                  <a:lnTo>
                    <a:pt x="191" y="315"/>
                  </a:lnTo>
                  <a:lnTo>
                    <a:pt x="163" y="320"/>
                  </a:lnTo>
                  <a:lnTo>
                    <a:pt x="129" y="315"/>
                  </a:lnTo>
                  <a:lnTo>
                    <a:pt x="95" y="309"/>
                  </a:lnTo>
                  <a:lnTo>
                    <a:pt x="44" y="275"/>
                  </a:lnTo>
                  <a:lnTo>
                    <a:pt x="11" y="225"/>
                  </a:lnTo>
                  <a:lnTo>
                    <a:pt x="5" y="191"/>
                  </a:lnTo>
                  <a:lnTo>
                    <a:pt x="0" y="163"/>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1" name="Freeform 57">
              <a:extLst>
                <a:ext uri="{FF2B5EF4-FFF2-40B4-BE49-F238E27FC236}">
                  <a16:creationId xmlns:a16="http://schemas.microsoft.com/office/drawing/2014/main" id="{8763734F-34B3-4321-BB28-544313ADD835}"/>
                </a:ext>
              </a:extLst>
            </p:cNvPr>
            <p:cNvSpPr>
              <a:spLocks noEditPoints="1"/>
            </p:cNvSpPr>
            <p:nvPr/>
          </p:nvSpPr>
          <p:spPr bwMode="auto">
            <a:xfrm>
              <a:off x="5721765" y="4388364"/>
              <a:ext cx="517525" cy="517525"/>
            </a:xfrm>
            <a:custGeom>
              <a:avLst/>
              <a:gdLst>
                <a:gd name="T0" fmla="*/ 0 w 326"/>
                <a:gd name="T1" fmla="*/ 2147483647 h 326"/>
                <a:gd name="T2" fmla="*/ 2147483647 w 326"/>
                <a:gd name="T3" fmla="*/ 2147483647 h 326"/>
                <a:gd name="T4" fmla="*/ 2147483647 w 326"/>
                <a:gd name="T5" fmla="*/ 2147483647 h 326"/>
                <a:gd name="T6" fmla="*/ 2147483647 w 326"/>
                <a:gd name="T7" fmla="*/ 2147483647 h 326"/>
                <a:gd name="T8" fmla="*/ 2147483647 w 326"/>
                <a:gd name="T9" fmla="*/ 0 h 326"/>
                <a:gd name="T10" fmla="*/ 2147483647 w 326"/>
                <a:gd name="T11" fmla="*/ 0 h 326"/>
                <a:gd name="T12" fmla="*/ 2147483647 w 326"/>
                <a:gd name="T13" fmla="*/ 2147483647 h 326"/>
                <a:gd name="T14" fmla="*/ 2147483647 w 326"/>
                <a:gd name="T15" fmla="*/ 2147483647 h 326"/>
                <a:gd name="T16" fmla="*/ 2147483647 w 326"/>
                <a:gd name="T17" fmla="*/ 2147483647 h 326"/>
                <a:gd name="T18" fmla="*/ 2147483647 w 326"/>
                <a:gd name="T19" fmla="*/ 2147483647 h 326"/>
                <a:gd name="T20" fmla="*/ 2147483647 w 326"/>
                <a:gd name="T21" fmla="*/ 2147483647 h 326"/>
                <a:gd name="T22" fmla="*/ 2147483647 w 326"/>
                <a:gd name="T23" fmla="*/ 2147483647 h 326"/>
                <a:gd name="T24" fmla="*/ 2147483647 w 326"/>
                <a:gd name="T25" fmla="*/ 2147483647 h 326"/>
                <a:gd name="T26" fmla="*/ 2147483647 w 326"/>
                <a:gd name="T27" fmla="*/ 2147483647 h 326"/>
                <a:gd name="T28" fmla="*/ 2147483647 w 326"/>
                <a:gd name="T29" fmla="*/ 2147483647 h 326"/>
                <a:gd name="T30" fmla="*/ 2147483647 w 326"/>
                <a:gd name="T31" fmla="*/ 2147483647 h 326"/>
                <a:gd name="T32" fmla="*/ 2147483647 w 326"/>
                <a:gd name="T33" fmla="*/ 2147483647 h 326"/>
                <a:gd name="T34" fmla="*/ 2147483647 w 326"/>
                <a:gd name="T35" fmla="*/ 2147483647 h 326"/>
                <a:gd name="T36" fmla="*/ 2147483647 w 326"/>
                <a:gd name="T37" fmla="*/ 2147483647 h 326"/>
                <a:gd name="T38" fmla="*/ 2147483647 w 326"/>
                <a:gd name="T39" fmla="*/ 2147483647 h 326"/>
                <a:gd name="T40" fmla="*/ 0 w 326"/>
                <a:gd name="T41" fmla="*/ 2147483647 h 326"/>
                <a:gd name="T42" fmla="*/ 2147483647 w 326"/>
                <a:gd name="T43" fmla="*/ 2147483647 h 326"/>
                <a:gd name="T44" fmla="*/ 2147483647 w 326"/>
                <a:gd name="T45" fmla="*/ 2147483647 h 326"/>
                <a:gd name="T46" fmla="*/ 2147483647 w 326"/>
                <a:gd name="T47" fmla="*/ 2147483647 h 326"/>
                <a:gd name="T48" fmla="*/ 2147483647 w 326"/>
                <a:gd name="T49" fmla="*/ 2147483647 h 326"/>
                <a:gd name="T50" fmla="*/ 2147483647 w 326"/>
                <a:gd name="T51" fmla="*/ 2147483647 h 326"/>
                <a:gd name="T52" fmla="*/ 2147483647 w 326"/>
                <a:gd name="T53" fmla="*/ 2147483647 h 326"/>
                <a:gd name="T54" fmla="*/ 2147483647 w 326"/>
                <a:gd name="T55" fmla="*/ 2147483647 h 326"/>
                <a:gd name="T56" fmla="*/ 2147483647 w 326"/>
                <a:gd name="T57" fmla="*/ 2147483647 h 326"/>
                <a:gd name="T58" fmla="*/ 2147483647 w 326"/>
                <a:gd name="T59" fmla="*/ 2147483647 h 326"/>
                <a:gd name="T60" fmla="*/ 2147483647 w 326"/>
                <a:gd name="T61" fmla="*/ 2147483647 h 326"/>
                <a:gd name="T62" fmla="*/ 2147483647 w 326"/>
                <a:gd name="T63" fmla="*/ 2147483647 h 326"/>
                <a:gd name="T64" fmla="*/ 2147483647 w 326"/>
                <a:gd name="T65" fmla="*/ 2147483647 h 326"/>
                <a:gd name="T66" fmla="*/ 2147483647 w 326"/>
                <a:gd name="T67" fmla="*/ 2147483647 h 326"/>
                <a:gd name="T68" fmla="*/ 2147483647 w 326"/>
                <a:gd name="T69" fmla="*/ 2147483647 h 326"/>
                <a:gd name="T70" fmla="*/ 2147483647 w 326"/>
                <a:gd name="T71" fmla="*/ 2147483647 h 326"/>
                <a:gd name="T72" fmla="*/ 2147483647 w 326"/>
                <a:gd name="T73" fmla="*/ 2147483647 h 326"/>
                <a:gd name="T74" fmla="*/ 2147483647 w 326"/>
                <a:gd name="T75" fmla="*/ 2147483647 h 326"/>
                <a:gd name="T76" fmla="*/ 2147483647 w 326"/>
                <a:gd name="T77" fmla="*/ 2147483647 h 326"/>
                <a:gd name="T78" fmla="*/ 2147483647 w 326"/>
                <a:gd name="T79" fmla="*/ 2147483647 h 326"/>
                <a:gd name="T80" fmla="*/ 2147483647 w 326"/>
                <a:gd name="T81" fmla="*/ 2147483647 h 326"/>
                <a:gd name="T82" fmla="*/ 2147483647 w 326"/>
                <a:gd name="T83" fmla="*/ 2147483647 h 326"/>
                <a:gd name="T84" fmla="*/ 2147483647 w 326"/>
                <a:gd name="T85" fmla="*/ 2147483647 h 3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6"/>
                <a:gd name="T130" fmla="*/ 0 h 326"/>
                <a:gd name="T131" fmla="*/ 326 w 326"/>
                <a:gd name="T132" fmla="*/ 326 h 3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6" h="326">
                  <a:moveTo>
                    <a:pt x="0" y="163"/>
                  </a:moveTo>
                  <a:lnTo>
                    <a:pt x="0" y="163"/>
                  </a:lnTo>
                  <a:lnTo>
                    <a:pt x="0" y="129"/>
                  </a:lnTo>
                  <a:lnTo>
                    <a:pt x="11" y="95"/>
                  </a:lnTo>
                  <a:lnTo>
                    <a:pt x="22" y="67"/>
                  </a:lnTo>
                  <a:lnTo>
                    <a:pt x="28" y="67"/>
                  </a:lnTo>
                  <a:lnTo>
                    <a:pt x="44" y="45"/>
                  </a:lnTo>
                  <a:lnTo>
                    <a:pt x="67" y="28"/>
                  </a:lnTo>
                  <a:lnTo>
                    <a:pt x="67" y="22"/>
                  </a:lnTo>
                  <a:lnTo>
                    <a:pt x="95" y="11"/>
                  </a:lnTo>
                  <a:lnTo>
                    <a:pt x="129" y="0"/>
                  </a:lnTo>
                  <a:lnTo>
                    <a:pt x="163" y="0"/>
                  </a:lnTo>
                  <a:lnTo>
                    <a:pt x="191" y="0"/>
                  </a:lnTo>
                  <a:lnTo>
                    <a:pt x="224" y="11"/>
                  </a:lnTo>
                  <a:lnTo>
                    <a:pt x="252" y="22"/>
                  </a:lnTo>
                  <a:lnTo>
                    <a:pt x="252" y="28"/>
                  </a:lnTo>
                  <a:lnTo>
                    <a:pt x="275" y="45"/>
                  </a:lnTo>
                  <a:lnTo>
                    <a:pt x="297" y="67"/>
                  </a:lnTo>
                  <a:lnTo>
                    <a:pt x="309" y="95"/>
                  </a:lnTo>
                  <a:lnTo>
                    <a:pt x="320" y="129"/>
                  </a:lnTo>
                  <a:lnTo>
                    <a:pt x="326" y="163"/>
                  </a:lnTo>
                  <a:lnTo>
                    <a:pt x="320" y="191"/>
                  </a:lnTo>
                  <a:lnTo>
                    <a:pt x="309" y="225"/>
                  </a:lnTo>
                  <a:lnTo>
                    <a:pt x="297" y="253"/>
                  </a:lnTo>
                  <a:lnTo>
                    <a:pt x="275" y="275"/>
                  </a:lnTo>
                  <a:lnTo>
                    <a:pt x="252" y="298"/>
                  </a:lnTo>
                  <a:lnTo>
                    <a:pt x="224" y="309"/>
                  </a:lnTo>
                  <a:lnTo>
                    <a:pt x="191" y="320"/>
                  </a:lnTo>
                  <a:lnTo>
                    <a:pt x="163" y="326"/>
                  </a:lnTo>
                  <a:lnTo>
                    <a:pt x="129" y="320"/>
                  </a:lnTo>
                  <a:lnTo>
                    <a:pt x="95" y="309"/>
                  </a:lnTo>
                  <a:lnTo>
                    <a:pt x="67" y="298"/>
                  </a:lnTo>
                  <a:lnTo>
                    <a:pt x="44" y="275"/>
                  </a:lnTo>
                  <a:lnTo>
                    <a:pt x="28" y="253"/>
                  </a:lnTo>
                  <a:lnTo>
                    <a:pt x="22" y="253"/>
                  </a:lnTo>
                  <a:lnTo>
                    <a:pt x="11" y="225"/>
                  </a:lnTo>
                  <a:lnTo>
                    <a:pt x="0" y="191"/>
                  </a:lnTo>
                  <a:lnTo>
                    <a:pt x="0" y="163"/>
                  </a:lnTo>
                  <a:close/>
                  <a:moveTo>
                    <a:pt x="5" y="191"/>
                  </a:moveTo>
                  <a:lnTo>
                    <a:pt x="5" y="191"/>
                  </a:lnTo>
                  <a:lnTo>
                    <a:pt x="16" y="225"/>
                  </a:lnTo>
                  <a:lnTo>
                    <a:pt x="16" y="219"/>
                  </a:lnTo>
                  <a:lnTo>
                    <a:pt x="28" y="247"/>
                  </a:lnTo>
                  <a:lnTo>
                    <a:pt x="50" y="270"/>
                  </a:lnTo>
                  <a:lnTo>
                    <a:pt x="73" y="292"/>
                  </a:lnTo>
                  <a:lnTo>
                    <a:pt x="101" y="304"/>
                  </a:lnTo>
                  <a:lnTo>
                    <a:pt x="129" y="315"/>
                  </a:lnTo>
                  <a:lnTo>
                    <a:pt x="163" y="320"/>
                  </a:lnTo>
                  <a:lnTo>
                    <a:pt x="191" y="315"/>
                  </a:lnTo>
                  <a:lnTo>
                    <a:pt x="224" y="304"/>
                  </a:lnTo>
                  <a:lnTo>
                    <a:pt x="219" y="304"/>
                  </a:lnTo>
                  <a:lnTo>
                    <a:pt x="247" y="292"/>
                  </a:lnTo>
                  <a:lnTo>
                    <a:pt x="269" y="270"/>
                  </a:lnTo>
                  <a:lnTo>
                    <a:pt x="292" y="247"/>
                  </a:lnTo>
                  <a:lnTo>
                    <a:pt x="303" y="219"/>
                  </a:lnTo>
                  <a:lnTo>
                    <a:pt x="303" y="225"/>
                  </a:lnTo>
                  <a:lnTo>
                    <a:pt x="314" y="191"/>
                  </a:lnTo>
                  <a:lnTo>
                    <a:pt x="320" y="163"/>
                  </a:lnTo>
                  <a:lnTo>
                    <a:pt x="314" y="129"/>
                  </a:lnTo>
                  <a:lnTo>
                    <a:pt x="303" y="101"/>
                  </a:lnTo>
                  <a:lnTo>
                    <a:pt x="292" y="73"/>
                  </a:lnTo>
                  <a:lnTo>
                    <a:pt x="269" y="50"/>
                  </a:lnTo>
                  <a:lnTo>
                    <a:pt x="247" y="28"/>
                  </a:lnTo>
                  <a:lnTo>
                    <a:pt x="219" y="17"/>
                  </a:lnTo>
                  <a:lnTo>
                    <a:pt x="224" y="17"/>
                  </a:lnTo>
                  <a:lnTo>
                    <a:pt x="191" y="5"/>
                  </a:lnTo>
                  <a:lnTo>
                    <a:pt x="163" y="5"/>
                  </a:lnTo>
                  <a:lnTo>
                    <a:pt x="129" y="5"/>
                  </a:lnTo>
                  <a:lnTo>
                    <a:pt x="101" y="17"/>
                  </a:lnTo>
                  <a:lnTo>
                    <a:pt x="73" y="28"/>
                  </a:lnTo>
                  <a:lnTo>
                    <a:pt x="50" y="50"/>
                  </a:lnTo>
                  <a:lnTo>
                    <a:pt x="28" y="73"/>
                  </a:lnTo>
                  <a:lnTo>
                    <a:pt x="16" y="101"/>
                  </a:lnTo>
                  <a:lnTo>
                    <a:pt x="5" y="129"/>
                  </a:lnTo>
                  <a:lnTo>
                    <a:pt x="5" y="163"/>
                  </a:lnTo>
                  <a:lnTo>
                    <a:pt x="5" y="191"/>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2" name="Freeform 58">
              <a:extLst>
                <a:ext uri="{FF2B5EF4-FFF2-40B4-BE49-F238E27FC236}">
                  <a16:creationId xmlns:a16="http://schemas.microsoft.com/office/drawing/2014/main" id="{C7292AE1-A521-4736-B79A-4B78C97DFD3E}"/>
                </a:ext>
              </a:extLst>
            </p:cNvPr>
            <p:cNvSpPr>
              <a:spLocks/>
            </p:cNvSpPr>
            <p:nvPr/>
          </p:nvSpPr>
          <p:spPr bwMode="auto">
            <a:xfrm>
              <a:off x="5488402" y="3137414"/>
              <a:ext cx="536575" cy="546100"/>
            </a:xfrm>
            <a:custGeom>
              <a:avLst/>
              <a:gdLst>
                <a:gd name="T0" fmla="*/ 0 w 338"/>
                <a:gd name="T1" fmla="*/ 2147483647 h 344"/>
                <a:gd name="T2" fmla="*/ 2147483647 w 338"/>
                <a:gd name="T3" fmla="*/ 2147483647 h 344"/>
                <a:gd name="T4" fmla="*/ 2147483647 w 338"/>
                <a:gd name="T5" fmla="*/ 2147483647 h 344"/>
                <a:gd name="T6" fmla="*/ 2147483647 w 338"/>
                <a:gd name="T7" fmla="*/ 2147483647 h 344"/>
                <a:gd name="T8" fmla="*/ 2147483647 w 338"/>
                <a:gd name="T9" fmla="*/ 2147483647 h 344"/>
                <a:gd name="T10" fmla="*/ 2147483647 w 338"/>
                <a:gd name="T11" fmla="*/ 2147483647 h 344"/>
                <a:gd name="T12" fmla="*/ 2147483647 w 338"/>
                <a:gd name="T13" fmla="*/ 2147483647 h 344"/>
                <a:gd name="T14" fmla="*/ 2147483647 w 338"/>
                <a:gd name="T15" fmla="*/ 2147483647 h 344"/>
                <a:gd name="T16" fmla="*/ 2147483647 w 338"/>
                <a:gd name="T17" fmla="*/ 0 h 344"/>
                <a:gd name="T18" fmla="*/ 2147483647 w 338"/>
                <a:gd name="T19" fmla="*/ 0 h 344"/>
                <a:gd name="T20" fmla="*/ 2147483647 w 338"/>
                <a:gd name="T21" fmla="*/ 0 h 344"/>
                <a:gd name="T22" fmla="*/ 2147483647 w 338"/>
                <a:gd name="T23" fmla="*/ 2147483647 h 344"/>
                <a:gd name="T24" fmla="*/ 2147483647 w 338"/>
                <a:gd name="T25" fmla="*/ 2147483647 h 344"/>
                <a:gd name="T26" fmla="*/ 2147483647 w 338"/>
                <a:gd name="T27" fmla="*/ 2147483647 h 344"/>
                <a:gd name="T28" fmla="*/ 2147483647 w 338"/>
                <a:gd name="T29" fmla="*/ 2147483647 h 344"/>
                <a:gd name="T30" fmla="*/ 2147483647 w 338"/>
                <a:gd name="T31" fmla="*/ 2147483647 h 344"/>
                <a:gd name="T32" fmla="*/ 2147483647 w 338"/>
                <a:gd name="T33" fmla="*/ 2147483647 h 344"/>
                <a:gd name="T34" fmla="*/ 2147483647 w 338"/>
                <a:gd name="T35" fmla="*/ 2147483647 h 344"/>
                <a:gd name="T36" fmla="*/ 2147483647 w 338"/>
                <a:gd name="T37" fmla="*/ 2147483647 h 344"/>
                <a:gd name="T38" fmla="*/ 2147483647 w 338"/>
                <a:gd name="T39" fmla="*/ 2147483647 h 344"/>
                <a:gd name="T40" fmla="*/ 2147483647 w 338"/>
                <a:gd name="T41" fmla="*/ 2147483647 h 344"/>
                <a:gd name="T42" fmla="*/ 2147483647 w 338"/>
                <a:gd name="T43" fmla="*/ 2147483647 h 344"/>
                <a:gd name="T44" fmla="*/ 2147483647 w 338"/>
                <a:gd name="T45" fmla="*/ 2147483647 h 344"/>
                <a:gd name="T46" fmla="*/ 2147483647 w 338"/>
                <a:gd name="T47" fmla="*/ 2147483647 h 344"/>
                <a:gd name="T48" fmla="*/ 2147483647 w 338"/>
                <a:gd name="T49" fmla="*/ 2147483647 h 344"/>
                <a:gd name="T50" fmla="*/ 2147483647 w 338"/>
                <a:gd name="T51" fmla="*/ 2147483647 h 344"/>
                <a:gd name="T52" fmla="*/ 2147483647 w 338"/>
                <a:gd name="T53" fmla="*/ 2147483647 h 344"/>
                <a:gd name="T54" fmla="*/ 2147483647 w 338"/>
                <a:gd name="T55" fmla="*/ 2147483647 h 344"/>
                <a:gd name="T56" fmla="*/ 2147483647 w 338"/>
                <a:gd name="T57" fmla="*/ 2147483647 h 344"/>
                <a:gd name="T58" fmla="*/ 2147483647 w 338"/>
                <a:gd name="T59" fmla="*/ 2147483647 h 344"/>
                <a:gd name="T60" fmla="*/ 2147483647 w 338"/>
                <a:gd name="T61" fmla="*/ 2147483647 h 344"/>
                <a:gd name="T62" fmla="*/ 2147483647 w 338"/>
                <a:gd name="T63" fmla="*/ 2147483647 h 344"/>
                <a:gd name="T64" fmla="*/ 2147483647 w 338"/>
                <a:gd name="T65" fmla="*/ 2147483647 h 344"/>
                <a:gd name="T66" fmla="*/ 2147483647 w 338"/>
                <a:gd name="T67" fmla="*/ 2147483647 h 344"/>
                <a:gd name="T68" fmla="*/ 2147483647 w 338"/>
                <a:gd name="T69" fmla="*/ 2147483647 h 344"/>
                <a:gd name="T70" fmla="*/ 2147483647 w 338"/>
                <a:gd name="T71" fmla="*/ 2147483647 h 344"/>
                <a:gd name="T72" fmla="*/ 2147483647 w 338"/>
                <a:gd name="T73" fmla="*/ 2147483647 h 344"/>
                <a:gd name="T74" fmla="*/ 2147483647 w 338"/>
                <a:gd name="T75" fmla="*/ 2147483647 h 344"/>
                <a:gd name="T76" fmla="*/ 0 w 338"/>
                <a:gd name="T77" fmla="*/ 2147483647 h 344"/>
                <a:gd name="T78" fmla="*/ 0 w 338"/>
                <a:gd name="T79" fmla="*/ 2147483647 h 344"/>
                <a:gd name="T80" fmla="*/ 0 w 338"/>
                <a:gd name="T81" fmla="*/ 2147483647 h 34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38"/>
                <a:gd name="T124" fmla="*/ 0 h 344"/>
                <a:gd name="T125" fmla="*/ 338 w 338"/>
                <a:gd name="T126" fmla="*/ 344 h 34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38" h="344">
                  <a:moveTo>
                    <a:pt x="0" y="175"/>
                  </a:moveTo>
                  <a:lnTo>
                    <a:pt x="6" y="135"/>
                  </a:lnTo>
                  <a:lnTo>
                    <a:pt x="12" y="107"/>
                  </a:lnTo>
                  <a:lnTo>
                    <a:pt x="28" y="74"/>
                  </a:lnTo>
                  <a:lnTo>
                    <a:pt x="51" y="51"/>
                  </a:lnTo>
                  <a:lnTo>
                    <a:pt x="73" y="29"/>
                  </a:lnTo>
                  <a:lnTo>
                    <a:pt x="102" y="12"/>
                  </a:lnTo>
                  <a:lnTo>
                    <a:pt x="135" y="6"/>
                  </a:lnTo>
                  <a:lnTo>
                    <a:pt x="169" y="0"/>
                  </a:lnTo>
                  <a:lnTo>
                    <a:pt x="203" y="6"/>
                  </a:lnTo>
                  <a:lnTo>
                    <a:pt x="236" y="12"/>
                  </a:lnTo>
                  <a:lnTo>
                    <a:pt x="265" y="29"/>
                  </a:lnTo>
                  <a:lnTo>
                    <a:pt x="287" y="51"/>
                  </a:lnTo>
                  <a:lnTo>
                    <a:pt x="310" y="74"/>
                  </a:lnTo>
                  <a:lnTo>
                    <a:pt x="326" y="107"/>
                  </a:lnTo>
                  <a:lnTo>
                    <a:pt x="332" y="135"/>
                  </a:lnTo>
                  <a:lnTo>
                    <a:pt x="338" y="175"/>
                  </a:lnTo>
                  <a:lnTo>
                    <a:pt x="332" y="209"/>
                  </a:lnTo>
                  <a:lnTo>
                    <a:pt x="326" y="237"/>
                  </a:lnTo>
                  <a:lnTo>
                    <a:pt x="310" y="270"/>
                  </a:lnTo>
                  <a:lnTo>
                    <a:pt x="287" y="293"/>
                  </a:lnTo>
                  <a:lnTo>
                    <a:pt x="265" y="315"/>
                  </a:lnTo>
                  <a:lnTo>
                    <a:pt x="236" y="332"/>
                  </a:lnTo>
                  <a:lnTo>
                    <a:pt x="203" y="338"/>
                  </a:lnTo>
                  <a:lnTo>
                    <a:pt x="169" y="344"/>
                  </a:lnTo>
                  <a:lnTo>
                    <a:pt x="135" y="338"/>
                  </a:lnTo>
                  <a:lnTo>
                    <a:pt x="102" y="332"/>
                  </a:lnTo>
                  <a:lnTo>
                    <a:pt x="73" y="315"/>
                  </a:lnTo>
                  <a:lnTo>
                    <a:pt x="51" y="293"/>
                  </a:lnTo>
                  <a:lnTo>
                    <a:pt x="28" y="270"/>
                  </a:lnTo>
                  <a:lnTo>
                    <a:pt x="12" y="237"/>
                  </a:lnTo>
                  <a:lnTo>
                    <a:pt x="6" y="209"/>
                  </a:lnTo>
                  <a:lnTo>
                    <a:pt x="0" y="175"/>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3" name="Freeform 59">
              <a:extLst>
                <a:ext uri="{FF2B5EF4-FFF2-40B4-BE49-F238E27FC236}">
                  <a16:creationId xmlns:a16="http://schemas.microsoft.com/office/drawing/2014/main" id="{47AA86EA-8DEE-4CBB-8219-8C8C7F6D615F}"/>
                </a:ext>
              </a:extLst>
            </p:cNvPr>
            <p:cNvSpPr>
              <a:spLocks noEditPoints="1"/>
            </p:cNvSpPr>
            <p:nvPr/>
          </p:nvSpPr>
          <p:spPr bwMode="auto">
            <a:xfrm>
              <a:off x="5488402" y="3137414"/>
              <a:ext cx="544513" cy="554038"/>
            </a:xfrm>
            <a:custGeom>
              <a:avLst/>
              <a:gdLst>
                <a:gd name="T0" fmla="*/ 0 w 343"/>
                <a:gd name="T1" fmla="*/ 2147483647 h 349"/>
                <a:gd name="T2" fmla="*/ 2147483647 w 343"/>
                <a:gd name="T3" fmla="*/ 2147483647 h 349"/>
                <a:gd name="T4" fmla="*/ 2147483647 w 343"/>
                <a:gd name="T5" fmla="*/ 2147483647 h 349"/>
                <a:gd name="T6" fmla="*/ 2147483647 w 343"/>
                <a:gd name="T7" fmla="*/ 2147483647 h 349"/>
                <a:gd name="T8" fmla="*/ 2147483647 w 343"/>
                <a:gd name="T9" fmla="*/ 0 h 349"/>
                <a:gd name="T10" fmla="*/ 2147483647 w 343"/>
                <a:gd name="T11" fmla="*/ 0 h 349"/>
                <a:gd name="T12" fmla="*/ 2147483647 w 343"/>
                <a:gd name="T13" fmla="*/ 2147483647 h 349"/>
                <a:gd name="T14" fmla="*/ 2147483647 w 343"/>
                <a:gd name="T15" fmla="*/ 2147483647 h 349"/>
                <a:gd name="T16" fmla="*/ 2147483647 w 343"/>
                <a:gd name="T17" fmla="*/ 2147483647 h 349"/>
                <a:gd name="T18" fmla="*/ 2147483647 w 343"/>
                <a:gd name="T19" fmla="*/ 2147483647 h 349"/>
                <a:gd name="T20" fmla="*/ 2147483647 w 343"/>
                <a:gd name="T21" fmla="*/ 2147483647 h 349"/>
                <a:gd name="T22" fmla="*/ 2147483647 w 343"/>
                <a:gd name="T23" fmla="*/ 2147483647 h 349"/>
                <a:gd name="T24" fmla="*/ 2147483647 w 343"/>
                <a:gd name="T25" fmla="*/ 2147483647 h 349"/>
                <a:gd name="T26" fmla="*/ 2147483647 w 343"/>
                <a:gd name="T27" fmla="*/ 2147483647 h 349"/>
                <a:gd name="T28" fmla="*/ 2147483647 w 343"/>
                <a:gd name="T29" fmla="*/ 2147483647 h 349"/>
                <a:gd name="T30" fmla="*/ 2147483647 w 343"/>
                <a:gd name="T31" fmla="*/ 2147483647 h 349"/>
                <a:gd name="T32" fmla="*/ 2147483647 w 343"/>
                <a:gd name="T33" fmla="*/ 2147483647 h 349"/>
                <a:gd name="T34" fmla="*/ 2147483647 w 343"/>
                <a:gd name="T35" fmla="*/ 2147483647 h 349"/>
                <a:gd name="T36" fmla="*/ 2147483647 w 343"/>
                <a:gd name="T37" fmla="*/ 2147483647 h 349"/>
                <a:gd name="T38" fmla="*/ 2147483647 w 343"/>
                <a:gd name="T39" fmla="*/ 2147483647 h 349"/>
                <a:gd name="T40" fmla="*/ 0 w 343"/>
                <a:gd name="T41" fmla="*/ 2147483647 h 349"/>
                <a:gd name="T42" fmla="*/ 2147483647 w 343"/>
                <a:gd name="T43" fmla="*/ 2147483647 h 349"/>
                <a:gd name="T44" fmla="*/ 2147483647 w 343"/>
                <a:gd name="T45" fmla="*/ 2147483647 h 349"/>
                <a:gd name="T46" fmla="*/ 2147483647 w 343"/>
                <a:gd name="T47" fmla="*/ 2147483647 h 349"/>
                <a:gd name="T48" fmla="*/ 2147483647 w 343"/>
                <a:gd name="T49" fmla="*/ 2147483647 h 349"/>
                <a:gd name="T50" fmla="*/ 2147483647 w 343"/>
                <a:gd name="T51" fmla="*/ 2147483647 h 349"/>
                <a:gd name="T52" fmla="*/ 2147483647 w 343"/>
                <a:gd name="T53" fmla="*/ 2147483647 h 349"/>
                <a:gd name="T54" fmla="*/ 2147483647 w 343"/>
                <a:gd name="T55" fmla="*/ 2147483647 h 349"/>
                <a:gd name="T56" fmla="*/ 2147483647 w 343"/>
                <a:gd name="T57" fmla="*/ 2147483647 h 349"/>
                <a:gd name="T58" fmla="*/ 2147483647 w 343"/>
                <a:gd name="T59" fmla="*/ 2147483647 h 349"/>
                <a:gd name="T60" fmla="*/ 2147483647 w 343"/>
                <a:gd name="T61" fmla="*/ 2147483647 h 349"/>
                <a:gd name="T62" fmla="*/ 2147483647 w 343"/>
                <a:gd name="T63" fmla="*/ 2147483647 h 349"/>
                <a:gd name="T64" fmla="*/ 2147483647 w 343"/>
                <a:gd name="T65" fmla="*/ 2147483647 h 349"/>
                <a:gd name="T66" fmla="*/ 2147483647 w 343"/>
                <a:gd name="T67" fmla="*/ 2147483647 h 349"/>
                <a:gd name="T68" fmla="*/ 2147483647 w 343"/>
                <a:gd name="T69" fmla="*/ 2147483647 h 349"/>
                <a:gd name="T70" fmla="*/ 2147483647 w 343"/>
                <a:gd name="T71" fmla="*/ 2147483647 h 349"/>
                <a:gd name="T72" fmla="*/ 2147483647 w 343"/>
                <a:gd name="T73" fmla="*/ 2147483647 h 349"/>
                <a:gd name="T74" fmla="*/ 2147483647 w 343"/>
                <a:gd name="T75" fmla="*/ 2147483647 h 349"/>
                <a:gd name="T76" fmla="*/ 2147483647 w 343"/>
                <a:gd name="T77" fmla="*/ 2147483647 h 349"/>
                <a:gd name="T78" fmla="*/ 2147483647 w 343"/>
                <a:gd name="T79" fmla="*/ 2147483647 h 349"/>
                <a:gd name="T80" fmla="*/ 2147483647 w 343"/>
                <a:gd name="T81" fmla="*/ 2147483647 h 349"/>
                <a:gd name="T82" fmla="*/ 2147483647 w 343"/>
                <a:gd name="T83" fmla="*/ 2147483647 h 349"/>
                <a:gd name="T84" fmla="*/ 2147483647 w 343"/>
                <a:gd name="T85" fmla="*/ 2147483647 h 3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3"/>
                <a:gd name="T130" fmla="*/ 0 h 349"/>
                <a:gd name="T131" fmla="*/ 343 w 343"/>
                <a:gd name="T132" fmla="*/ 349 h 3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3" h="349">
                  <a:moveTo>
                    <a:pt x="0" y="175"/>
                  </a:moveTo>
                  <a:lnTo>
                    <a:pt x="0" y="175"/>
                  </a:lnTo>
                  <a:lnTo>
                    <a:pt x="0" y="135"/>
                  </a:lnTo>
                  <a:lnTo>
                    <a:pt x="12" y="107"/>
                  </a:lnTo>
                  <a:lnTo>
                    <a:pt x="12" y="102"/>
                  </a:lnTo>
                  <a:lnTo>
                    <a:pt x="28" y="74"/>
                  </a:lnTo>
                  <a:lnTo>
                    <a:pt x="45" y="51"/>
                  </a:lnTo>
                  <a:lnTo>
                    <a:pt x="51" y="51"/>
                  </a:lnTo>
                  <a:lnTo>
                    <a:pt x="73" y="29"/>
                  </a:lnTo>
                  <a:lnTo>
                    <a:pt x="102" y="12"/>
                  </a:lnTo>
                  <a:lnTo>
                    <a:pt x="135" y="0"/>
                  </a:lnTo>
                  <a:lnTo>
                    <a:pt x="169" y="0"/>
                  </a:lnTo>
                  <a:lnTo>
                    <a:pt x="203" y="0"/>
                  </a:lnTo>
                  <a:lnTo>
                    <a:pt x="236" y="12"/>
                  </a:lnTo>
                  <a:lnTo>
                    <a:pt x="265" y="29"/>
                  </a:lnTo>
                  <a:lnTo>
                    <a:pt x="293" y="51"/>
                  </a:lnTo>
                  <a:lnTo>
                    <a:pt x="310" y="74"/>
                  </a:lnTo>
                  <a:lnTo>
                    <a:pt x="326" y="102"/>
                  </a:lnTo>
                  <a:lnTo>
                    <a:pt x="326" y="107"/>
                  </a:lnTo>
                  <a:lnTo>
                    <a:pt x="338" y="135"/>
                  </a:lnTo>
                  <a:lnTo>
                    <a:pt x="343" y="175"/>
                  </a:lnTo>
                  <a:lnTo>
                    <a:pt x="338" y="209"/>
                  </a:lnTo>
                  <a:lnTo>
                    <a:pt x="326" y="242"/>
                  </a:lnTo>
                  <a:lnTo>
                    <a:pt x="310" y="270"/>
                  </a:lnTo>
                  <a:lnTo>
                    <a:pt x="293" y="293"/>
                  </a:lnTo>
                  <a:lnTo>
                    <a:pt x="293" y="299"/>
                  </a:lnTo>
                  <a:lnTo>
                    <a:pt x="265" y="315"/>
                  </a:lnTo>
                  <a:lnTo>
                    <a:pt x="236" y="332"/>
                  </a:lnTo>
                  <a:lnTo>
                    <a:pt x="203" y="344"/>
                  </a:lnTo>
                  <a:lnTo>
                    <a:pt x="169" y="349"/>
                  </a:lnTo>
                  <a:lnTo>
                    <a:pt x="135" y="344"/>
                  </a:lnTo>
                  <a:lnTo>
                    <a:pt x="102" y="332"/>
                  </a:lnTo>
                  <a:lnTo>
                    <a:pt x="73" y="315"/>
                  </a:lnTo>
                  <a:lnTo>
                    <a:pt x="51" y="299"/>
                  </a:lnTo>
                  <a:lnTo>
                    <a:pt x="45" y="293"/>
                  </a:lnTo>
                  <a:lnTo>
                    <a:pt x="28" y="270"/>
                  </a:lnTo>
                  <a:lnTo>
                    <a:pt x="12" y="242"/>
                  </a:lnTo>
                  <a:lnTo>
                    <a:pt x="0" y="209"/>
                  </a:lnTo>
                  <a:lnTo>
                    <a:pt x="0" y="175"/>
                  </a:lnTo>
                  <a:close/>
                  <a:moveTo>
                    <a:pt x="6" y="209"/>
                  </a:moveTo>
                  <a:lnTo>
                    <a:pt x="6" y="209"/>
                  </a:lnTo>
                  <a:lnTo>
                    <a:pt x="17" y="237"/>
                  </a:lnTo>
                  <a:lnTo>
                    <a:pt x="34" y="265"/>
                  </a:lnTo>
                  <a:lnTo>
                    <a:pt x="51" y="293"/>
                  </a:lnTo>
                  <a:lnTo>
                    <a:pt x="79" y="310"/>
                  </a:lnTo>
                  <a:lnTo>
                    <a:pt x="107" y="327"/>
                  </a:lnTo>
                  <a:lnTo>
                    <a:pt x="135" y="338"/>
                  </a:lnTo>
                  <a:lnTo>
                    <a:pt x="169" y="344"/>
                  </a:lnTo>
                  <a:lnTo>
                    <a:pt x="203" y="338"/>
                  </a:lnTo>
                  <a:lnTo>
                    <a:pt x="236" y="327"/>
                  </a:lnTo>
                  <a:lnTo>
                    <a:pt x="265" y="310"/>
                  </a:lnTo>
                  <a:lnTo>
                    <a:pt x="287" y="293"/>
                  </a:lnTo>
                  <a:lnTo>
                    <a:pt x="310" y="265"/>
                  </a:lnTo>
                  <a:lnTo>
                    <a:pt x="304" y="265"/>
                  </a:lnTo>
                  <a:lnTo>
                    <a:pt x="321" y="237"/>
                  </a:lnTo>
                  <a:lnTo>
                    <a:pt x="332" y="209"/>
                  </a:lnTo>
                  <a:lnTo>
                    <a:pt x="338" y="175"/>
                  </a:lnTo>
                  <a:lnTo>
                    <a:pt x="332" y="135"/>
                  </a:lnTo>
                  <a:lnTo>
                    <a:pt x="332" y="141"/>
                  </a:lnTo>
                  <a:lnTo>
                    <a:pt x="321" y="107"/>
                  </a:lnTo>
                  <a:lnTo>
                    <a:pt x="304" y="79"/>
                  </a:lnTo>
                  <a:lnTo>
                    <a:pt x="310" y="79"/>
                  </a:lnTo>
                  <a:lnTo>
                    <a:pt x="287" y="51"/>
                  </a:lnTo>
                  <a:lnTo>
                    <a:pt x="265" y="34"/>
                  </a:lnTo>
                  <a:lnTo>
                    <a:pt x="236" y="17"/>
                  </a:lnTo>
                  <a:lnTo>
                    <a:pt x="203" y="6"/>
                  </a:lnTo>
                  <a:lnTo>
                    <a:pt x="169" y="6"/>
                  </a:lnTo>
                  <a:lnTo>
                    <a:pt x="135" y="6"/>
                  </a:lnTo>
                  <a:lnTo>
                    <a:pt x="107" y="17"/>
                  </a:lnTo>
                  <a:lnTo>
                    <a:pt x="79" y="34"/>
                  </a:lnTo>
                  <a:lnTo>
                    <a:pt x="51" y="51"/>
                  </a:lnTo>
                  <a:lnTo>
                    <a:pt x="34" y="79"/>
                  </a:lnTo>
                  <a:lnTo>
                    <a:pt x="17" y="107"/>
                  </a:lnTo>
                  <a:lnTo>
                    <a:pt x="6" y="141"/>
                  </a:lnTo>
                  <a:lnTo>
                    <a:pt x="6" y="135"/>
                  </a:lnTo>
                  <a:lnTo>
                    <a:pt x="6" y="175"/>
                  </a:lnTo>
                  <a:lnTo>
                    <a:pt x="6" y="209"/>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4" name="Freeform 60">
              <a:extLst>
                <a:ext uri="{FF2B5EF4-FFF2-40B4-BE49-F238E27FC236}">
                  <a16:creationId xmlns:a16="http://schemas.microsoft.com/office/drawing/2014/main" id="{398E2D27-D6AF-4530-8293-1137C2D77272}"/>
                </a:ext>
              </a:extLst>
            </p:cNvPr>
            <p:cNvSpPr>
              <a:spLocks/>
            </p:cNvSpPr>
            <p:nvPr/>
          </p:nvSpPr>
          <p:spPr bwMode="auto">
            <a:xfrm>
              <a:off x="6193252" y="3950214"/>
              <a:ext cx="704850" cy="706438"/>
            </a:xfrm>
            <a:custGeom>
              <a:avLst/>
              <a:gdLst>
                <a:gd name="T0" fmla="*/ 0 w 444"/>
                <a:gd name="T1" fmla="*/ 2147483647 h 445"/>
                <a:gd name="T2" fmla="*/ 2147483647 w 444"/>
                <a:gd name="T3" fmla="*/ 2147483647 h 445"/>
                <a:gd name="T4" fmla="*/ 2147483647 w 444"/>
                <a:gd name="T5" fmla="*/ 2147483647 h 445"/>
                <a:gd name="T6" fmla="*/ 2147483647 w 444"/>
                <a:gd name="T7" fmla="*/ 2147483647 h 445"/>
                <a:gd name="T8" fmla="*/ 2147483647 w 444"/>
                <a:gd name="T9" fmla="*/ 2147483647 h 445"/>
                <a:gd name="T10" fmla="*/ 2147483647 w 444"/>
                <a:gd name="T11" fmla="*/ 2147483647 h 445"/>
                <a:gd name="T12" fmla="*/ 2147483647 w 444"/>
                <a:gd name="T13" fmla="*/ 2147483647 h 445"/>
                <a:gd name="T14" fmla="*/ 2147483647 w 444"/>
                <a:gd name="T15" fmla="*/ 2147483647 h 445"/>
                <a:gd name="T16" fmla="*/ 2147483647 w 444"/>
                <a:gd name="T17" fmla="*/ 0 h 445"/>
                <a:gd name="T18" fmla="*/ 2147483647 w 444"/>
                <a:gd name="T19" fmla="*/ 0 h 445"/>
                <a:gd name="T20" fmla="*/ 2147483647 w 444"/>
                <a:gd name="T21" fmla="*/ 0 h 445"/>
                <a:gd name="T22" fmla="*/ 2147483647 w 444"/>
                <a:gd name="T23" fmla="*/ 2147483647 h 445"/>
                <a:gd name="T24" fmla="*/ 2147483647 w 444"/>
                <a:gd name="T25" fmla="*/ 2147483647 h 445"/>
                <a:gd name="T26" fmla="*/ 2147483647 w 444"/>
                <a:gd name="T27" fmla="*/ 2147483647 h 445"/>
                <a:gd name="T28" fmla="*/ 2147483647 w 444"/>
                <a:gd name="T29" fmla="*/ 2147483647 h 445"/>
                <a:gd name="T30" fmla="*/ 2147483647 w 444"/>
                <a:gd name="T31" fmla="*/ 2147483647 h 445"/>
                <a:gd name="T32" fmla="*/ 2147483647 w 444"/>
                <a:gd name="T33" fmla="*/ 2147483647 h 445"/>
                <a:gd name="T34" fmla="*/ 2147483647 w 444"/>
                <a:gd name="T35" fmla="*/ 2147483647 h 445"/>
                <a:gd name="T36" fmla="*/ 2147483647 w 444"/>
                <a:gd name="T37" fmla="*/ 2147483647 h 445"/>
                <a:gd name="T38" fmla="*/ 2147483647 w 444"/>
                <a:gd name="T39" fmla="*/ 2147483647 h 445"/>
                <a:gd name="T40" fmla="*/ 2147483647 w 444"/>
                <a:gd name="T41" fmla="*/ 2147483647 h 445"/>
                <a:gd name="T42" fmla="*/ 2147483647 w 444"/>
                <a:gd name="T43" fmla="*/ 2147483647 h 445"/>
                <a:gd name="T44" fmla="*/ 2147483647 w 444"/>
                <a:gd name="T45" fmla="*/ 2147483647 h 445"/>
                <a:gd name="T46" fmla="*/ 2147483647 w 444"/>
                <a:gd name="T47" fmla="*/ 2147483647 h 445"/>
                <a:gd name="T48" fmla="*/ 2147483647 w 444"/>
                <a:gd name="T49" fmla="*/ 2147483647 h 445"/>
                <a:gd name="T50" fmla="*/ 2147483647 w 444"/>
                <a:gd name="T51" fmla="*/ 2147483647 h 445"/>
                <a:gd name="T52" fmla="*/ 2147483647 w 444"/>
                <a:gd name="T53" fmla="*/ 2147483647 h 445"/>
                <a:gd name="T54" fmla="*/ 2147483647 w 444"/>
                <a:gd name="T55" fmla="*/ 2147483647 h 445"/>
                <a:gd name="T56" fmla="*/ 2147483647 w 444"/>
                <a:gd name="T57" fmla="*/ 2147483647 h 445"/>
                <a:gd name="T58" fmla="*/ 2147483647 w 444"/>
                <a:gd name="T59" fmla="*/ 2147483647 h 445"/>
                <a:gd name="T60" fmla="*/ 2147483647 w 444"/>
                <a:gd name="T61" fmla="*/ 2147483647 h 445"/>
                <a:gd name="T62" fmla="*/ 2147483647 w 444"/>
                <a:gd name="T63" fmla="*/ 2147483647 h 445"/>
                <a:gd name="T64" fmla="*/ 2147483647 w 444"/>
                <a:gd name="T65" fmla="*/ 2147483647 h 445"/>
                <a:gd name="T66" fmla="*/ 2147483647 w 444"/>
                <a:gd name="T67" fmla="*/ 2147483647 h 445"/>
                <a:gd name="T68" fmla="*/ 2147483647 w 444"/>
                <a:gd name="T69" fmla="*/ 2147483647 h 445"/>
                <a:gd name="T70" fmla="*/ 2147483647 w 444"/>
                <a:gd name="T71" fmla="*/ 2147483647 h 445"/>
                <a:gd name="T72" fmla="*/ 2147483647 w 444"/>
                <a:gd name="T73" fmla="*/ 2147483647 h 445"/>
                <a:gd name="T74" fmla="*/ 2147483647 w 444"/>
                <a:gd name="T75" fmla="*/ 2147483647 h 445"/>
                <a:gd name="T76" fmla="*/ 0 w 444"/>
                <a:gd name="T77" fmla="*/ 2147483647 h 445"/>
                <a:gd name="T78" fmla="*/ 0 w 444"/>
                <a:gd name="T79" fmla="*/ 2147483647 h 445"/>
                <a:gd name="T80" fmla="*/ 0 w 444"/>
                <a:gd name="T81" fmla="*/ 2147483647 h 4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44"/>
                <a:gd name="T124" fmla="*/ 0 h 445"/>
                <a:gd name="T125" fmla="*/ 444 w 444"/>
                <a:gd name="T126" fmla="*/ 445 h 4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44" h="445">
                  <a:moveTo>
                    <a:pt x="0" y="225"/>
                  </a:moveTo>
                  <a:lnTo>
                    <a:pt x="6" y="180"/>
                  </a:lnTo>
                  <a:lnTo>
                    <a:pt x="17" y="135"/>
                  </a:lnTo>
                  <a:lnTo>
                    <a:pt x="40" y="96"/>
                  </a:lnTo>
                  <a:lnTo>
                    <a:pt x="68" y="68"/>
                  </a:lnTo>
                  <a:lnTo>
                    <a:pt x="96" y="40"/>
                  </a:lnTo>
                  <a:lnTo>
                    <a:pt x="135" y="17"/>
                  </a:lnTo>
                  <a:lnTo>
                    <a:pt x="180" y="6"/>
                  </a:lnTo>
                  <a:lnTo>
                    <a:pt x="225" y="0"/>
                  </a:lnTo>
                  <a:lnTo>
                    <a:pt x="270" y="6"/>
                  </a:lnTo>
                  <a:lnTo>
                    <a:pt x="310" y="17"/>
                  </a:lnTo>
                  <a:lnTo>
                    <a:pt x="349" y="40"/>
                  </a:lnTo>
                  <a:lnTo>
                    <a:pt x="377" y="68"/>
                  </a:lnTo>
                  <a:lnTo>
                    <a:pt x="405" y="96"/>
                  </a:lnTo>
                  <a:lnTo>
                    <a:pt x="428" y="135"/>
                  </a:lnTo>
                  <a:lnTo>
                    <a:pt x="439" y="180"/>
                  </a:lnTo>
                  <a:lnTo>
                    <a:pt x="444" y="225"/>
                  </a:lnTo>
                  <a:lnTo>
                    <a:pt x="439" y="270"/>
                  </a:lnTo>
                  <a:lnTo>
                    <a:pt x="428" y="310"/>
                  </a:lnTo>
                  <a:lnTo>
                    <a:pt x="405" y="349"/>
                  </a:lnTo>
                  <a:lnTo>
                    <a:pt x="377" y="377"/>
                  </a:lnTo>
                  <a:lnTo>
                    <a:pt x="349" y="405"/>
                  </a:lnTo>
                  <a:lnTo>
                    <a:pt x="310" y="428"/>
                  </a:lnTo>
                  <a:lnTo>
                    <a:pt x="270" y="439"/>
                  </a:lnTo>
                  <a:lnTo>
                    <a:pt x="225" y="445"/>
                  </a:lnTo>
                  <a:lnTo>
                    <a:pt x="180" y="439"/>
                  </a:lnTo>
                  <a:lnTo>
                    <a:pt x="135" y="428"/>
                  </a:lnTo>
                  <a:lnTo>
                    <a:pt x="96" y="405"/>
                  </a:lnTo>
                  <a:lnTo>
                    <a:pt x="68" y="377"/>
                  </a:lnTo>
                  <a:lnTo>
                    <a:pt x="40" y="349"/>
                  </a:lnTo>
                  <a:lnTo>
                    <a:pt x="17" y="310"/>
                  </a:lnTo>
                  <a:lnTo>
                    <a:pt x="6" y="270"/>
                  </a:lnTo>
                  <a:lnTo>
                    <a:pt x="0" y="225"/>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5" name="Freeform 61">
              <a:extLst>
                <a:ext uri="{FF2B5EF4-FFF2-40B4-BE49-F238E27FC236}">
                  <a16:creationId xmlns:a16="http://schemas.microsoft.com/office/drawing/2014/main" id="{BC725113-C0D3-43E3-8D4A-2C9D9A9D53FE}"/>
                </a:ext>
              </a:extLst>
            </p:cNvPr>
            <p:cNvSpPr>
              <a:spLocks noEditPoints="1"/>
            </p:cNvSpPr>
            <p:nvPr/>
          </p:nvSpPr>
          <p:spPr bwMode="auto">
            <a:xfrm>
              <a:off x="6193252" y="3950214"/>
              <a:ext cx="714375" cy="714375"/>
            </a:xfrm>
            <a:custGeom>
              <a:avLst/>
              <a:gdLst>
                <a:gd name="T0" fmla="*/ 0 w 450"/>
                <a:gd name="T1" fmla="*/ 2147483647 h 450"/>
                <a:gd name="T2" fmla="*/ 2147483647 w 450"/>
                <a:gd name="T3" fmla="*/ 2147483647 h 450"/>
                <a:gd name="T4" fmla="*/ 2147483647 w 450"/>
                <a:gd name="T5" fmla="*/ 2147483647 h 450"/>
                <a:gd name="T6" fmla="*/ 2147483647 w 450"/>
                <a:gd name="T7" fmla="*/ 2147483647 h 450"/>
                <a:gd name="T8" fmla="*/ 2147483647 w 450"/>
                <a:gd name="T9" fmla="*/ 0 h 450"/>
                <a:gd name="T10" fmla="*/ 2147483647 w 450"/>
                <a:gd name="T11" fmla="*/ 0 h 450"/>
                <a:gd name="T12" fmla="*/ 2147483647 w 450"/>
                <a:gd name="T13" fmla="*/ 2147483647 h 450"/>
                <a:gd name="T14" fmla="*/ 2147483647 w 450"/>
                <a:gd name="T15" fmla="*/ 2147483647 h 450"/>
                <a:gd name="T16" fmla="*/ 2147483647 w 450"/>
                <a:gd name="T17" fmla="*/ 2147483647 h 450"/>
                <a:gd name="T18" fmla="*/ 2147483647 w 450"/>
                <a:gd name="T19" fmla="*/ 2147483647 h 450"/>
                <a:gd name="T20" fmla="*/ 2147483647 w 450"/>
                <a:gd name="T21" fmla="*/ 2147483647 h 450"/>
                <a:gd name="T22" fmla="*/ 2147483647 w 450"/>
                <a:gd name="T23" fmla="*/ 2147483647 h 450"/>
                <a:gd name="T24" fmla="*/ 2147483647 w 450"/>
                <a:gd name="T25" fmla="*/ 2147483647 h 450"/>
                <a:gd name="T26" fmla="*/ 2147483647 w 450"/>
                <a:gd name="T27" fmla="*/ 2147483647 h 450"/>
                <a:gd name="T28" fmla="*/ 2147483647 w 450"/>
                <a:gd name="T29" fmla="*/ 2147483647 h 450"/>
                <a:gd name="T30" fmla="*/ 2147483647 w 450"/>
                <a:gd name="T31" fmla="*/ 2147483647 h 450"/>
                <a:gd name="T32" fmla="*/ 2147483647 w 450"/>
                <a:gd name="T33" fmla="*/ 2147483647 h 450"/>
                <a:gd name="T34" fmla="*/ 2147483647 w 450"/>
                <a:gd name="T35" fmla="*/ 2147483647 h 450"/>
                <a:gd name="T36" fmla="*/ 2147483647 w 450"/>
                <a:gd name="T37" fmla="*/ 2147483647 h 450"/>
                <a:gd name="T38" fmla="*/ 2147483647 w 450"/>
                <a:gd name="T39" fmla="*/ 2147483647 h 450"/>
                <a:gd name="T40" fmla="*/ 0 w 450"/>
                <a:gd name="T41" fmla="*/ 2147483647 h 450"/>
                <a:gd name="T42" fmla="*/ 2147483647 w 450"/>
                <a:gd name="T43" fmla="*/ 2147483647 h 450"/>
                <a:gd name="T44" fmla="*/ 2147483647 w 450"/>
                <a:gd name="T45" fmla="*/ 2147483647 h 450"/>
                <a:gd name="T46" fmla="*/ 2147483647 w 450"/>
                <a:gd name="T47" fmla="*/ 2147483647 h 450"/>
                <a:gd name="T48" fmla="*/ 2147483647 w 450"/>
                <a:gd name="T49" fmla="*/ 2147483647 h 450"/>
                <a:gd name="T50" fmla="*/ 2147483647 w 450"/>
                <a:gd name="T51" fmla="*/ 2147483647 h 450"/>
                <a:gd name="T52" fmla="*/ 2147483647 w 450"/>
                <a:gd name="T53" fmla="*/ 2147483647 h 450"/>
                <a:gd name="T54" fmla="*/ 2147483647 w 450"/>
                <a:gd name="T55" fmla="*/ 2147483647 h 450"/>
                <a:gd name="T56" fmla="*/ 2147483647 w 450"/>
                <a:gd name="T57" fmla="*/ 2147483647 h 450"/>
                <a:gd name="T58" fmla="*/ 2147483647 w 450"/>
                <a:gd name="T59" fmla="*/ 2147483647 h 450"/>
                <a:gd name="T60" fmla="*/ 2147483647 w 450"/>
                <a:gd name="T61" fmla="*/ 2147483647 h 450"/>
                <a:gd name="T62" fmla="*/ 2147483647 w 450"/>
                <a:gd name="T63" fmla="*/ 2147483647 h 450"/>
                <a:gd name="T64" fmla="*/ 2147483647 w 450"/>
                <a:gd name="T65" fmla="*/ 2147483647 h 450"/>
                <a:gd name="T66" fmla="*/ 2147483647 w 450"/>
                <a:gd name="T67" fmla="*/ 2147483647 h 450"/>
                <a:gd name="T68" fmla="*/ 2147483647 w 450"/>
                <a:gd name="T69" fmla="*/ 2147483647 h 450"/>
                <a:gd name="T70" fmla="*/ 2147483647 w 450"/>
                <a:gd name="T71" fmla="*/ 2147483647 h 450"/>
                <a:gd name="T72" fmla="*/ 2147483647 w 450"/>
                <a:gd name="T73" fmla="*/ 2147483647 h 450"/>
                <a:gd name="T74" fmla="*/ 2147483647 w 450"/>
                <a:gd name="T75" fmla="*/ 2147483647 h 450"/>
                <a:gd name="T76" fmla="*/ 2147483647 w 450"/>
                <a:gd name="T77" fmla="*/ 2147483647 h 450"/>
                <a:gd name="T78" fmla="*/ 2147483647 w 450"/>
                <a:gd name="T79" fmla="*/ 2147483647 h 450"/>
                <a:gd name="T80" fmla="*/ 2147483647 w 450"/>
                <a:gd name="T81" fmla="*/ 2147483647 h 450"/>
                <a:gd name="T82" fmla="*/ 2147483647 w 450"/>
                <a:gd name="T83" fmla="*/ 2147483647 h 450"/>
                <a:gd name="T84" fmla="*/ 2147483647 w 450"/>
                <a:gd name="T85" fmla="*/ 2147483647 h 45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50"/>
                <a:gd name="T130" fmla="*/ 0 h 450"/>
                <a:gd name="T131" fmla="*/ 450 w 450"/>
                <a:gd name="T132" fmla="*/ 450 h 45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50" h="450">
                  <a:moveTo>
                    <a:pt x="0" y="225"/>
                  </a:moveTo>
                  <a:lnTo>
                    <a:pt x="0" y="197"/>
                  </a:lnTo>
                  <a:lnTo>
                    <a:pt x="0" y="180"/>
                  </a:lnTo>
                  <a:lnTo>
                    <a:pt x="17" y="135"/>
                  </a:lnTo>
                  <a:lnTo>
                    <a:pt x="34" y="96"/>
                  </a:lnTo>
                  <a:lnTo>
                    <a:pt x="62" y="62"/>
                  </a:lnTo>
                  <a:lnTo>
                    <a:pt x="96" y="34"/>
                  </a:lnTo>
                  <a:lnTo>
                    <a:pt x="135" y="17"/>
                  </a:lnTo>
                  <a:lnTo>
                    <a:pt x="175" y="0"/>
                  </a:lnTo>
                  <a:lnTo>
                    <a:pt x="197" y="0"/>
                  </a:lnTo>
                  <a:lnTo>
                    <a:pt x="225" y="0"/>
                  </a:lnTo>
                  <a:lnTo>
                    <a:pt x="248" y="0"/>
                  </a:lnTo>
                  <a:lnTo>
                    <a:pt x="270" y="0"/>
                  </a:lnTo>
                  <a:lnTo>
                    <a:pt x="310" y="17"/>
                  </a:lnTo>
                  <a:lnTo>
                    <a:pt x="349" y="34"/>
                  </a:lnTo>
                  <a:lnTo>
                    <a:pt x="383" y="62"/>
                  </a:lnTo>
                  <a:lnTo>
                    <a:pt x="411" y="96"/>
                  </a:lnTo>
                  <a:lnTo>
                    <a:pt x="428" y="135"/>
                  </a:lnTo>
                  <a:lnTo>
                    <a:pt x="444" y="175"/>
                  </a:lnTo>
                  <a:lnTo>
                    <a:pt x="444" y="197"/>
                  </a:lnTo>
                  <a:lnTo>
                    <a:pt x="450" y="225"/>
                  </a:lnTo>
                  <a:lnTo>
                    <a:pt x="444" y="248"/>
                  </a:lnTo>
                  <a:lnTo>
                    <a:pt x="444" y="270"/>
                  </a:lnTo>
                  <a:lnTo>
                    <a:pt x="428" y="310"/>
                  </a:lnTo>
                  <a:lnTo>
                    <a:pt x="411" y="349"/>
                  </a:lnTo>
                  <a:lnTo>
                    <a:pt x="383" y="383"/>
                  </a:lnTo>
                  <a:lnTo>
                    <a:pt x="349" y="411"/>
                  </a:lnTo>
                  <a:lnTo>
                    <a:pt x="310" y="428"/>
                  </a:lnTo>
                  <a:lnTo>
                    <a:pt x="270" y="445"/>
                  </a:lnTo>
                  <a:lnTo>
                    <a:pt x="248" y="445"/>
                  </a:lnTo>
                  <a:lnTo>
                    <a:pt x="225" y="450"/>
                  </a:lnTo>
                  <a:lnTo>
                    <a:pt x="197" y="445"/>
                  </a:lnTo>
                  <a:lnTo>
                    <a:pt x="180" y="445"/>
                  </a:lnTo>
                  <a:lnTo>
                    <a:pt x="135" y="428"/>
                  </a:lnTo>
                  <a:lnTo>
                    <a:pt x="96" y="411"/>
                  </a:lnTo>
                  <a:lnTo>
                    <a:pt x="62" y="383"/>
                  </a:lnTo>
                  <a:lnTo>
                    <a:pt x="34" y="349"/>
                  </a:lnTo>
                  <a:lnTo>
                    <a:pt x="17" y="310"/>
                  </a:lnTo>
                  <a:lnTo>
                    <a:pt x="0" y="270"/>
                  </a:lnTo>
                  <a:lnTo>
                    <a:pt x="0" y="248"/>
                  </a:lnTo>
                  <a:lnTo>
                    <a:pt x="0" y="225"/>
                  </a:lnTo>
                  <a:close/>
                  <a:moveTo>
                    <a:pt x="6" y="248"/>
                  </a:moveTo>
                  <a:lnTo>
                    <a:pt x="6" y="265"/>
                  </a:lnTo>
                  <a:lnTo>
                    <a:pt x="23" y="310"/>
                  </a:lnTo>
                  <a:lnTo>
                    <a:pt x="40" y="343"/>
                  </a:lnTo>
                  <a:lnTo>
                    <a:pt x="68" y="377"/>
                  </a:lnTo>
                  <a:lnTo>
                    <a:pt x="102" y="405"/>
                  </a:lnTo>
                  <a:lnTo>
                    <a:pt x="135" y="422"/>
                  </a:lnTo>
                  <a:lnTo>
                    <a:pt x="180" y="439"/>
                  </a:lnTo>
                  <a:lnTo>
                    <a:pt x="203" y="439"/>
                  </a:lnTo>
                  <a:lnTo>
                    <a:pt x="225" y="445"/>
                  </a:lnTo>
                  <a:lnTo>
                    <a:pt x="248" y="439"/>
                  </a:lnTo>
                  <a:lnTo>
                    <a:pt x="265" y="439"/>
                  </a:lnTo>
                  <a:lnTo>
                    <a:pt x="310" y="422"/>
                  </a:lnTo>
                  <a:lnTo>
                    <a:pt x="343" y="405"/>
                  </a:lnTo>
                  <a:lnTo>
                    <a:pt x="377" y="377"/>
                  </a:lnTo>
                  <a:lnTo>
                    <a:pt x="405" y="343"/>
                  </a:lnTo>
                  <a:lnTo>
                    <a:pt x="422" y="310"/>
                  </a:lnTo>
                  <a:lnTo>
                    <a:pt x="439" y="265"/>
                  </a:lnTo>
                  <a:lnTo>
                    <a:pt x="439" y="248"/>
                  </a:lnTo>
                  <a:lnTo>
                    <a:pt x="444" y="225"/>
                  </a:lnTo>
                  <a:lnTo>
                    <a:pt x="439" y="203"/>
                  </a:lnTo>
                  <a:lnTo>
                    <a:pt x="439" y="180"/>
                  </a:lnTo>
                  <a:lnTo>
                    <a:pt x="422" y="135"/>
                  </a:lnTo>
                  <a:lnTo>
                    <a:pt x="405" y="102"/>
                  </a:lnTo>
                  <a:lnTo>
                    <a:pt x="377" y="68"/>
                  </a:lnTo>
                  <a:lnTo>
                    <a:pt x="343" y="40"/>
                  </a:lnTo>
                  <a:lnTo>
                    <a:pt x="310" y="23"/>
                  </a:lnTo>
                  <a:lnTo>
                    <a:pt x="265" y="6"/>
                  </a:lnTo>
                  <a:lnTo>
                    <a:pt x="248" y="6"/>
                  </a:lnTo>
                  <a:lnTo>
                    <a:pt x="225" y="6"/>
                  </a:lnTo>
                  <a:lnTo>
                    <a:pt x="203" y="6"/>
                  </a:lnTo>
                  <a:lnTo>
                    <a:pt x="180" y="6"/>
                  </a:lnTo>
                  <a:lnTo>
                    <a:pt x="135" y="23"/>
                  </a:lnTo>
                  <a:lnTo>
                    <a:pt x="102" y="40"/>
                  </a:lnTo>
                  <a:lnTo>
                    <a:pt x="68" y="68"/>
                  </a:lnTo>
                  <a:lnTo>
                    <a:pt x="40" y="102"/>
                  </a:lnTo>
                  <a:lnTo>
                    <a:pt x="23" y="135"/>
                  </a:lnTo>
                  <a:lnTo>
                    <a:pt x="6" y="180"/>
                  </a:lnTo>
                  <a:lnTo>
                    <a:pt x="6" y="203"/>
                  </a:lnTo>
                  <a:lnTo>
                    <a:pt x="6" y="225"/>
                  </a:lnTo>
                  <a:lnTo>
                    <a:pt x="6" y="248"/>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6" name="Freeform 62">
              <a:extLst>
                <a:ext uri="{FF2B5EF4-FFF2-40B4-BE49-F238E27FC236}">
                  <a16:creationId xmlns:a16="http://schemas.microsoft.com/office/drawing/2014/main" id="{A19B8B2B-A929-40FF-9D2E-3D6BE660E57F}"/>
                </a:ext>
              </a:extLst>
            </p:cNvPr>
            <p:cNvSpPr>
              <a:spLocks/>
            </p:cNvSpPr>
            <p:nvPr/>
          </p:nvSpPr>
          <p:spPr bwMode="auto">
            <a:xfrm>
              <a:off x="6631402" y="3137414"/>
              <a:ext cx="909638" cy="911225"/>
            </a:xfrm>
            <a:custGeom>
              <a:avLst/>
              <a:gdLst>
                <a:gd name="T0" fmla="*/ 0 w 573"/>
                <a:gd name="T1" fmla="*/ 2147483647 h 574"/>
                <a:gd name="T2" fmla="*/ 2147483647 w 573"/>
                <a:gd name="T3" fmla="*/ 2147483647 h 574"/>
                <a:gd name="T4" fmla="*/ 2147483647 w 573"/>
                <a:gd name="T5" fmla="*/ 2147483647 h 574"/>
                <a:gd name="T6" fmla="*/ 2147483647 w 573"/>
                <a:gd name="T7" fmla="*/ 2147483647 h 574"/>
                <a:gd name="T8" fmla="*/ 2147483647 w 573"/>
                <a:gd name="T9" fmla="*/ 2147483647 h 574"/>
                <a:gd name="T10" fmla="*/ 2147483647 w 573"/>
                <a:gd name="T11" fmla="*/ 2147483647 h 574"/>
                <a:gd name="T12" fmla="*/ 2147483647 w 573"/>
                <a:gd name="T13" fmla="*/ 2147483647 h 574"/>
                <a:gd name="T14" fmla="*/ 2147483647 w 573"/>
                <a:gd name="T15" fmla="*/ 2147483647 h 574"/>
                <a:gd name="T16" fmla="*/ 2147483647 w 573"/>
                <a:gd name="T17" fmla="*/ 0 h 574"/>
                <a:gd name="T18" fmla="*/ 2147483647 w 573"/>
                <a:gd name="T19" fmla="*/ 0 h 574"/>
                <a:gd name="T20" fmla="*/ 2147483647 w 573"/>
                <a:gd name="T21" fmla="*/ 0 h 574"/>
                <a:gd name="T22" fmla="*/ 2147483647 w 573"/>
                <a:gd name="T23" fmla="*/ 2147483647 h 574"/>
                <a:gd name="T24" fmla="*/ 2147483647 w 573"/>
                <a:gd name="T25" fmla="*/ 2147483647 h 574"/>
                <a:gd name="T26" fmla="*/ 2147483647 w 573"/>
                <a:gd name="T27" fmla="*/ 2147483647 h 574"/>
                <a:gd name="T28" fmla="*/ 2147483647 w 573"/>
                <a:gd name="T29" fmla="*/ 2147483647 h 574"/>
                <a:gd name="T30" fmla="*/ 2147483647 w 573"/>
                <a:gd name="T31" fmla="*/ 2147483647 h 574"/>
                <a:gd name="T32" fmla="*/ 2147483647 w 573"/>
                <a:gd name="T33" fmla="*/ 2147483647 h 574"/>
                <a:gd name="T34" fmla="*/ 2147483647 w 573"/>
                <a:gd name="T35" fmla="*/ 2147483647 h 574"/>
                <a:gd name="T36" fmla="*/ 2147483647 w 573"/>
                <a:gd name="T37" fmla="*/ 2147483647 h 574"/>
                <a:gd name="T38" fmla="*/ 2147483647 w 573"/>
                <a:gd name="T39" fmla="*/ 2147483647 h 574"/>
                <a:gd name="T40" fmla="*/ 2147483647 w 573"/>
                <a:gd name="T41" fmla="*/ 2147483647 h 574"/>
                <a:gd name="T42" fmla="*/ 2147483647 w 573"/>
                <a:gd name="T43" fmla="*/ 2147483647 h 574"/>
                <a:gd name="T44" fmla="*/ 2147483647 w 573"/>
                <a:gd name="T45" fmla="*/ 2147483647 h 574"/>
                <a:gd name="T46" fmla="*/ 2147483647 w 573"/>
                <a:gd name="T47" fmla="*/ 2147483647 h 574"/>
                <a:gd name="T48" fmla="*/ 2147483647 w 573"/>
                <a:gd name="T49" fmla="*/ 2147483647 h 574"/>
                <a:gd name="T50" fmla="*/ 2147483647 w 573"/>
                <a:gd name="T51" fmla="*/ 2147483647 h 574"/>
                <a:gd name="T52" fmla="*/ 2147483647 w 573"/>
                <a:gd name="T53" fmla="*/ 2147483647 h 574"/>
                <a:gd name="T54" fmla="*/ 2147483647 w 573"/>
                <a:gd name="T55" fmla="*/ 2147483647 h 574"/>
                <a:gd name="T56" fmla="*/ 2147483647 w 573"/>
                <a:gd name="T57" fmla="*/ 2147483647 h 574"/>
                <a:gd name="T58" fmla="*/ 2147483647 w 573"/>
                <a:gd name="T59" fmla="*/ 2147483647 h 574"/>
                <a:gd name="T60" fmla="*/ 2147483647 w 573"/>
                <a:gd name="T61" fmla="*/ 2147483647 h 574"/>
                <a:gd name="T62" fmla="*/ 2147483647 w 573"/>
                <a:gd name="T63" fmla="*/ 2147483647 h 574"/>
                <a:gd name="T64" fmla="*/ 2147483647 w 573"/>
                <a:gd name="T65" fmla="*/ 2147483647 h 574"/>
                <a:gd name="T66" fmla="*/ 2147483647 w 573"/>
                <a:gd name="T67" fmla="*/ 2147483647 h 574"/>
                <a:gd name="T68" fmla="*/ 2147483647 w 573"/>
                <a:gd name="T69" fmla="*/ 2147483647 h 574"/>
                <a:gd name="T70" fmla="*/ 2147483647 w 573"/>
                <a:gd name="T71" fmla="*/ 2147483647 h 574"/>
                <a:gd name="T72" fmla="*/ 2147483647 w 573"/>
                <a:gd name="T73" fmla="*/ 2147483647 h 574"/>
                <a:gd name="T74" fmla="*/ 2147483647 w 573"/>
                <a:gd name="T75" fmla="*/ 2147483647 h 574"/>
                <a:gd name="T76" fmla="*/ 0 w 573"/>
                <a:gd name="T77" fmla="*/ 2147483647 h 574"/>
                <a:gd name="T78" fmla="*/ 0 w 573"/>
                <a:gd name="T79" fmla="*/ 2147483647 h 574"/>
                <a:gd name="T80" fmla="*/ 0 w 573"/>
                <a:gd name="T81" fmla="*/ 2147483647 h 5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73"/>
                <a:gd name="T124" fmla="*/ 0 h 574"/>
                <a:gd name="T125" fmla="*/ 573 w 573"/>
                <a:gd name="T126" fmla="*/ 574 h 5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73" h="574">
                  <a:moveTo>
                    <a:pt x="0" y="287"/>
                  </a:moveTo>
                  <a:lnTo>
                    <a:pt x="5" y="231"/>
                  </a:lnTo>
                  <a:lnTo>
                    <a:pt x="22" y="175"/>
                  </a:lnTo>
                  <a:lnTo>
                    <a:pt x="50" y="130"/>
                  </a:lnTo>
                  <a:lnTo>
                    <a:pt x="84" y="85"/>
                  </a:lnTo>
                  <a:lnTo>
                    <a:pt x="129" y="51"/>
                  </a:lnTo>
                  <a:lnTo>
                    <a:pt x="174" y="23"/>
                  </a:lnTo>
                  <a:lnTo>
                    <a:pt x="230" y="6"/>
                  </a:lnTo>
                  <a:lnTo>
                    <a:pt x="287" y="0"/>
                  </a:lnTo>
                  <a:lnTo>
                    <a:pt x="343" y="6"/>
                  </a:lnTo>
                  <a:lnTo>
                    <a:pt x="399" y="23"/>
                  </a:lnTo>
                  <a:lnTo>
                    <a:pt x="450" y="51"/>
                  </a:lnTo>
                  <a:lnTo>
                    <a:pt x="489" y="85"/>
                  </a:lnTo>
                  <a:lnTo>
                    <a:pt x="523" y="130"/>
                  </a:lnTo>
                  <a:lnTo>
                    <a:pt x="551" y="175"/>
                  </a:lnTo>
                  <a:lnTo>
                    <a:pt x="568" y="231"/>
                  </a:lnTo>
                  <a:lnTo>
                    <a:pt x="573" y="287"/>
                  </a:lnTo>
                  <a:lnTo>
                    <a:pt x="568" y="344"/>
                  </a:lnTo>
                  <a:lnTo>
                    <a:pt x="551" y="400"/>
                  </a:lnTo>
                  <a:lnTo>
                    <a:pt x="523" y="450"/>
                  </a:lnTo>
                  <a:lnTo>
                    <a:pt x="489" y="490"/>
                  </a:lnTo>
                  <a:lnTo>
                    <a:pt x="450" y="524"/>
                  </a:lnTo>
                  <a:lnTo>
                    <a:pt x="399" y="552"/>
                  </a:lnTo>
                  <a:lnTo>
                    <a:pt x="343" y="569"/>
                  </a:lnTo>
                  <a:lnTo>
                    <a:pt x="287" y="574"/>
                  </a:lnTo>
                  <a:lnTo>
                    <a:pt x="230" y="569"/>
                  </a:lnTo>
                  <a:lnTo>
                    <a:pt x="174" y="552"/>
                  </a:lnTo>
                  <a:lnTo>
                    <a:pt x="129" y="524"/>
                  </a:lnTo>
                  <a:lnTo>
                    <a:pt x="84" y="490"/>
                  </a:lnTo>
                  <a:lnTo>
                    <a:pt x="50" y="450"/>
                  </a:lnTo>
                  <a:lnTo>
                    <a:pt x="22" y="400"/>
                  </a:lnTo>
                  <a:lnTo>
                    <a:pt x="5" y="344"/>
                  </a:lnTo>
                  <a:lnTo>
                    <a:pt x="0" y="287"/>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7" name="Freeform 63">
              <a:extLst>
                <a:ext uri="{FF2B5EF4-FFF2-40B4-BE49-F238E27FC236}">
                  <a16:creationId xmlns:a16="http://schemas.microsoft.com/office/drawing/2014/main" id="{A0563F03-90BF-4042-A62F-BAFA7BD01266}"/>
                </a:ext>
              </a:extLst>
            </p:cNvPr>
            <p:cNvSpPr>
              <a:spLocks noEditPoints="1"/>
            </p:cNvSpPr>
            <p:nvPr/>
          </p:nvSpPr>
          <p:spPr bwMode="auto">
            <a:xfrm>
              <a:off x="6631402" y="3137414"/>
              <a:ext cx="919163" cy="920750"/>
            </a:xfrm>
            <a:custGeom>
              <a:avLst/>
              <a:gdLst>
                <a:gd name="T0" fmla="*/ 2147483647 w 579"/>
                <a:gd name="T1" fmla="*/ 2147483647 h 580"/>
                <a:gd name="T2" fmla="*/ 2147483647 w 579"/>
                <a:gd name="T3" fmla="*/ 2147483647 h 580"/>
                <a:gd name="T4" fmla="*/ 2147483647 w 579"/>
                <a:gd name="T5" fmla="*/ 2147483647 h 580"/>
                <a:gd name="T6" fmla="*/ 2147483647 w 579"/>
                <a:gd name="T7" fmla="*/ 2147483647 h 580"/>
                <a:gd name="T8" fmla="*/ 2147483647 w 579"/>
                <a:gd name="T9" fmla="*/ 2147483647 h 580"/>
                <a:gd name="T10" fmla="*/ 2147483647 w 579"/>
                <a:gd name="T11" fmla="*/ 0 h 580"/>
                <a:gd name="T12" fmla="*/ 2147483647 w 579"/>
                <a:gd name="T13" fmla="*/ 2147483647 h 580"/>
                <a:gd name="T14" fmla="*/ 2147483647 w 579"/>
                <a:gd name="T15" fmla="*/ 2147483647 h 580"/>
                <a:gd name="T16" fmla="*/ 2147483647 w 579"/>
                <a:gd name="T17" fmla="*/ 2147483647 h 580"/>
                <a:gd name="T18" fmla="*/ 2147483647 w 579"/>
                <a:gd name="T19" fmla="*/ 2147483647 h 580"/>
                <a:gd name="T20" fmla="*/ 2147483647 w 579"/>
                <a:gd name="T21" fmla="*/ 2147483647 h 580"/>
                <a:gd name="T22" fmla="*/ 2147483647 w 579"/>
                <a:gd name="T23" fmla="*/ 2147483647 h 580"/>
                <a:gd name="T24" fmla="*/ 2147483647 w 579"/>
                <a:gd name="T25" fmla="*/ 2147483647 h 580"/>
                <a:gd name="T26" fmla="*/ 2147483647 w 579"/>
                <a:gd name="T27" fmla="*/ 2147483647 h 580"/>
                <a:gd name="T28" fmla="*/ 2147483647 w 579"/>
                <a:gd name="T29" fmla="*/ 2147483647 h 580"/>
                <a:gd name="T30" fmla="*/ 2147483647 w 579"/>
                <a:gd name="T31" fmla="*/ 2147483647 h 580"/>
                <a:gd name="T32" fmla="*/ 2147483647 w 579"/>
                <a:gd name="T33" fmla="*/ 2147483647 h 580"/>
                <a:gd name="T34" fmla="*/ 2147483647 w 579"/>
                <a:gd name="T35" fmla="*/ 2147483647 h 580"/>
                <a:gd name="T36" fmla="*/ 2147483647 w 579"/>
                <a:gd name="T37" fmla="*/ 2147483647 h 580"/>
                <a:gd name="T38" fmla="*/ 2147483647 w 579"/>
                <a:gd name="T39" fmla="*/ 2147483647 h 580"/>
                <a:gd name="T40" fmla="*/ 2147483647 w 579"/>
                <a:gd name="T41" fmla="*/ 2147483647 h 580"/>
                <a:gd name="T42" fmla="*/ 2147483647 w 579"/>
                <a:gd name="T43" fmla="*/ 2147483647 h 580"/>
                <a:gd name="T44" fmla="*/ 2147483647 w 579"/>
                <a:gd name="T45" fmla="*/ 2147483647 h 580"/>
                <a:gd name="T46" fmla="*/ 2147483647 w 579"/>
                <a:gd name="T47" fmla="*/ 2147483647 h 580"/>
                <a:gd name="T48" fmla="*/ 2147483647 w 579"/>
                <a:gd name="T49" fmla="*/ 2147483647 h 580"/>
                <a:gd name="T50" fmla="*/ 2147483647 w 579"/>
                <a:gd name="T51" fmla="*/ 2147483647 h 580"/>
                <a:gd name="T52" fmla="*/ 2147483647 w 579"/>
                <a:gd name="T53" fmla="*/ 2147483647 h 580"/>
                <a:gd name="T54" fmla="*/ 2147483647 w 579"/>
                <a:gd name="T55" fmla="*/ 2147483647 h 580"/>
                <a:gd name="T56" fmla="*/ 2147483647 w 579"/>
                <a:gd name="T57" fmla="*/ 2147483647 h 580"/>
                <a:gd name="T58" fmla="*/ 2147483647 w 579"/>
                <a:gd name="T59" fmla="*/ 2147483647 h 580"/>
                <a:gd name="T60" fmla="*/ 2147483647 w 579"/>
                <a:gd name="T61" fmla="*/ 2147483647 h 580"/>
                <a:gd name="T62" fmla="*/ 2147483647 w 579"/>
                <a:gd name="T63" fmla="*/ 2147483647 h 580"/>
                <a:gd name="T64" fmla="*/ 2147483647 w 579"/>
                <a:gd name="T65" fmla="*/ 2147483647 h 580"/>
                <a:gd name="T66" fmla="*/ 2147483647 w 579"/>
                <a:gd name="T67" fmla="*/ 2147483647 h 580"/>
                <a:gd name="T68" fmla="*/ 2147483647 w 579"/>
                <a:gd name="T69" fmla="*/ 2147483647 h 580"/>
                <a:gd name="T70" fmla="*/ 2147483647 w 579"/>
                <a:gd name="T71" fmla="*/ 2147483647 h 580"/>
                <a:gd name="T72" fmla="*/ 2147483647 w 579"/>
                <a:gd name="T73" fmla="*/ 2147483647 h 580"/>
                <a:gd name="T74" fmla="*/ 2147483647 w 579"/>
                <a:gd name="T75" fmla="*/ 2147483647 h 580"/>
                <a:gd name="T76" fmla="*/ 2147483647 w 579"/>
                <a:gd name="T77" fmla="*/ 2147483647 h 580"/>
                <a:gd name="T78" fmla="*/ 2147483647 w 579"/>
                <a:gd name="T79" fmla="*/ 2147483647 h 580"/>
                <a:gd name="T80" fmla="*/ 2147483647 w 579"/>
                <a:gd name="T81" fmla="*/ 2147483647 h 580"/>
                <a:gd name="T82" fmla="*/ 2147483647 w 579"/>
                <a:gd name="T83" fmla="*/ 2147483647 h 580"/>
                <a:gd name="T84" fmla="*/ 2147483647 w 579"/>
                <a:gd name="T85" fmla="*/ 2147483647 h 5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9"/>
                <a:gd name="T130" fmla="*/ 0 h 580"/>
                <a:gd name="T131" fmla="*/ 579 w 579"/>
                <a:gd name="T132" fmla="*/ 580 h 58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9" h="580">
                  <a:moveTo>
                    <a:pt x="0" y="287"/>
                  </a:moveTo>
                  <a:lnTo>
                    <a:pt x="0" y="259"/>
                  </a:lnTo>
                  <a:lnTo>
                    <a:pt x="5" y="231"/>
                  </a:lnTo>
                  <a:lnTo>
                    <a:pt x="11" y="203"/>
                  </a:lnTo>
                  <a:lnTo>
                    <a:pt x="22" y="175"/>
                  </a:lnTo>
                  <a:lnTo>
                    <a:pt x="34" y="152"/>
                  </a:lnTo>
                  <a:lnTo>
                    <a:pt x="45" y="124"/>
                  </a:lnTo>
                  <a:lnTo>
                    <a:pt x="62" y="102"/>
                  </a:lnTo>
                  <a:lnTo>
                    <a:pt x="84" y="85"/>
                  </a:lnTo>
                  <a:lnTo>
                    <a:pt x="101" y="62"/>
                  </a:lnTo>
                  <a:lnTo>
                    <a:pt x="124" y="45"/>
                  </a:lnTo>
                  <a:lnTo>
                    <a:pt x="146" y="34"/>
                  </a:lnTo>
                  <a:lnTo>
                    <a:pt x="174" y="23"/>
                  </a:lnTo>
                  <a:lnTo>
                    <a:pt x="202" y="12"/>
                  </a:lnTo>
                  <a:lnTo>
                    <a:pt x="230" y="6"/>
                  </a:lnTo>
                  <a:lnTo>
                    <a:pt x="258" y="0"/>
                  </a:lnTo>
                  <a:lnTo>
                    <a:pt x="287" y="0"/>
                  </a:lnTo>
                  <a:lnTo>
                    <a:pt x="315" y="0"/>
                  </a:lnTo>
                  <a:lnTo>
                    <a:pt x="343" y="6"/>
                  </a:lnTo>
                  <a:lnTo>
                    <a:pt x="371" y="12"/>
                  </a:lnTo>
                  <a:lnTo>
                    <a:pt x="399" y="23"/>
                  </a:lnTo>
                  <a:lnTo>
                    <a:pt x="427" y="34"/>
                  </a:lnTo>
                  <a:lnTo>
                    <a:pt x="450" y="45"/>
                  </a:lnTo>
                  <a:lnTo>
                    <a:pt x="472" y="62"/>
                  </a:lnTo>
                  <a:lnTo>
                    <a:pt x="489" y="85"/>
                  </a:lnTo>
                  <a:lnTo>
                    <a:pt x="511" y="102"/>
                  </a:lnTo>
                  <a:lnTo>
                    <a:pt x="528" y="124"/>
                  </a:lnTo>
                  <a:lnTo>
                    <a:pt x="539" y="147"/>
                  </a:lnTo>
                  <a:lnTo>
                    <a:pt x="556" y="175"/>
                  </a:lnTo>
                  <a:lnTo>
                    <a:pt x="562" y="203"/>
                  </a:lnTo>
                  <a:lnTo>
                    <a:pt x="568" y="231"/>
                  </a:lnTo>
                  <a:lnTo>
                    <a:pt x="573" y="259"/>
                  </a:lnTo>
                  <a:lnTo>
                    <a:pt x="579" y="287"/>
                  </a:lnTo>
                  <a:lnTo>
                    <a:pt x="573" y="315"/>
                  </a:lnTo>
                  <a:lnTo>
                    <a:pt x="568" y="344"/>
                  </a:lnTo>
                  <a:lnTo>
                    <a:pt x="562" y="372"/>
                  </a:lnTo>
                  <a:lnTo>
                    <a:pt x="556" y="400"/>
                  </a:lnTo>
                  <a:lnTo>
                    <a:pt x="539" y="428"/>
                  </a:lnTo>
                  <a:lnTo>
                    <a:pt x="528" y="450"/>
                  </a:lnTo>
                  <a:lnTo>
                    <a:pt x="511" y="473"/>
                  </a:lnTo>
                  <a:lnTo>
                    <a:pt x="489" y="490"/>
                  </a:lnTo>
                  <a:lnTo>
                    <a:pt x="472" y="512"/>
                  </a:lnTo>
                  <a:lnTo>
                    <a:pt x="450" y="529"/>
                  </a:lnTo>
                  <a:lnTo>
                    <a:pt x="427" y="540"/>
                  </a:lnTo>
                  <a:lnTo>
                    <a:pt x="399" y="557"/>
                  </a:lnTo>
                  <a:lnTo>
                    <a:pt x="371" y="563"/>
                  </a:lnTo>
                  <a:lnTo>
                    <a:pt x="343" y="569"/>
                  </a:lnTo>
                  <a:lnTo>
                    <a:pt x="315" y="574"/>
                  </a:lnTo>
                  <a:lnTo>
                    <a:pt x="287" y="580"/>
                  </a:lnTo>
                  <a:lnTo>
                    <a:pt x="258" y="574"/>
                  </a:lnTo>
                  <a:lnTo>
                    <a:pt x="230" y="569"/>
                  </a:lnTo>
                  <a:lnTo>
                    <a:pt x="202" y="563"/>
                  </a:lnTo>
                  <a:lnTo>
                    <a:pt x="174" y="557"/>
                  </a:lnTo>
                  <a:lnTo>
                    <a:pt x="152" y="540"/>
                  </a:lnTo>
                  <a:lnTo>
                    <a:pt x="124" y="529"/>
                  </a:lnTo>
                  <a:lnTo>
                    <a:pt x="101" y="512"/>
                  </a:lnTo>
                  <a:lnTo>
                    <a:pt x="84" y="490"/>
                  </a:lnTo>
                  <a:lnTo>
                    <a:pt x="62" y="473"/>
                  </a:lnTo>
                  <a:lnTo>
                    <a:pt x="45" y="450"/>
                  </a:lnTo>
                  <a:lnTo>
                    <a:pt x="34" y="428"/>
                  </a:lnTo>
                  <a:lnTo>
                    <a:pt x="22" y="400"/>
                  </a:lnTo>
                  <a:lnTo>
                    <a:pt x="11" y="372"/>
                  </a:lnTo>
                  <a:lnTo>
                    <a:pt x="5" y="344"/>
                  </a:lnTo>
                  <a:lnTo>
                    <a:pt x="0" y="315"/>
                  </a:lnTo>
                  <a:lnTo>
                    <a:pt x="0" y="287"/>
                  </a:lnTo>
                  <a:close/>
                  <a:moveTo>
                    <a:pt x="5" y="315"/>
                  </a:moveTo>
                  <a:lnTo>
                    <a:pt x="11" y="344"/>
                  </a:lnTo>
                  <a:lnTo>
                    <a:pt x="17" y="372"/>
                  </a:lnTo>
                  <a:lnTo>
                    <a:pt x="28" y="400"/>
                  </a:lnTo>
                  <a:lnTo>
                    <a:pt x="39" y="422"/>
                  </a:lnTo>
                  <a:lnTo>
                    <a:pt x="50" y="445"/>
                  </a:lnTo>
                  <a:lnTo>
                    <a:pt x="67" y="467"/>
                  </a:lnTo>
                  <a:lnTo>
                    <a:pt x="84" y="490"/>
                  </a:lnTo>
                  <a:lnTo>
                    <a:pt x="107" y="507"/>
                  </a:lnTo>
                  <a:lnTo>
                    <a:pt x="129" y="524"/>
                  </a:lnTo>
                  <a:lnTo>
                    <a:pt x="152" y="535"/>
                  </a:lnTo>
                  <a:lnTo>
                    <a:pt x="174" y="552"/>
                  </a:lnTo>
                  <a:lnTo>
                    <a:pt x="202" y="557"/>
                  </a:lnTo>
                  <a:lnTo>
                    <a:pt x="230" y="569"/>
                  </a:lnTo>
                  <a:lnTo>
                    <a:pt x="258" y="569"/>
                  </a:lnTo>
                  <a:lnTo>
                    <a:pt x="287" y="574"/>
                  </a:lnTo>
                  <a:lnTo>
                    <a:pt x="315" y="569"/>
                  </a:lnTo>
                  <a:lnTo>
                    <a:pt x="343" y="569"/>
                  </a:lnTo>
                  <a:lnTo>
                    <a:pt x="371" y="557"/>
                  </a:lnTo>
                  <a:lnTo>
                    <a:pt x="399" y="552"/>
                  </a:lnTo>
                  <a:lnTo>
                    <a:pt x="421" y="540"/>
                  </a:lnTo>
                  <a:lnTo>
                    <a:pt x="444" y="524"/>
                  </a:lnTo>
                  <a:lnTo>
                    <a:pt x="466" y="507"/>
                  </a:lnTo>
                  <a:lnTo>
                    <a:pt x="489" y="490"/>
                  </a:lnTo>
                  <a:lnTo>
                    <a:pt x="506" y="467"/>
                  </a:lnTo>
                  <a:lnTo>
                    <a:pt x="523" y="445"/>
                  </a:lnTo>
                  <a:lnTo>
                    <a:pt x="534" y="422"/>
                  </a:lnTo>
                  <a:lnTo>
                    <a:pt x="551" y="400"/>
                  </a:lnTo>
                  <a:lnTo>
                    <a:pt x="556" y="372"/>
                  </a:lnTo>
                  <a:lnTo>
                    <a:pt x="568" y="344"/>
                  </a:lnTo>
                  <a:lnTo>
                    <a:pt x="568" y="315"/>
                  </a:lnTo>
                  <a:lnTo>
                    <a:pt x="573" y="287"/>
                  </a:lnTo>
                  <a:lnTo>
                    <a:pt x="568" y="259"/>
                  </a:lnTo>
                  <a:lnTo>
                    <a:pt x="568" y="231"/>
                  </a:lnTo>
                  <a:lnTo>
                    <a:pt x="556" y="203"/>
                  </a:lnTo>
                  <a:lnTo>
                    <a:pt x="551" y="175"/>
                  </a:lnTo>
                  <a:lnTo>
                    <a:pt x="539" y="152"/>
                  </a:lnTo>
                  <a:lnTo>
                    <a:pt x="523" y="130"/>
                  </a:lnTo>
                  <a:lnTo>
                    <a:pt x="506" y="107"/>
                  </a:lnTo>
                  <a:lnTo>
                    <a:pt x="489" y="85"/>
                  </a:lnTo>
                  <a:lnTo>
                    <a:pt x="466" y="68"/>
                  </a:lnTo>
                  <a:lnTo>
                    <a:pt x="444" y="51"/>
                  </a:lnTo>
                  <a:lnTo>
                    <a:pt x="421" y="40"/>
                  </a:lnTo>
                  <a:lnTo>
                    <a:pt x="399" y="29"/>
                  </a:lnTo>
                  <a:lnTo>
                    <a:pt x="371" y="17"/>
                  </a:lnTo>
                  <a:lnTo>
                    <a:pt x="343" y="12"/>
                  </a:lnTo>
                  <a:lnTo>
                    <a:pt x="315" y="6"/>
                  </a:lnTo>
                  <a:lnTo>
                    <a:pt x="287" y="6"/>
                  </a:lnTo>
                  <a:lnTo>
                    <a:pt x="258" y="6"/>
                  </a:lnTo>
                  <a:lnTo>
                    <a:pt x="230" y="12"/>
                  </a:lnTo>
                  <a:lnTo>
                    <a:pt x="202" y="17"/>
                  </a:lnTo>
                  <a:lnTo>
                    <a:pt x="174" y="29"/>
                  </a:lnTo>
                  <a:lnTo>
                    <a:pt x="152" y="40"/>
                  </a:lnTo>
                  <a:lnTo>
                    <a:pt x="129" y="51"/>
                  </a:lnTo>
                  <a:lnTo>
                    <a:pt x="107" y="68"/>
                  </a:lnTo>
                  <a:lnTo>
                    <a:pt x="84" y="85"/>
                  </a:lnTo>
                  <a:lnTo>
                    <a:pt x="67" y="107"/>
                  </a:lnTo>
                  <a:lnTo>
                    <a:pt x="50" y="130"/>
                  </a:lnTo>
                  <a:lnTo>
                    <a:pt x="39" y="152"/>
                  </a:lnTo>
                  <a:lnTo>
                    <a:pt x="28" y="175"/>
                  </a:lnTo>
                  <a:lnTo>
                    <a:pt x="17" y="203"/>
                  </a:lnTo>
                  <a:lnTo>
                    <a:pt x="11" y="231"/>
                  </a:lnTo>
                  <a:lnTo>
                    <a:pt x="5" y="259"/>
                  </a:lnTo>
                  <a:lnTo>
                    <a:pt x="5" y="287"/>
                  </a:lnTo>
                  <a:lnTo>
                    <a:pt x="5" y="315"/>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8" name="Freeform 64">
              <a:extLst>
                <a:ext uri="{FF2B5EF4-FFF2-40B4-BE49-F238E27FC236}">
                  <a16:creationId xmlns:a16="http://schemas.microsoft.com/office/drawing/2014/main" id="{05D0F5C0-72EF-4FDB-9541-02A3B83D9DA3}"/>
                </a:ext>
              </a:extLst>
            </p:cNvPr>
            <p:cNvSpPr>
              <a:spLocks/>
            </p:cNvSpPr>
            <p:nvPr/>
          </p:nvSpPr>
          <p:spPr bwMode="auto">
            <a:xfrm>
              <a:off x="7656927" y="4780477"/>
              <a:ext cx="509588" cy="509588"/>
            </a:xfrm>
            <a:custGeom>
              <a:avLst/>
              <a:gdLst>
                <a:gd name="T0" fmla="*/ 0 w 321"/>
                <a:gd name="T1" fmla="*/ 2147483647 h 321"/>
                <a:gd name="T2" fmla="*/ 2147483647 w 321"/>
                <a:gd name="T3" fmla="*/ 2147483647 h 321"/>
                <a:gd name="T4" fmla="*/ 2147483647 w 321"/>
                <a:gd name="T5" fmla="*/ 2147483647 h 321"/>
                <a:gd name="T6" fmla="*/ 2147483647 w 321"/>
                <a:gd name="T7" fmla="*/ 2147483647 h 321"/>
                <a:gd name="T8" fmla="*/ 2147483647 w 321"/>
                <a:gd name="T9" fmla="*/ 2147483647 h 321"/>
                <a:gd name="T10" fmla="*/ 2147483647 w 321"/>
                <a:gd name="T11" fmla="*/ 2147483647 h 321"/>
                <a:gd name="T12" fmla="*/ 2147483647 w 321"/>
                <a:gd name="T13" fmla="*/ 0 h 321"/>
                <a:gd name="T14" fmla="*/ 2147483647 w 321"/>
                <a:gd name="T15" fmla="*/ 0 h 321"/>
                <a:gd name="T16" fmla="*/ 2147483647 w 321"/>
                <a:gd name="T17" fmla="*/ 0 h 321"/>
                <a:gd name="T18" fmla="*/ 2147483647 w 321"/>
                <a:gd name="T19" fmla="*/ 2147483647 h 321"/>
                <a:gd name="T20" fmla="*/ 2147483647 w 321"/>
                <a:gd name="T21" fmla="*/ 2147483647 h 321"/>
                <a:gd name="T22" fmla="*/ 2147483647 w 321"/>
                <a:gd name="T23" fmla="*/ 2147483647 h 321"/>
                <a:gd name="T24" fmla="*/ 2147483647 w 321"/>
                <a:gd name="T25" fmla="*/ 2147483647 h 321"/>
                <a:gd name="T26" fmla="*/ 2147483647 w 321"/>
                <a:gd name="T27" fmla="*/ 2147483647 h 321"/>
                <a:gd name="T28" fmla="*/ 2147483647 w 321"/>
                <a:gd name="T29" fmla="*/ 2147483647 h 321"/>
                <a:gd name="T30" fmla="*/ 2147483647 w 321"/>
                <a:gd name="T31" fmla="*/ 2147483647 h 321"/>
                <a:gd name="T32" fmla="*/ 2147483647 w 321"/>
                <a:gd name="T33" fmla="*/ 2147483647 h 321"/>
                <a:gd name="T34" fmla="*/ 2147483647 w 321"/>
                <a:gd name="T35" fmla="*/ 2147483647 h 321"/>
                <a:gd name="T36" fmla="*/ 2147483647 w 321"/>
                <a:gd name="T37" fmla="*/ 2147483647 h 321"/>
                <a:gd name="T38" fmla="*/ 2147483647 w 321"/>
                <a:gd name="T39" fmla="*/ 2147483647 h 321"/>
                <a:gd name="T40" fmla="*/ 2147483647 w 321"/>
                <a:gd name="T41" fmla="*/ 2147483647 h 321"/>
                <a:gd name="T42" fmla="*/ 2147483647 w 321"/>
                <a:gd name="T43" fmla="*/ 2147483647 h 321"/>
                <a:gd name="T44" fmla="*/ 2147483647 w 321"/>
                <a:gd name="T45" fmla="*/ 2147483647 h 321"/>
                <a:gd name="T46" fmla="*/ 2147483647 w 321"/>
                <a:gd name="T47" fmla="*/ 2147483647 h 321"/>
                <a:gd name="T48" fmla="*/ 2147483647 w 321"/>
                <a:gd name="T49" fmla="*/ 2147483647 h 321"/>
                <a:gd name="T50" fmla="*/ 2147483647 w 321"/>
                <a:gd name="T51" fmla="*/ 2147483647 h 321"/>
                <a:gd name="T52" fmla="*/ 2147483647 w 321"/>
                <a:gd name="T53" fmla="*/ 2147483647 h 321"/>
                <a:gd name="T54" fmla="*/ 2147483647 w 321"/>
                <a:gd name="T55" fmla="*/ 2147483647 h 321"/>
                <a:gd name="T56" fmla="*/ 2147483647 w 321"/>
                <a:gd name="T57" fmla="*/ 2147483647 h 321"/>
                <a:gd name="T58" fmla="*/ 2147483647 w 321"/>
                <a:gd name="T59" fmla="*/ 2147483647 h 321"/>
                <a:gd name="T60" fmla="*/ 0 w 321"/>
                <a:gd name="T61" fmla="*/ 2147483647 h 321"/>
                <a:gd name="T62" fmla="*/ 0 w 321"/>
                <a:gd name="T63" fmla="*/ 2147483647 h 321"/>
                <a:gd name="T64" fmla="*/ 0 w 321"/>
                <a:gd name="T65" fmla="*/ 2147483647 h 3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1"/>
                <a:gd name="T100" fmla="*/ 0 h 321"/>
                <a:gd name="T101" fmla="*/ 321 w 321"/>
                <a:gd name="T102" fmla="*/ 321 h 3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1" h="321">
                  <a:moveTo>
                    <a:pt x="0" y="163"/>
                  </a:moveTo>
                  <a:lnTo>
                    <a:pt x="6" y="130"/>
                  </a:lnTo>
                  <a:lnTo>
                    <a:pt x="12" y="96"/>
                  </a:lnTo>
                  <a:lnTo>
                    <a:pt x="45" y="45"/>
                  </a:lnTo>
                  <a:lnTo>
                    <a:pt x="96" y="12"/>
                  </a:lnTo>
                  <a:lnTo>
                    <a:pt x="130" y="6"/>
                  </a:lnTo>
                  <a:lnTo>
                    <a:pt x="163" y="0"/>
                  </a:lnTo>
                  <a:lnTo>
                    <a:pt x="191" y="6"/>
                  </a:lnTo>
                  <a:lnTo>
                    <a:pt x="225" y="12"/>
                  </a:lnTo>
                  <a:lnTo>
                    <a:pt x="276" y="45"/>
                  </a:lnTo>
                  <a:lnTo>
                    <a:pt x="309" y="96"/>
                  </a:lnTo>
                  <a:lnTo>
                    <a:pt x="315" y="130"/>
                  </a:lnTo>
                  <a:lnTo>
                    <a:pt x="321" y="163"/>
                  </a:lnTo>
                  <a:lnTo>
                    <a:pt x="315" y="192"/>
                  </a:lnTo>
                  <a:lnTo>
                    <a:pt x="309" y="225"/>
                  </a:lnTo>
                  <a:lnTo>
                    <a:pt x="276" y="276"/>
                  </a:lnTo>
                  <a:lnTo>
                    <a:pt x="225" y="310"/>
                  </a:lnTo>
                  <a:lnTo>
                    <a:pt x="191" y="315"/>
                  </a:lnTo>
                  <a:lnTo>
                    <a:pt x="163" y="321"/>
                  </a:lnTo>
                  <a:lnTo>
                    <a:pt x="130" y="315"/>
                  </a:lnTo>
                  <a:lnTo>
                    <a:pt x="96" y="310"/>
                  </a:lnTo>
                  <a:lnTo>
                    <a:pt x="45" y="276"/>
                  </a:lnTo>
                  <a:lnTo>
                    <a:pt x="12" y="225"/>
                  </a:lnTo>
                  <a:lnTo>
                    <a:pt x="6" y="192"/>
                  </a:lnTo>
                  <a:lnTo>
                    <a:pt x="0" y="163"/>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99" name="Freeform 65">
              <a:extLst>
                <a:ext uri="{FF2B5EF4-FFF2-40B4-BE49-F238E27FC236}">
                  <a16:creationId xmlns:a16="http://schemas.microsoft.com/office/drawing/2014/main" id="{C460B310-CCBE-4ECF-85E2-4E20D4683C69}"/>
                </a:ext>
              </a:extLst>
            </p:cNvPr>
            <p:cNvSpPr>
              <a:spLocks noEditPoints="1"/>
            </p:cNvSpPr>
            <p:nvPr/>
          </p:nvSpPr>
          <p:spPr bwMode="auto">
            <a:xfrm>
              <a:off x="7656927" y="4780477"/>
              <a:ext cx="517525" cy="519113"/>
            </a:xfrm>
            <a:custGeom>
              <a:avLst/>
              <a:gdLst>
                <a:gd name="T0" fmla="*/ 0 w 326"/>
                <a:gd name="T1" fmla="*/ 2147483647 h 327"/>
                <a:gd name="T2" fmla="*/ 2147483647 w 326"/>
                <a:gd name="T3" fmla="*/ 2147483647 h 327"/>
                <a:gd name="T4" fmla="*/ 2147483647 w 326"/>
                <a:gd name="T5" fmla="*/ 2147483647 h 327"/>
                <a:gd name="T6" fmla="*/ 2147483647 w 326"/>
                <a:gd name="T7" fmla="*/ 2147483647 h 327"/>
                <a:gd name="T8" fmla="*/ 2147483647 w 326"/>
                <a:gd name="T9" fmla="*/ 0 h 327"/>
                <a:gd name="T10" fmla="*/ 2147483647 w 326"/>
                <a:gd name="T11" fmla="*/ 0 h 327"/>
                <a:gd name="T12" fmla="*/ 2147483647 w 326"/>
                <a:gd name="T13" fmla="*/ 2147483647 h 327"/>
                <a:gd name="T14" fmla="*/ 2147483647 w 326"/>
                <a:gd name="T15" fmla="*/ 2147483647 h 327"/>
                <a:gd name="T16" fmla="*/ 2147483647 w 326"/>
                <a:gd name="T17" fmla="*/ 2147483647 h 327"/>
                <a:gd name="T18" fmla="*/ 2147483647 w 326"/>
                <a:gd name="T19" fmla="*/ 2147483647 h 327"/>
                <a:gd name="T20" fmla="*/ 2147483647 w 326"/>
                <a:gd name="T21" fmla="*/ 2147483647 h 327"/>
                <a:gd name="T22" fmla="*/ 2147483647 w 326"/>
                <a:gd name="T23" fmla="*/ 2147483647 h 327"/>
                <a:gd name="T24" fmla="*/ 2147483647 w 326"/>
                <a:gd name="T25" fmla="*/ 2147483647 h 327"/>
                <a:gd name="T26" fmla="*/ 2147483647 w 326"/>
                <a:gd name="T27" fmla="*/ 2147483647 h 327"/>
                <a:gd name="T28" fmla="*/ 2147483647 w 326"/>
                <a:gd name="T29" fmla="*/ 2147483647 h 327"/>
                <a:gd name="T30" fmla="*/ 2147483647 w 326"/>
                <a:gd name="T31" fmla="*/ 2147483647 h 327"/>
                <a:gd name="T32" fmla="*/ 2147483647 w 326"/>
                <a:gd name="T33" fmla="*/ 2147483647 h 327"/>
                <a:gd name="T34" fmla="*/ 2147483647 w 326"/>
                <a:gd name="T35" fmla="*/ 2147483647 h 327"/>
                <a:gd name="T36" fmla="*/ 2147483647 w 326"/>
                <a:gd name="T37" fmla="*/ 2147483647 h 327"/>
                <a:gd name="T38" fmla="*/ 2147483647 w 326"/>
                <a:gd name="T39" fmla="*/ 2147483647 h 327"/>
                <a:gd name="T40" fmla="*/ 0 w 326"/>
                <a:gd name="T41" fmla="*/ 2147483647 h 327"/>
                <a:gd name="T42" fmla="*/ 2147483647 w 326"/>
                <a:gd name="T43" fmla="*/ 2147483647 h 327"/>
                <a:gd name="T44" fmla="*/ 2147483647 w 326"/>
                <a:gd name="T45" fmla="*/ 2147483647 h 327"/>
                <a:gd name="T46" fmla="*/ 2147483647 w 326"/>
                <a:gd name="T47" fmla="*/ 2147483647 h 327"/>
                <a:gd name="T48" fmla="*/ 2147483647 w 326"/>
                <a:gd name="T49" fmla="*/ 2147483647 h 327"/>
                <a:gd name="T50" fmla="*/ 2147483647 w 326"/>
                <a:gd name="T51" fmla="*/ 2147483647 h 327"/>
                <a:gd name="T52" fmla="*/ 2147483647 w 326"/>
                <a:gd name="T53" fmla="*/ 2147483647 h 327"/>
                <a:gd name="T54" fmla="*/ 2147483647 w 326"/>
                <a:gd name="T55" fmla="*/ 2147483647 h 327"/>
                <a:gd name="T56" fmla="*/ 2147483647 w 326"/>
                <a:gd name="T57" fmla="*/ 2147483647 h 327"/>
                <a:gd name="T58" fmla="*/ 2147483647 w 326"/>
                <a:gd name="T59" fmla="*/ 2147483647 h 327"/>
                <a:gd name="T60" fmla="*/ 2147483647 w 326"/>
                <a:gd name="T61" fmla="*/ 2147483647 h 327"/>
                <a:gd name="T62" fmla="*/ 2147483647 w 326"/>
                <a:gd name="T63" fmla="*/ 2147483647 h 327"/>
                <a:gd name="T64" fmla="*/ 2147483647 w 326"/>
                <a:gd name="T65" fmla="*/ 2147483647 h 327"/>
                <a:gd name="T66" fmla="*/ 2147483647 w 326"/>
                <a:gd name="T67" fmla="*/ 2147483647 h 327"/>
                <a:gd name="T68" fmla="*/ 2147483647 w 326"/>
                <a:gd name="T69" fmla="*/ 2147483647 h 327"/>
                <a:gd name="T70" fmla="*/ 2147483647 w 326"/>
                <a:gd name="T71" fmla="*/ 2147483647 h 327"/>
                <a:gd name="T72" fmla="*/ 2147483647 w 326"/>
                <a:gd name="T73" fmla="*/ 2147483647 h 327"/>
                <a:gd name="T74" fmla="*/ 2147483647 w 326"/>
                <a:gd name="T75" fmla="*/ 2147483647 h 327"/>
                <a:gd name="T76" fmla="*/ 2147483647 w 326"/>
                <a:gd name="T77" fmla="*/ 2147483647 h 327"/>
                <a:gd name="T78" fmla="*/ 2147483647 w 326"/>
                <a:gd name="T79" fmla="*/ 2147483647 h 327"/>
                <a:gd name="T80" fmla="*/ 2147483647 w 326"/>
                <a:gd name="T81" fmla="*/ 2147483647 h 327"/>
                <a:gd name="T82" fmla="*/ 2147483647 w 326"/>
                <a:gd name="T83" fmla="*/ 2147483647 h 327"/>
                <a:gd name="T84" fmla="*/ 2147483647 w 326"/>
                <a:gd name="T85" fmla="*/ 2147483647 h 3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6"/>
                <a:gd name="T130" fmla="*/ 0 h 327"/>
                <a:gd name="T131" fmla="*/ 326 w 326"/>
                <a:gd name="T132" fmla="*/ 327 h 3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6" h="327">
                  <a:moveTo>
                    <a:pt x="0" y="163"/>
                  </a:moveTo>
                  <a:lnTo>
                    <a:pt x="0" y="163"/>
                  </a:lnTo>
                  <a:lnTo>
                    <a:pt x="0" y="130"/>
                  </a:lnTo>
                  <a:lnTo>
                    <a:pt x="12" y="96"/>
                  </a:lnTo>
                  <a:lnTo>
                    <a:pt x="23" y="68"/>
                  </a:lnTo>
                  <a:lnTo>
                    <a:pt x="28" y="68"/>
                  </a:lnTo>
                  <a:lnTo>
                    <a:pt x="45" y="45"/>
                  </a:lnTo>
                  <a:lnTo>
                    <a:pt x="68" y="28"/>
                  </a:lnTo>
                  <a:lnTo>
                    <a:pt x="68" y="23"/>
                  </a:lnTo>
                  <a:lnTo>
                    <a:pt x="96" y="12"/>
                  </a:lnTo>
                  <a:lnTo>
                    <a:pt x="130" y="0"/>
                  </a:lnTo>
                  <a:lnTo>
                    <a:pt x="163" y="0"/>
                  </a:lnTo>
                  <a:lnTo>
                    <a:pt x="191" y="0"/>
                  </a:lnTo>
                  <a:lnTo>
                    <a:pt x="225" y="12"/>
                  </a:lnTo>
                  <a:lnTo>
                    <a:pt x="253" y="23"/>
                  </a:lnTo>
                  <a:lnTo>
                    <a:pt x="253" y="28"/>
                  </a:lnTo>
                  <a:lnTo>
                    <a:pt x="276" y="45"/>
                  </a:lnTo>
                  <a:lnTo>
                    <a:pt x="298" y="68"/>
                  </a:lnTo>
                  <a:lnTo>
                    <a:pt x="309" y="96"/>
                  </a:lnTo>
                  <a:lnTo>
                    <a:pt x="321" y="130"/>
                  </a:lnTo>
                  <a:lnTo>
                    <a:pt x="326" y="163"/>
                  </a:lnTo>
                  <a:lnTo>
                    <a:pt x="321" y="192"/>
                  </a:lnTo>
                  <a:lnTo>
                    <a:pt x="309" y="225"/>
                  </a:lnTo>
                  <a:lnTo>
                    <a:pt x="298" y="253"/>
                  </a:lnTo>
                  <a:lnTo>
                    <a:pt x="276" y="276"/>
                  </a:lnTo>
                  <a:lnTo>
                    <a:pt x="253" y="298"/>
                  </a:lnTo>
                  <a:lnTo>
                    <a:pt x="225" y="310"/>
                  </a:lnTo>
                  <a:lnTo>
                    <a:pt x="191" y="321"/>
                  </a:lnTo>
                  <a:lnTo>
                    <a:pt x="163" y="327"/>
                  </a:lnTo>
                  <a:lnTo>
                    <a:pt x="130" y="321"/>
                  </a:lnTo>
                  <a:lnTo>
                    <a:pt x="96" y="310"/>
                  </a:lnTo>
                  <a:lnTo>
                    <a:pt x="68" y="298"/>
                  </a:lnTo>
                  <a:lnTo>
                    <a:pt x="45" y="276"/>
                  </a:lnTo>
                  <a:lnTo>
                    <a:pt x="28" y="253"/>
                  </a:lnTo>
                  <a:lnTo>
                    <a:pt x="23" y="253"/>
                  </a:lnTo>
                  <a:lnTo>
                    <a:pt x="12" y="225"/>
                  </a:lnTo>
                  <a:lnTo>
                    <a:pt x="0" y="192"/>
                  </a:lnTo>
                  <a:lnTo>
                    <a:pt x="0" y="163"/>
                  </a:lnTo>
                  <a:close/>
                  <a:moveTo>
                    <a:pt x="6" y="192"/>
                  </a:moveTo>
                  <a:lnTo>
                    <a:pt x="6" y="192"/>
                  </a:lnTo>
                  <a:lnTo>
                    <a:pt x="17" y="225"/>
                  </a:lnTo>
                  <a:lnTo>
                    <a:pt x="17" y="220"/>
                  </a:lnTo>
                  <a:lnTo>
                    <a:pt x="28" y="248"/>
                  </a:lnTo>
                  <a:lnTo>
                    <a:pt x="51" y="270"/>
                  </a:lnTo>
                  <a:lnTo>
                    <a:pt x="73" y="293"/>
                  </a:lnTo>
                  <a:lnTo>
                    <a:pt x="101" y="304"/>
                  </a:lnTo>
                  <a:lnTo>
                    <a:pt x="130" y="315"/>
                  </a:lnTo>
                  <a:lnTo>
                    <a:pt x="163" y="321"/>
                  </a:lnTo>
                  <a:lnTo>
                    <a:pt x="191" y="315"/>
                  </a:lnTo>
                  <a:lnTo>
                    <a:pt x="225" y="304"/>
                  </a:lnTo>
                  <a:lnTo>
                    <a:pt x="220" y="304"/>
                  </a:lnTo>
                  <a:lnTo>
                    <a:pt x="248" y="293"/>
                  </a:lnTo>
                  <a:lnTo>
                    <a:pt x="270" y="270"/>
                  </a:lnTo>
                  <a:lnTo>
                    <a:pt x="293" y="248"/>
                  </a:lnTo>
                  <a:lnTo>
                    <a:pt x="304" y="220"/>
                  </a:lnTo>
                  <a:lnTo>
                    <a:pt x="304" y="225"/>
                  </a:lnTo>
                  <a:lnTo>
                    <a:pt x="315" y="192"/>
                  </a:lnTo>
                  <a:lnTo>
                    <a:pt x="321" y="163"/>
                  </a:lnTo>
                  <a:lnTo>
                    <a:pt x="315" y="130"/>
                  </a:lnTo>
                  <a:lnTo>
                    <a:pt x="304" y="102"/>
                  </a:lnTo>
                  <a:lnTo>
                    <a:pt x="293" y="73"/>
                  </a:lnTo>
                  <a:lnTo>
                    <a:pt x="270" y="51"/>
                  </a:lnTo>
                  <a:lnTo>
                    <a:pt x="248" y="28"/>
                  </a:lnTo>
                  <a:lnTo>
                    <a:pt x="220" y="17"/>
                  </a:lnTo>
                  <a:lnTo>
                    <a:pt x="225" y="17"/>
                  </a:lnTo>
                  <a:lnTo>
                    <a:pt x="191" y="6"/>
                  </a:lnTo>
                  <a:lnTo>
                    <a:pt x="163" y="6"/>
                  </a:lnTo>
                  <a:lnTo>
                    <a:pt x="130" y="6"/>
                  </a:lnTo>
                  <a:lnTo>
                    <a:pt x="101" y="17"/>
                  </a:lnTo>
                  <a:lnTo>
                    <a:pt x="73" y="28"/>
                  </a:lnTo>
                  <a:lnTo>
                    <a:pt x="51" y="51"/>
                  </a:lnTo>
                  <a:lnTo>
                    <a:pt x="28" y="73"/>
                  </a:lnTo>
                  <a:lnTo>
                    <a:pt x="17" y="102"/>
                  </a:lnTo>
                  <a:lnTo>
                    <a:pt x="6" y="130"/>
                  </a:lnTo>
                  <a:lnTo>
                    <a:pt x="6" y="163"/>
                  </a:lnTo>
                  <a:lnTo>
                    <a:pt x="6" y="192"/>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0" name="Freeform 66">
              <a:extLst>
                <a:ext uri="{FF2B5EF4-FFF2-40B4-BE49-F238E27FC236}">
                  <a16:creationId xmlns:a16="http://schemas.microsoft.com/office/drawing/2014/main" id="{85B4C842-017A-4D4D-904D-B0630FDF82C8}"/>
                </a:ext>
              </a:extLst>
            </p:cNvPr>
            <p:cNvSpPr>
              <a:spLocks noEditPoints="1"/>
            </p:cNvSpPr>
            <p:nvPr/>
          </p:nvSpPr>
          <p:spPr bwMode="auto">
            <a:xfrm>
              <a:off x="7648990" y="2700852"/>
              <a:ext cx="685800" cy="473075"/>
            </a:xfrm>
            <a:custGeom>
              <a:avLst/>
              <a:gdLst>
                <a:gd name="T0" fmla="*/ 0 w 432"/>
                <a:gd name="T1" fmla="*/ 0 h 298"/>
                <a:gd name="T2" fmla="*/ 2147483647 w 432"/>
                <a:gd name="T3" fmla="*/ 0 h 298"/>
                <a:gd name="T4" fmla="*/ 2147483647 w 432"/>
                <a:gd name="T5" fmla="*/ 2147483647 h 298"/>
                <a:gd name="T6" fmla="*/ 0 w 432"/>
                <a:gd name="T7" fmla="*/ 2147483647 h 298"/>
                <a:gd name="T8" fmla="*/ 0 w 432"/>
                <a:gd name="T9" fmla="*/ 0 h 298"/>
                <a:gd name="T10" fmla="*/ 2147483647 w 432"/>
                <a:gd name="T11" fmla="*/ 2147483647 h 298"/>
                <a:gd name="T12" fmla="*/ 0 w 432"/>
                <a:gd name="T13" fmla="*/ 2147483647 h 298"/>
                <a:gd name="T14" fmla="*/ 2147483647 w 432"/>
                <a:gd name="T15" fmla="*/ 2147483647 h 298"/>
                <a:gd name="T16" fmla="*/ 2147483647 w 432"/>
                <a:gd name="T17" fmla="*/ 2147483647 h 298"/>
                <a:gd name="T18" fmla="*/ 2147483647 w 432"/>
                <a:gd name="T19" fmla="*/ 0 h 298"/>
                <a:gd name="T20" fmla="*/ 2147483647 w 432"/>
                <a:gd name="T21" fmla="*/ 2147483647 h 298"/>
                <a:gd name="T22" fmla="*/ 0 w 432"/>
                <a:gd name="T23" fmla="*/ 2147483647 h 298"/>
                <a:gd name="T24" fmla="*/ 2147483647 w 432"/>
                <a:gd name="T25" fmla="*/ 0 h 298"/>
                <a:gd name="T26" fmla="*/ 2147483647 w 432"/>
                <a:gd name="T27" fmla="*/ 2147483647 h 29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2"/>
                <a:gd name="T43" fmla="*/ 0 h 298"/>
                <a:gd name="T44" fmla="*/ 432 w 432"/>
                <a:gd name="T45" fmla="*/ 298 h 29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2" h="298">
                  <a:moveTo>
                    <a:pt x="0" y="0"/>
                  </a:moveTo>
                  <a:lnTo>
                    <a:pt x="432" y="0"/>
                  </a:lnTo>
                  <a:lnTo>
                    <a:pt x="432" y="298"/>
                  </a:lnTo>
                  <a:lnTo>
                    <a:pt x="0" y="298"/>
                  </a:lnTo>
                  <a:lnTo>
                    <a:pt x="0" y="0"/>
                  </a:lnTo>
                  <a:close/>
                  <a:moveTo>
                    <a:pt x="5" y="292"/>
                  </a:moveTo>
                  <a:lnTo>
                    <a:pt x="0" y="292"/>
                  </a:lnTo>
                  <a:lnTo>
                    <a:pt x="427" y="292"/>
                  </a:lnTo>
                  <a:lnTo>
                    <a:pt x="427" y="0"/>
                  </a:lnTo>
                  <a:lnTo>
                    <a:pt x="427" y="6"/>
                  </a:lnTo>
                  <a:lnTo>
                    <a:pt x="0" y="6"/>
                  </a:lnTo>
                  <a:lnTo>
                    <a:pt x="5" y="0"/>
                  </a:lnTo>
                  <a:lnTo>
                    <a:pt x="5" y="292"/>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1" name="Rectangle 67">
              <a:extLst>
                <a:ext uri="{FF2B5EF4-FFF2-40B4-BE49-F238E27FC236}">
                  <a16:creationId xmlns:a16="http://schemas.microsoft.com/office/drawing/2014/main" id="{747CCD05-A367-4035-B2E9-BBA22FA6C374}"/>
                </a:ext>
              </a:extLst>
            </p:cNvPr>
            <p:cNvSpPr>
              <a:spLocks noChangeArrowheads="1"/>
            </p:cNvSpPr>
            <p:nvPr/>
          </p:nvSpPr>
          <p:spPr bwMode="auto">
            <a:xfrm>
              <a:off x="7853777" y="2834202"/>
              <a:ext cx="33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2" name="Freeform 68">
              <a:extLst>
                <a:ext uri="{FF2B5EF4-FFF2-40B4-BE49-F238E27FC236}">
                  <a16:creationId xmlns:a16="http://schemas.microsoft.com/office/drawing/2014/main" id="{64F2EB6A-85FD-4465-A1F0-34292CC13178}"/>
                </a:ext>
              </a:extLst>
            </p:cNvPr>
            <p:cNvSpPr>
              <a:spLocks noEditPoints="1"/>
            </p:cNvSpPr>
            <p:nvPr/>
          </p:nvSpPr>
          <p:spPr bwMode="auto">
            <a:xfrm>
              <a:off x="8326852" y="2700852"/>
              <a:ext cx="695325" cy="473075"/>
            </a:xfrm>
            <a:custGeom>
              <a:avLst/>
              <a:gdLst>
                <a:gd name="T0" fmla="*/ 0 w 438"/>
                <a:gd name="T1" fmla="*/ 0 h 298"/>
                <a:gd name="T2" fmla="*/ 2147483647 w 438"/>
                <a:gd name="T3" fmla="*/ 0 h 298"/>
                <a:gd name="T4" fmla="*/ 2147483647 w 438"/>
                <a:gd name="T5" fmla="*/ 2147483647 h 298"/>
                <a:gd name="T6" fmla="*/ 0 w 438"/>
                <a:gd name="T7" fmla="*/ 2147483647 h 298"/>
                <a:gd name="T8" fmla="*/ 0 w 438"/>
                <a:gd name="T9" fmla="*/ 0 h 298"/>
                <a:gd name="T10" fmla="*/ 2147483647 w 438"/>
                <a:gd name="T11" fmla="*/ 2147483647 h 298"/>
                <a:gd name="T12" fmla="*/ 0 w 438"/>
                <a:gd name="T13" fmla="*/ 2147483647 h 298"/>
                <a:gd name="T14" fmla="*/ 2147483647 w 438"/>
                <a:gd name="T15" fmla="*/ 2147483647 h 298"/>
                <a:gd name="T16" fmla="*/ 2147483647 w 438"/>
                <a:gd name="T17" fmla="*/ 2147483647 h 298"/>
                <a:gd name="T18" fmla="*/ 2147483647 w 438"/>
                <a:gd name="T19" fmla="*/ 0 h 298"/>
                <a:gd name="T20" fmla="*/ 2147483647 w 438"/>
                <a:gd name="T21" fmla="*/ 2147483647 h 298"/>
                <a:gd name="T22" fmla="*/ 0 w 438"/>
                <a:gd name="T23" fmla="*/ 2147483647 h 298"/>
                <a:gd name="T24" fmla="*/ 2147483647 w 438"/>
                <a:gd name="T25" fmla="*/ 0 h 298"/>
                <a:gd name="T26" fmla="*/ 2147483647 w 438"/>
                <a:gd name="T27" fmla="*/ 2147483647 h 29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8"/>
                <a:gd name="T43" fmla="*/ 0 h 298"/>
                <a:gd name="T44" fmla="*/ 438 w 438"/>
                <a:gd name="T45" fmla="*/ 298 h 29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8" h="298">
                  <a:moveTo>
                    <a:pt x="0" y="0"/>
                  </a:moveTo>
                  <a:lnTo>
                    <a:pt x="438" y="0"/>
                  </a:lnTo>
                  <a:lnTo>
                    <a:pt x="438" y="298"/>
                  </a:lnTo>
                  <a:lnTo>
                    <a:pt x="0" y="298"/>
                  </a:lnTo>
                  <a:lnTo>
                    <a:pt x="0" y="0"/>
                  </a:lnTo>
                  <a:close/>
                  <a:moveTo>
                    <a:pt x="5" y="292"/>
                  </a:moveTo>
                  <a:lnTo>
                    <a:pt x="0" y="292"/>
                  </a:lnTo>
                  <a:lnTo>
                    <a:pt x="433" y="292"/>
                  </a:lnTo>
                  <a:lnTo>
                    <a:pt x="433" y="0"/>
                  </a:lnTo>
                  <a:lnTo>
                    <a:pt x="433" y="6"/>
                  </a:lnTo>
                  <a:lnTo>
                    <a:pt x="0" y="6"/>
                  </a:lnTo>
                  <a:lnTo>
                    <a:pt x="5" y="0"/>
                  </a:lnTo>
                  <a:lnTo>
                    <a:pt x="5" y="292"/>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3" name="Rectangle 69">
              <a:extLst>
                <a:ext uri="{FF2B5EF4-FFF2-40B4-BE49-F238E27FC236}">
                  <a16:creationId xmlns:a16="http://schemas.microsoft.com/office/drawing/2014/main" id="{7719D7FB-AA2C-4BBC-8072-AA047280360C}"/>
                </a:ext>
              </a:extLst>
            </p:cNvPr>
            <p:cNvSpPr>
              <a:spLocks noChangeArrowheads="1"/>
            </p:cNvSpPr>
            <p:nvPr/>
          </p:nvSpPr>
          <p:spPr bwMode="auto">
            <a:xfrm>
              <a:off x="8496715" y="2834202"/>
              <a:ext cx="4365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23%</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4" name="Freeform 70">
              <a:extLst>
                <a:ext uri="{FF2B5EF4-FFF2-40B4-BE49-F238E27FC236}">
                  <a16:creationId xmlns:a16="http://schemas.microsoft.com/office/drawing/2014/main" id="{124B61A8-C399-4534-B95A-4C685CBDA461}"/>
                </a:ext>
              </a:extLst>
            </p:cNvPr>
            <p:cNvSpPr>
              <a:spLocks noEditPoints="1"/>
            </p:cNvSpPr>
            <p:nvPr/>
          </p:nvSpPr>
          <p:spPr bwMode="auto">
            <a:xfrm>
              <a:off x="7648990" y="3164402"/>
              <a:ext cx="685800" cy="473075"/>
            </a:xfrm>
            <a:custGeom>
              <a:avLst/>
              <a:gdLst>
                <a:gd name="T0" fmla="*/ 0 w 432"/>
                <a:gd name="T1" fmla="*/ 0 h 298"/>
                <a:gd name="T2" fmla="*/ 2147483647 w 432"/>
                <a:gd name="T3" fmla="*/ 0 h 298"/>
                <a:gd name="T4" fmla="*/ 2147483647 w 432"/>
                <a:gd name="T5" fmla="*/ 2147483647 h 298"/>
                <a:gd name="T6" fmla="*/ 0 w 432"/>
                <a:gd name="T7" fmla="*/ 2147483647 h 298"/>
                <a:gd name="T8" fmla="*/ 0 w 432"/>
                <a:gd name="T9" fmla="*/ 0 h 298"/>
                <a:gd name="T10" fmla="*/ 2147483647 w 432"/>
                <a:gd name="T11" fmla="*/ 2147483647 h 298"/>
                <a:gd name="T12" fmla="*/ 0 w 432"/>
                <a:gd name="T13" fmla="*/ 2147483647 h 298"/>
                <a:gd name="T14" fmla="*/ 2147483647 w 432"/>
                <a:gd name="T15" fmla="*/ 2147483647 h 298"/>
                <a:gd name="T16" fmla="*/ 2147483647 w 432"/>
                <a:gd name="T17" fmla="*/ 2147483647 h 298"/>
                <a:gd name="T18" fmla="*/ 2147483647 w 432"/>
                <a:gd name="T19" fmla="*/ 0 h 298"/>
                <a:gd name="T20" fmla="*/ 2147483647 w 432"/>
                <a:gd name="T21" fmla="*/ 2147483647 h 298"/>
                <a:gd name="T22" fmla="*/ 0 w 432"/>
                <a:gd name="T23" fmla="*/ 2147483647 h 298"/>
                <a:gd name="T24" fmla="*/ 2147483647 w 432"/>
                <a:gd name="T25" fmla="*/ 0 h 298"/>
                <a:gd name="T26" fmla="*/ 2147483647 w 432"/>
                <a:gd name="T27" fmla="*/ 2147483647 h 29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2"/>
                <a:gd name="T43" fmla="*/ 0 h 298"/>
                <a:gd name="T44" fmla="*/ 432 w 432"/>
                <a:gd name="T45" fmla="*/ 298 h 29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2" h="298">
                  <a:moveTo>
                    <a:pt x="0" y="0"/>
                  </a:moveTo>
                  <a:lnTo>
                    <a:pt x="432" y="0"/>
                  </a:lnTo>
                  <a:lnTo>
                    <a:pt x="432" y="298"/>
                  </a:lnTo>
                  <a:lnTo>
                    <a:pt x="0" y="298"/>
                  </a:lnTo>
                  <a:lnTo>
                    <a:pt x="0" y="0"/>
                  </a:lnTo>
                  <a:close/>
                  <a:moveTo>
                    <a:pt x="5" y="293"/>
                  </a:moveTo>
                  <a:lnTo>
                    <a:pt x="0" y="293"/>
                  </a:lnTo>
                  <a:lnTo>
                    <a:pt x="427" y="293"/>
                  </a:lnTo>
                  <a:lnTo>
                    <a:pt x="427" y="0"/>
                  </a:lnTo>
                  <a:lnTo>
                    <a:pt x="427" y="6"/>
                  </a:lnTo>
                  <a:lnTo>
                    <a:pt x="0" y="6"/>
                  </a:lnTo>
                  <a:lnTo>
                    <a:pt x="5" y="0"/>
                  </a:lnTo>
                  <a:lnTo>
                    <a:pt x="5" y="29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5" name="Rectangle 71">
              <a:extLst>
                <a:ext uri="{FF2B5EF4-FFF2-40B4-BE49-F238E27FC236}">
                  <a16:creationId xmlns:a16="http://schemas.microsoft.com/office/drawing/2014/main" id="{6265DEAD-B410-485E-B251-AE5EE4F6F0F5}"/>
                </a:ext>
              </a:extLst>
            </p:cNvPr>
            <p:cNvSpPr>
              <a:spLocks noChangeArrowheads="1"/>
            </p:cNvSpPr>
            <p:nvPr/>
          </p:nvSpPr>
          <p:spPr bwMode="auto">
            <a:xfrm>
              <a:off x="7728365" y="3299339"/>
              <a:ext cx="4365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44%</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6" name="Rectangle 72">
              <a:extLst>
                <a:ext uri="{FF2B5EF4-FFF2-40B4-BE49-F238E27FC236}">
                  <a16:creationId xmlns:a16="http://schemas.microsoft.com/office/drawing/2014/main" id="{8A42F5F4-BC56-4D13-8958-E937B1302AA7}"/>
                </a:ext>
              </a:extLst>
            </p:cNvPr>
            <p:cNvSpPr>
              <a:spLocks noChangeArrowheads="1"/>
            </p:cNvSpPr>
            <p:nvPr/>
          </p:nvSpPr>
          <p:spPr bwMode="auto">
            <a:xfrm>
              <a:off x="8076027" y="3299339"/>
              <a:ext cx="241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FFFFFF"/>
                  </a:solidFill>
                  <a:effectLst/>
                  <a:uLnTx/>
                  <a:uFillTx/>
                  <a:latin typeface="Arial" panose="020B0604020202020204" pitchFamily="34" charset="0"/>
                  <a:ea typeface="+mn-ea"/>
                  <a:cs typeface="+mn-cs"/>
                </a:rPr>
                <a: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7" name="Freeform 73">
              <a:extLst>
                <a:ext uri="{FF2B5EF4-FFF2-40B4-BE49-F238E27FC236}">
                  <a16:creationId xmlns:a16="http://schemas.microsoft.com/office/drawing/2014/main" id="{44597060-CA37-4B3F-BDA8-0E1159B0CB03}"/>
                </a:ext>
              </a:extLst>
            </p:cNvPr>
            <p:cNvSpPr>
              <a:spLocks noEditPoints="1"/>
            </p:cNvSpPr>
            <p:nvPr/>
          </p:nvSpPr>
          <p:spPr bwMode="auto">
            <a:xfrm>
              <a:off x="8326852" y="3164402"/>
              <a:ext cx="695325" cy="473075"/>
            </a:xfrm>
            <a:custGeom>
              <a:avLst/>
              <a:gdLst>
                <a:gd name="T0" fmla="*/ 0 w 438"/>
                <a:gd name="T1" fmla="*/ 0 h 298"/>
                <a:gd name="T2" fmla="*/ 2147483647 w 438"/>
                <a:gd name="T3" fmla="*/ 0 h 298"/>
                <a:gd name="T4" fmla="*/ 2147483647 w 438"/>
                <a:gd name="T5" fmla="*/ 2147483647 h 298"/>
                <a:gd name="T6" fmla="*/ 0 w 438"/>
                <a:gd name="T7" fmla="*/ 2147483647 h 298"/>
                <a:gd name="T8" fmla="*/ 0 w 438"/>
                <a:gd name="T9" fmla="*/ 0 h 298"/>
                <a:gd name="T10" fmla="*/ 2147483647 w 438"/>
                <a:gd name="T11" fmla="*/ 2147483647 h 298"/>
                <a:gd name="T12" fmla="*/ 0 w 438"/>
                <a:gd name="T13" fmla="*/ 2147483647 h 298"/>
                <a:gd name="T14" fmla="*/ 2147483647 w 438"/>
                <a:gd name="T15" fmla="*/ 2147483647 h 298"/>
                <a:gd name="T16" fmla="*/ 2147483647 w 438"/>
                <a:gd name="T17" fmla="*/ 2147483647 h 298"/>
                <a:gd name="T18" fmla="*/ 2147483647 w 438"/>
                <a:gd name="T19" fmla="*/ 0 h 298"/>
                <a:gd name="T20" fmla="*/ 2147483647 w 438"/>
                <a:gd name="T21" fmla="*/ 2147483647 h 298"/>
                <a:gd name="T22" fmla="*/ 0 w 438"/>
                <a:gd name="T23" fmla="*/ 2147483647 h 298"/>
                <a:gd name="T24" fmla="*/ 2147483647 w 438"/>
                <a:gd name="T25" fmla="*/ 0 h 298"/>
                <a:gd name="T26" fmla="*/ 2147483647 w 438"/>
                <a:gd name="T27" fmla="*/ 2147483647 h 29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8"/>
                <a:gd name="T43" fmla="*/ 0 h 298"/>
                <a:gd name="T44" fmla="*/ 438 w 438"/>
                <a:gd name="T45" fmla="*/ 298 h 29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8" h="298">
                  <a:moveTo>
                    <a:pt x="0" y="0"/>
                  </a:moveTo>
                  <a:lnTo>
                    <a:pt x="438" y="0"/>
                  </a:lnTo>
                  <a:lnTo>
                    <a:pt x="438" y="298"/>
                  </a:lnTo>
                  <a:lnTo>
                    <a:pt x="0" y="298"/>
                  </a:lnTo>
                  <a:lnTo>
                    <a:pt x="0" y="0"/>
                  </a:lnTo>
                  <a:close/>
                  <a:moveTo>
                    <a:pt x="5" y="293"/>
                  </a:moveTo>
                  <a:lnTo>
                    <a:pt x="0" y="293"/>
                  </a:lnTo>
                  <a:lnTo>
                    <a:pt x="433" y="293"/>
                  </a:lnTo>
                  <a:lnTo>
                    <a:pt x="433" y="0"/>
                  </a:lnTo>
                  <a:lnTo>
                    <a:pt x="433" y="6"/>
                  </a:lnTo>
                  <a:lnTo>
                    <a:pt x="0" y="6"/>
                  </a:lnTo>
                  <a:lnTo>
                    <a:pt x="5" y="0"/>
                  </a:lnTo>
                  <a:lnTo>
                    <a:pt x="5" y="29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8" name="Rectangle 74">
              <a:extLst>
                <a:ext uri="{FF2B5EF4-FFF2-40B4-BE49-F238E27FC236}">
                  <a16:creationId xmlns:a16="http://schemas.microsoft.com/office/drawing/2014/main" id="{167BD46E-FE07-45CF-A4F9-D52E719A5819}"/>
                </a:ext>
              </a:extLst>
            </p:cNvPr>
            <p:cNvSpPr>
              <a:spLocks noChangeArrowheads="1"/>
            </p:cNvSpPr>
            <p:nvPr/>
          </p:nvSpPr>
          <p:spPr bwMode="auto">
            <a:xfrm>
              <a:off x="8496715" y="3299339"/>
              <a:ext cx="4365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31%</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09" name="Rectangle 75">
              <a:extLst>
                <a:ext uri="{FF2B5EF4-FFF2-40B4-BE49-F238E27FC236}">
                  <a16:creationId xmlns:a16="http://schemas.microsoft.com/office/drawing/2014/main" id="{C80B5D84-6634-4C59-A925-85AA98E6ABA6}"/>
                </a:ext>
              </a:extLst>
            </p:cNvPr>
            <p:cNvSpPr>
              <a:spLocks noChangeArrowheads="1"/>
            </p:cNvSpPr>
            <p:nvPr/>
          </p:nvSpPr>
          <p:spPr bwMode="auto">
            <a:xfrm>
              <a:off x="2249902" y="5299589"/>
              <a:ext cx="9525"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0" name="Rectangle 76">
              <a:extLst>
                <a:ext uri="{FF2B5EF4-FFF2-40B4-BE49-F238E27FC236}">
                  <a16:creationId xmlns:a16="http://schemas.microsoft.com/office/drawing/2014/main" id="{5EA4572F-4724-4C56-A1C6-EE7915B0498E}"/>
                </a:ext>
              </a:extLst>
            </p:cNvPr>
            <p:cNvSpPr>
              <a:spLocks noChangeArrowheads="1"/>
            </p:cNvSpPr>
            <p:nvPr/>
          </p:nvSpPr>
          <p:spPr bwMode="auto">
            <a:xfrm>
              <a:off x="2722977" y="5299589"/>
              <a:ext cx="7938"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1" name="Rectangle 77">
              <a:extLst>
                <a:ext uri="{FF2B5EF4-FFF2-40B4-BE49-F238E27FC236}">
                  <a16:creationId xmlns:a16="http://schemas.microsoft.com/office/drawing/2014/main" id="{EE522829-0781-4872-9595-DEA73350D330}"/>
                </a:ext>
              </a:extLst>
            </p:cNvPr>
            <p:cNvSpPr>
              <a:spLocks noChangeArrowheads="1"/>
            </p:cNvSpPr>
            <p:nvPr/>
          </p:nvSpPr>
          <p:spPr bwMode="auto">
            <a:xfrm>
              <a:off x="3196052" y="5299589"/>
              <a:ext cx="7938"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2" name="Rectangle 78">
              <a:extLst>
                <a:ext uri="{FF2B5EF4-FFF2-40B4-BE49-F238E27FC236}">
                  <a16:creationId xmlns:a16="http://schemas.microsoft.com/office/drawing/2014/main" id="{4BED569F-5A3D-4923-99BC-49ED38C34849}"/>
                </a:ext>
              </a:extLst>
            </p:cNvPr>
            <p:cNvSpPr>
              <a:spLocks noChangeArrowheads="1"/>
            </p:cNvSpPr>
            <p:nvPr/>
          </p:nvSpPr>
          <p:spPr bwMode="auto">
            <a:xfrm>
              <a:off x="3597690" y="5299589"/>
              <a:ext cx="7938"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3" name="Rectangle 79">
              <a:extLst>
                <a:ext uri="{FF2B5EF4-FFF2-40B4-BE49-F238E27FC236}">
                  <a16:creationId xmlns:a16="http://schemas.microsoft.com/office/drawing/2014/main" id="{9353BAD4-D6D4-435B-B87C-13B39B6383DA}"/>
                </a:ext>
              </a:extLst>
            </p:cNvPr>
            <p:cNvSpPr>
              <a:spLocks noChangeArrowheads="1"/>
            </p:cNvSpPr>
            <p:nvPr/>
          </p:nvSpPr>
          <p:spPr bwMode="auto">
            <a:xfrm>
              <a:off x="3999327" y="5299589"/>
              <a:ext cx="7938"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4" name="Rectangle 80">
              <a:extLst>
                <a:ext uri="{FF2B5EF4-FFF2-40B4-BE49-F238E27FC236}">
                  <a16:creationId xmlns:a16="http://schemas.microsoft.com/office/drawing/2014/main" id="{21724AEE-998A-4DAF-8BF7-B76DAB74A05A}"/>
                </a:ext>
              </a:extLst>
            </p:cNvPr>
            <p:cNvSpPr>
              <a:spLocks noChangeArrowheads="1"/>
            </p:cNvSpPr>
            <p:nvPr/>
          </p:nvSpPr>
          <p:spPr bwMode="auto">
            <a:xfrm>
              <a:off x="4337465" y="5299589"/>
              <a:ext cx="9525"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5" name="Rectangle 81">
              <a:extLst>
                <a:ext uri="{FF2B5EF4-FFF2-40B4-BE49-F238E27FC236}">
                  <a16:creationId xmlns:a16="http://schemas.microsoft.com/office/drawing/2014/main" id="{29A1F451-0AC6-4A13-BF6F-8B636BC2F3BB}"/>
                </a:ext>
              </a:extLst>
            </p:cNvPr>
            <p:cNvSpPr>
              <a:spLocks noChangeArrowheads="1"/>
            </p:cNvSpPr>
            <p:nvPr/>
          </p:nvSpPr>
          <p:spPr bwMode="auto">
            <a:xfrm>
              <a:off x="4677190" y="5299589"/>
              <a:ext cx="7938"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6" name="Rectangle 82">
              <a:extLst>
                <a:ext uri="{FF2B5EF4-FFF2-40B4-BE49-F238E27FC236}">
                  <a16:creationId xmlns:a16="http://schemas.microsoft.com/office/drawing/2014/main" id="{9BBF597F-6B56-4DA9-93FE-AB4548316EE8}"/>
                </a:ext>
              </a:extLst>
            </p:cNvPr>
            <p:cNvSpPr>
              <a:spLocks noChangeArrowheads="1"/>
            </p:cNvSpPr>
            <p:nvPr/>
          </p:nvSpPr>
          <p:spPr bwMode="auto">
            <a:xfrm>
              <a:off x="6631402" y="5299589"/>
              <a:ext cx="7938"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7" name="Rectangle 83">
              <a:extLst>
                <a:ext uri="{FF2B5EF4-FFF2-40B4-BE49-F238E27FC236}">
                  <a16:creationId xmlns:a16="http://schemas.microsoft.com/office/drawing/2014/main" id="{9CE3DB42-E6CA-4B29-9B1F-03AC43EF7D80}"/>
                </a:ext>
              </a:extLst>
            </p:cNvPr>
            <p:cNvSpPr>
              <a:spLocks noChangeArrowheads="1"/>
            </p:cNvSpPr>
            <p:nvPr/>
          </p:nvSpPr>
          <p:spPr bwMode="auto">
            <a:xfrm>
              <a:off x="1705390" y="5299589"/>
              <a:ext cx="9525"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8" name="Rectangle 84">
              <a:extLst>
                <a:ext uri="{FF2B5EF4-FFF2-40B4-BE49-F238E27FC236}">
                  <a16:creationId xmlns:a16="http://schemas.microsoft.com/office/drawing/2014/main" id="{5283ECFF-A5B9-45C8-86D0-D61AE1144259}"/>
                </a:ext>
              </a:extLst>
            </p:cNvPr>
            <p:cNvSpPr>
              <a:spLocks noChangeArrowheads="1"/>
            </p:cNvSpPr>
            <p:nvPr/>
          </p:nvSpPr>
          <p:spPr bwMode="auto">
            <a:xfrm>
              <a:off x="7577552" y="5299589"/>
              <a:ext cx="7938"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19" name="Rectangle 85">
              <a:extLst>
                <a:ext uri="{FF2B5EF4-FFF2-40B4-BE49-F238E27FC236}">
                  <a16:creationId xmlns:a16="http://schemas.microsoft.com/office/drawing/2014/main" id="{710967BA-A3A0-42AB-B922-0AEDA8BAA769}"/>
                </a:ext>
              </a:extLst>
            </p:cNvPr>
            <p:cNvSpPr>
              <a:spLocks noChangeArrowheads="1"/>
            </p:cNvSpPr>
            <p:nvPr/>
          </p:nvSpPr>
          <p:spPr bwMode="auto">
            <a:xfrm>
              <a:off x="1643477" y="3612077"/>
              <a:ext cx="61913" cy="79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0" name="Rectangle 86">
              <a:extLst>
                <a:ext uri="{FF2B5EF4-FFF2-40B4-BE49-F238E27FC236}">
                  <a16:creationId xmlns:a16="http://schemas.microsoft.com/office/drawing/2014/main" id="{8425A217-6EB7-4A9F-BE87-283C32B9F8E6}"/>
                </a:ext>
              </a:extLst>
            </p:cNvPr>
            <p:cNvSpPr>
              <a:spLocks noChangeArrowheads="1"/>
            </p:cNvSpPr>
            <p:nvPr/>
          </p:nvSpPr>
          <p:spPr bwMode="auto">
            <a:xfrm>
              <a:off x="1643477" y="3075502"/>
              <a:ext cx="61913" cy="9525"/>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1" name="Rectangle 87">
              <a:extLst>
                <a:ext uri="{FF2B5EF4-FFF2-40B4-BE49-F238E27FC236}">
                  <a16:creationId xmlns:a16="http://schemas.microsoft.com/office/drawing/2014/main" id="{B287DE95-BC44-4D3B-8DF5-1F96347B8893}"/>
                </a:ext>
              </a:extLst>
            </p:cNvPr>
            <p:cNvSpPr>
              <a:spLocks noChangeArrowheads="1"/>
            </p:cNvSpPr>
            <p:nvPr/>
          </p:nvSpPr>
          <p:spPr bwMode="auto">
            <a:xfrm>
              <a:off x="1643477" y="2530989"/>
              <a:ext cx="61913" cy="9525"/>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2" name="Rectangle 88">
              <a:extLst>
                <a:ext uri="{FF2B5EF4-FFF2-40B4-BE49-F238E27FC236}">
                  <a16:creationId xmlns:a16="http://schemas.microsoft.com/office/drawing/2014/main" id="{AA5577D1-3BB8-4149-AF9B-932CFB49999D}"/>
                </a:ext>
              </a:extLst>
            </p:cNvPr>
            <p:cNvSpPr>
              <a:spLocks noChangeArrowheads="1"/>
            </p:cNvSpPr>
            <p:nvPr/>
          </p:nvSpPr>
          <p:spPr bwMode="auto">
            <a:xfrm>
              <a:off x="1643477" y="1996002"/>
              <a:ext cx="61913" cy="79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3" name="Rectangle 89">
              <a:extLst>
                <a:ext uri="{FF2B5EF4-FFF2-40B4-BE49-F238E27FC236}">
                  <a16:creationId xmlns:a16="http://schemas.microsoft.com/office/drawing/2014/main" id="{5A92358D-430F-4C2B-B6DA-1CB7B3CCFC18}"/>
                </a:ext>
              </a:extLst>
            </p:cNvPr>
            <p:cNvSpPr>
              <a:spLocks noChangeArrowheads="1"/>
            </p:cNvSpPr>
            <p:nvPr/>
          </p:nvSpPr>
          <p:spPr bwMode="auto">
            <a:xfrm>
              <a:off x="7666452" y="2496064"/>
              <a:ext cx="8651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Umsatzanteile:</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4" name="Rectangle 90">
              <a:extLst>
                <a:ext uri="{FF2B5EF4-FFF2-40B4-BE49-F238E27FC236}">
                  <a16:creationId xmlns:a16="http://schemas.microsoft.com/office/drawing/2014/main" id="{9DEA62FD-91B5-46BC-A34F-16032606B6CB}"/>
                </a:ext>
              </a:extLst>
            </p:cNvPr>
            <p:cNvSpPr>
              <a:spLocks noChangeArrowheads="1"/>
            </p:cNvSpPr>
            <p:nvPr/>
          </p:nvSpPr>
          <p:spPr bwMode="auto">
            <a:xfrm>
              <a:off x="5569365" y="5647252"/>
              <a:ext cx="320675"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5" name="Rectangle 91">
              <a:extLst>
                <a:ext uri="{FF2B5EF4-FFF2-40B4-BE49-F238E27FC236}">
                  <a16:creationId xmlns:a16="http://schemas.microsoft.com/office/drawing/2014/main" id="{564F4A65-F0DA-4B24-ADC0-0E7469A5AE43}"/>
                </a:ext>
              </a:extLst>
            </p:cNvPr>
            <p:cNvSpPr>
              <a:spLocks noChangeArrowheads="1"/>
            </p:cNvSpPr>
            <p:nvPr/>
          </p:nvSpPr>
          <p:spPr bwMode="auto">
            <a:xfrm>
              <a:off x="5810665" y="5647252"/>
              <a:ext cx="136525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relativer Marktanteil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6" name="Rectangle 92">
              <a:extLst>
                <a:ext uri="{FF2B5EF4-FFF2-40B4-BE49-F238E27FC236}">
                  <a16:creationId xmlns:a16="http://schemas.microsoft.com/office/drawing/2014/main" id="{A62847EC-B940-4C6C-8C6A-0517CA81785C}"/>
                </a:ext>
              </a:extLst>
            </p:cNvPr>
            <p:cNvSpPr>
              <a:spLocks noChangeArrowheads="1"/>
            </p:cNvSpPr>
            <p:nvPr/>
          </p:nvSpPr>
          <p:spPr bwMode="auto">
            <a:xfrm>
              <a:off x="7087015" y="5647252"/>
              <a:ext cx="50006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(1984)</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7" name="Rectangle 93">
              <a:extLst>
                <a:ext uri="{FF2B5EF4-FFF2-40B4-BE49-F238E27FC236}">
                  <a16:creationId xmlns:a16="http://schemas.microsoft.com/office/drawing/2014/main" id="{74FD4028-03F7-49D9-BCD0-3C8AFFA7F664}"/>
                </a:ext>
              </a:extLst>
            </p:cNvPr>
            <p:cNvSpPr>
              <a:spLocks noChangeArrowheads="1"/>
            </p:cNvSpPr>
            <p:nvPr/>
          </p:nvSpPr>
          <p:spPr bwMode="auto">
            <a:xfrm>
              <a:off x="7461665" y="5398014"/>
              <a:ext cx="177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3</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8" name="Rectangle 94">
              <a:extLst>
                <a:ext uri="{FF2B5EF4-FFF2-40B4-BE49-F238E27FC236}">
                  <a16:creationId xmlns:a16="http://schemas.microsoft.com/office/drawing/2014/main" id="{D1A681A6-89F1-4565-9BF2-3F17CCABFF86}"/>
                </a:ext>
              </a:extLst>
            </p:cNvPr>
            <p:cNvSpPr>
              <a:spLocks noChangeArrowheads="1"/>
            </p:cNvSpPr>
            <p:nvPr/>
          </p:nvSpPr>
          <p:spPr bwMode="auto">
            <a:xfrm>
              <a:off x="4632740" y="5398014"/>
              <a:ext cx="177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29" name="Rectangle 95">
              <a:extLst>
                <a:ext uri="{FF2B5EF4-FFF2-40B4-BE49-F238E27FC236}">
                  <a16:creationId xmlns:a16="http://schemas.microsoft.com/office/drawing/2014/main" id="{8652A75A-F52F-4EC3-AE42-C0EA394B245D}"/>
                </a:ext>
              </a:extLst>
            </p:cNvPr>
            <p:cNvSpPr>
              <a:spLocks noChangeArrowheads="1"/>
            </p:cNvSpPr>
            <p:nvPr/>
          </p:nvSpPr>
          <p:spPr bwMode="auto">
            <a:xfrm>
              <a:off x="1562515" y="5398014"/>
              <a:ext cx="428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0,33</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0" name="Rectangle 96">
              <a:extLst>
                <a:ext uri="{FF2B5EF4-FFF2-40B4-BE49-F238E27FC236}">
                  <a16:creationId xmlns:a16="http://schemas.microsoft.com/office/drawing/2014/main" id="{115264A7-E5DC-42AA-9DFC-01B044CB2CC1}"/>
                </a:ext>
              </a:extLst>
            </p:cNvPr>
            <p:cNvSpPr>
              <a:spLocks noChangeArrowheads="1"/>
            </p:cNvSpPr>
            <p:nvPr/>
          </p:nvSpPr>
          <p:spPr bwMode="auto">
            <a:xfrm>
              <a:off x="1456152" y="5210689"/>
              <a:ext cx="142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1" name="Rectangle 97">
              <a:extLst>
                <a:ext uri="{FF2B5EF4-FFF2-40B4-BE49-F238E27FC236}">
                  <a16:creationId xmlns:a16="http://schemas.microsoft.com/office/drawing/2014/main" id="{7EC86732-4DB2-4FE2-AC1F-5AC14E9F2B25}"/>
                </a:ext>
              </a:extLst>
            </p:cNvPr>
            <p:cNvSpPr>
              <a:spLocks noChangeArrowheads="1"/>
            </p:cNvSpPr>
            <p:nvPr/>
          </p:nvSpPr>
          <p:spPr bwMode="auto">
            <a:xfrm>
              <a:off x="1508540" y="5210689"/>
              <a:ext cx="177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2" name="Rectangle 98">
              <a:extLst>
                <a:ext uri="{FF2B5EF4-FFF2-40B4-BE49-F238E27FC236}">
                  <a16:creationId xmlns:a16="http://schemas.microsoft.com/office/drawing/2014/main" id="{E30B4D1D-A27F-4BDA-9FC2-4C61204FDF6C}"/>
                </a:ext>
              </a:extLst>
            </p:cNvPr>
            <p:cNvSpPr>
              <a:spLocks noChangeArrowheads="1"/>
            </p:cNvSpPr>
            <p:nvPr/>
          </p:nvSpPr>
          <p:spPr bwMode="auto">
            <a:xfrm>
              <a:off x="1411702" y="3523177"/>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3" name="Rectangle 99">
              <a:extLst>
                <a:ext uri="{FF2B5EF4-FFF2-40B4-BE49-F238E27FC236}">
                  <a16:creationId xmlns:a16="http://schemas.microsoft.com/office/drawing/2014/main" id="{D5E4AF9C-7448-4B78-8C04-A610F488E6CA}"/>
                </a:ext>
              </a:extLst>
            </p:cNvPr>
            <p:cNvSpPr>
              <a:spLocks noChangeArrowheads="1"/>
            </p:cNvSpPr>
            <p:nvPr/>
          </p:nvSpPr>
          <p:spPr bwMode="auto">
            <a:xfrm>
              <a:off x="1411702" y="2977077"/>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15</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4" name="Rectangle 100">
              <a:extLst>
                <a:ext uri="{FF2B5EF4-FFF2-40B4-BE49-F238E27FC236}">
                  <a16:creationId xmlns:a16="http://schemas.microsoft.com/office/drawing/2014/main" id="{A80EC0E0-8F0F-403A-9A9F-7133EE09D932}"/>
                </a:ext>
              </a:extLst>
            </p:cNvPr>
            <p:cNvSpPr>
              <a:spLocks noChangeArrowheads="1"/>
            </p:cNvSpPr>
            <p:nvPr/>
          </p:nvSpPr>
          <p:spPr bwMode="auto">
            <a:xfrm>
              <a:off x="1411702" y="2442089"/>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5" name="Rectangle 101">
              <a:extLst>
                <a:ext uri="{FF2B5EF4-FFF2-40B4-BE49-F238E27FC236}">
                  <a16:creationId xmlns:a16="http://schemas.microsoft.com/office/drawing/2014/main" id="{822CE67C-514B-4C2B-BBA7-313C9E6738A9}"/>
                </a:ext>
              </a:extLst>
            </p:cNvPr>
            <p:cNvSpPr>
              <a:spLocks noChangeArrowheads="1"/>
            </p:cNvSpPr>
            <p:nvPr/>
          </p:nvSpPr>
          <p:spPr bwMode="auto">
            <a:xfrm>
              <a:off x="1411702" y="1897577"/>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25</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6" name="Rectangle 102">
              <a:extLst>
                <a:ext uri="{FF2B5EF4-FFF2-40B4-BE49-F238E27FC236}">
                  <a16:creationId xmlns:a16="http://schemas.microsoft.com/office/drawing/2014/main" id="{66AA1561-42E4-449F-8105-2F855B003AE9}"/>
                </a:ext>
              </a:extLst>
            </p:cNvPr>
            <p:cNvSpPr>
              <a:spLocks noChangeArrowheads="1"/>
            </p:cNvSpPr>
            <p:nvPr/>
          </p:nvSpPr>
          <p:spPr bwMode="auto">
            <a:xfrm>
              <a:off x="527465" y="1326077"/>
              <a:ext cx="74136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Nominales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7" name="Rectangle 103">
              <a:extLst>
                <a:ext uri="{FF2B5EF4-FFF2-40B4-BE49-F238E27FC236}">
                  <a16:creationId xmlns:a16="http://schemas.microsoft.com/office/drawing/2014/main" id="{0A06FA5A-51AD-418B-B06F-B194D4132B66}"/>
                </a:ext>
              </a:extLst>
            </p:cNvPr>
            <p:cNvSpPr>
              <a:spLocks noChangeArrowheads="1"/>
            </p:cNvSpPr>
            <p:nvPr/>
          </p:nvSpPr>
          <p:spPr bwMode="auto">
            <a:xfrm>
              <a:off x="527465" y="1495939"/>
              <a:ext cx="687388"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jährliches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8" name="Rectangle 104">
              <a:extLst>
                <a:ext uri="{FF2B5EF4-FFF2-40B4-BE49-F238E27FC236}">
                  <a16:creationId xmlns:a16="http://schemas.microsoft.com/office/drawing/2014/main" id="{2D7C082E-64A6-4405-8657-E3763778403D}"/>
                </a:ext>
              </a:extLst>
            </p:cNvPr>
            <p:cNvSpPr>
              <a:spLocks noChangeArrowheads="1"/>
            </p:cNvSpPr>
            <p:nvPr/>
          </p:nvSpPr>
          <p:spPr bwMode="auto">
            <a:xfrm>
              <a:off x="527465" y="1665802"/>
              <a:ext cx="11160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Marktwachstum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39" name="Rectangle 105">
              <a:extLst>
                <a:ext uri="{FF2B5EF4-FFF2-40B4-BE49-F238E27FC236}">
                  <a16:creationId xmlns:a16="http://schemas.microsoft.com/office/drawing/2014/main" id="{F73D78B1-3925-4ED5-A374-44ECB620D6FA}"/>
                </a:ext>
              </a:extLst>
            </p:cNvPr>
            <p:cNvSpPr>
              <a:spLocks noChangeArrowheads="1"/>
            </p:cNvSpPr>
            <p:nvPr/>
          </p:nvSpPr>
          <p:spPr bwMode="auto">
            <a:xfrm>
              <a:off x="527465" y="1835664"/>
              <a:ext cx="446088"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(1984</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0" name="Rectangle 106">
              <a:extLst>
                <a:ext uri="{FF2B5EF4-FFF2-40B4-BE49-F238E27FC236}">
                  <a16:creationId xmlns:a16="http://schemas.microsoft.com/office/drawing/2014/main" id="{0F10894D-4B01-4CAC-8A4E-8C4875BAE61F}"/>
                </a:ext>
              </a:extLst>
            </p:cNvPr>
            <p:cNvSpPr>
              <a:spLocks noChangeArrowheads="1"/>
            </p:cNvSpPr>
            <p:nvPr/>
          </p:nvSpPr>
          <p:spPr bwMode="auto">
            <a:xfrm>
              <a:off x="894177" y="1835664"/>
              <a:ext cx="1254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1" name="Rectangle 107">
              <a:extLst>
                <a:ext uri="{FF2B5EF4-FFF2-40B4-BE49-F238E27FC236}">
                  <a16:creationId xmlns:a16="http://schemas.microsoft.com/office/drawing/2014/main" id="{0FB9509D-E841-4BB5-8B8E-DC36D35E9DCF}"/>
                </a:ext>
              </a:extLst>
            </p:cNvPr>
            <p:cNvSpPr>
              <a:spLocks noChangeArrowheads="1"/>
            </p:cNvSpPr>
            <p:nvPr/>
          </p:nvSpPr>
          <p:spPr bwMode="auto">
            <a:xfrm>
              <a:off x="938627" y="1835664"/>
              <a:ext cx="446088"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1994)</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2" name="Rectangle 108">
              <a:extLst>
                <a:ext uri="{FF2B5EF4-FFF2-40B4-BE49-F238E27FC236}">
                  <a16:creationId xmlns:a16="http://schemas.microsoft.com/office/drawing/2014/main" id="{027A02B3-502B-48AB-84C5-36AED018B7EE}"/>
                </a:ext>
              </a:extLst>
            </p:cNvPr>
            <p:cNvSpPr>
              <a:spLocks noChangeArrowheads="1"/>
            </p:cNvSpPr>
            <p:nvPr/>
          </p:nvSpPr>
          <p:spPr bwMode="auto">
            <a:xfrm>
              <a:off x="1910177" y="1540389"/>
              <a:ext cx="1589088"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Mobile communications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3" name="Rectangle 109">
              <a:extLst>
                <a:ext uri="{FF2B5EF4-FFF2-40B4-BE49-F238E27FC236}">
                  <a16:creationId xmlns:a16="http://schemas.microsoft.com/office/drawing/2014/main" id="{C3D202EC-C990-411C-9E5C-9D9542CEB156}"/>
                </a:ext>
              </a:extLst>
            </p:cNvPr>
            <p:cNvSpPr>
              <a:spLocks noChangeArrowheads="1"/>
            </p:cNvSpPr>
            <p:nvPr/>
          </p:nvSpPr>
          <p:spPr bwMode="auto">
            <a:xfrm>
              <a:off x="3418302" y="1540389"/>
              <a:ext cx="1254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¹</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4" name="Rectangle 110">
              <a:extLst>
                <a:ext uri="{FF2B5EF4-FFF2-40B4-BE49-F238E27FC236}">
                  <a16:creationId xmlns:a16="http://schemas.microsoft.com/office/drawing/2014/main" id="{381E07CC-7397-4BC2-9715-DF5CD5474B35}"/>
                </a:ext>
              </a:extLst>
            </p:cNvPr>
            <p:cNvSpPr>
              <a:spLocks noChangeArrowheads="1"/>
            </p:cNvSpPr>
            <p:nvPr/>
          </p:nvSpPr>
          <p:spPr bwMode="auto">
            <a:xfrm>
              <a:off x="2062577" y="3424752"/>
              <a:ext cx="9286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Lighting (ROW)</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5" name="Rectangle 111">
              <a:extLst>
                <a:ext uri="{FF2B5EF4-FFF2-40B4-BE49-F238E27FC236}">
                  <a16:creationId xmlns:a16="http://schemas.microsoft.com/office/drawing/2014/main" id="{7D01CCCB-F8F7-4E9D-9C6C-719E9C88B2F4}"/>
                </a:ext>
              </a:extLst>
            </p:cNvPr>
            <p:cNvSpPr>
              <a:spLocks noChangeArrowheads="1"/>
            </p:cNvSpPr>
            <p:nvPr/>
          </p:nvSpPr>
          <p:spPr bwMode="auto">
            <a:xfrm>
              <a:off x="2053052" y="3612077"/>
              <a:ext cx="9540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Semiconductors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6" name="Rectangle 112">
              <a:extLst>
                <a:ext uri="{FF2B5EF4-FFF2-40B4-BE49-F238E27FC236}">
                  <a16:creationId xmlns:a16="http://schemas.microsoft.com/office/drawing/2014/main" id="{C4EE5404-53A9-4FB8-B5F0-20A52CA52E1C}"/>
                </a:ext>
              </a:extLst>
            </p:cNvPr>
            <p:cNvSpPr>
              <a:spLocks noChangeArrowheads="1"/>
            </p:cNvSpPr>
            <p:nvPr/>
          </p:nvSpPr>
          <p:spPr bwMode="auto">
            <a:xfrm>
              <a:off x="2062577" y="3789877"/>
              <a:ext cx="64293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Station TV</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7" name="Rectangle 113">
              <a:extLst>
                <a:ext uri="{FF2B5EF4-FFF2-40B4-BE49-F238E27FC236}">
                  <a16:creationId xmlns:a16="http://schemas.microsoft.com/office/drawing/2014/main" id="{862A449D-C2A6-47FB-B891-CF6890EA6E31}"/>
                </a:ext>
              </a:extLst>
            </p:cNvPr>
            <p:cNvSpPr>
              <a:spLocks noChangeArrowheads="1"/>
            </p:cNvSpPr>
            <p:nvPr/>
          </p:nvSpPr>
          <p:spPr bwMode="auto">
            <a:xfrm>
              <a:off x="3142077" y="3548577"/>
              <a:ext cx="98107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Small household</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8" name="Rectangle 114">
              <a:extLst>
                <a:ext uri="{FF2B5EF4-FFF2-40B4-BE49-F238E27FC236}">
                  <a16:creationId xmlns:a16="http://schemas.microsoft.com/office/drawing/2014/main" id="{A8FCBF89-6137-4233-94EC-3A7D90AC6B16}"/>
                </a:ext>
              </a:extLst>
            </p:cNvPr>
            <p:cNvSpPr>
              <a:spLocks noChangeArrowheads="1"/>
            </p:cNvSpPr>
            <p:nvPr/>
          </p:nvSpPr>
          <p:spPr bwMode="auto">
            <a:xfrm>
              <a:off x="3142077" y="3691452"/>
              <a:ext cx="6604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appliances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49" name="Rectangle 115">
              <a:extLst>
                <a:ext uri="{FF2B5EF4-FFF2-40B4-BE49-F238E27FC236}">
                  <a16:creationId xmlns:a16="http://schemas.microsoft.com/office/drawing/2014/main" id="{4579FA43-57D1-45C1-8FA9-A0B9D8E7DCB0}"/>
                </a:ext>
              </a:extLst>
            </p:cNvPr>
            <p:cNvSpPr>
              <a:spLocks noChangeArrowheads="1"/>
            </p:cNvSpPr>
            <p:nvPr/>
          </p:nvSpPr>
          <p:spPr bwMode="auto">
            <a:xfrm>
              <a:off x="2400715" y="4691577"/>
              <a:ext cx="49053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Natural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0" name="Rectangle 116">
              <a:extLst>
                <a:ext uri="{FF2B5EF4-FFF2-40B4-BE49-F238E27FC236}">
                  <a16:creationId xmlns:a16="http://schemas.microsoft.com/office/drawing/2014/main" id="{A312BE35-E520-4C0F-8AD1-AA73ED9DCF35}"/>
                </a:ext>
              </a:extLst>
            </p:cNvPr>
            <p:cNvSpPr>
              <a:spLocks noChangeArrowheads="1"/>
            </p:cNvSpPr>
            <p:nvPr/>
          </p:nvSpPr>
          <p:spPr bwMode="auto">
            <a:xfrm>
              <a:off x="2400715" y="4834452"/>
              <a:ext cx="61595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resources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1" name="Rectangle 117">
              <a:extLst>
                <a:ext uri="{FF2B5EF4-FFF2-40B4-BE49-F238E27FC236}">
                  <a16:creationId xmlns:a16="http://schemas.microsoft.com/office/drawing/2014/main" id="{BA508452-83C2-4E27-9439-8FE8D2E2013A}"/>
                </a:ext>
              </a:extLst>
            </p:cNvPr>
            <p:cNvSpPr>
              <a:spLocks noChangeArrowheads="1"/>
            </p:cNvSpPr>
            <p:nvPr/>
          </p:nvSpPr>
          <p:spPr bwMode="auto">
            <a:xfrm>
              <a:off x="3481802" y="4826514"/>
              <a:ext cx="6604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Aerospace</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2" name="Rectangle 118">
              <a:extLst>
                <a:ext uri="{FF2B5EF4-FFF2-40B4-BE49-F238E27FC236}">
                  <a16:creationId xmlns:a16="http://schemas.microsoft.com/office/drawing/2014/main" id="{1FD47BCD-F410-4754-91F4-69F94C986B96}"/>
                </a:ext>
              </a:extLst>
            </p:cNvPr>
            <p:cNvSpPr>
              <a:spLocks noChangeArrowheads="1"/>
            </p:cNvSpPr>
            <p:nvPr/>
          </p:nvSpPr>
          <p:spPr bwMode="auto">
            <a:xfrm>
              <a:off x="5436015" y="2807214"/>
              <a:ext cx="7413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Engineered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3" name="Rectangle 119">
              <a:extLst>
                <a:ext uri="{FF2B5EF4-FFF2-40B4-BE49-F238E27FC236}">
                  <a16:creationId xmlns:a16="http://schemas.microsoft.com/office/drawing/2014/main" id="{CED6FE52-ABF4-45C6-9137-73DDA5ABA4BE}"/>
                </a:ext>
              </a:extLst>
            </p:cNvPr>
            <p:cNvSpPr>
              <a:spLocks noChangeArrowheads="1"/>
            </p:cNvSpPr>
            <p:nvPr/>
          </p:nvSpPr>
          <p:spPr bwMode="auto">
            <a:xfrm>
              <a:off x="5542377" y="2950089"/>
              <a:ext cx="47307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plastics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4" name="Rectangle 120">
              <a:extLst>
                <a:ext uri="{FF2B5EF4-FFF2-40B4-BE49-F238E27FC236}">
                  <a16:creationId xmlns:a16="http://schemas.microsoft.com/office/drawing/2014/main" id="{98EECA01-4DE7-4830-9658-CAF74AFD9A7D}"/>
                </a:ext>
              </a:extLst>
            </p:cNvPr>
            <p:cNvSpPr>
              <a:spLocks noChangeArrowheads="1"/>
            </p:cNvSpPr>
            <p:nvPr/>
          </p:nvSpPr>
          <p:spPr bwMode="auto">
            <a:xfrm>
              <a:off x="6648865" y="2843727"/>
              <a:ext cx="9017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Militiary aircraft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5" name="Rectangle 121">
              <a:extLst>
                <a:ext uri="{FF2B5EF4-FFF2-40B4-BE49-F238E27FC236}">
                  <a16:creationId xmlns:a16="http://schemas.microsoft.com/office/drawing/2014/main" id="{B6FA13BD-DE23-4E7B-9E69-5C07AE2F76B2}"/>
                </a:ext>
              </a:extLst>
            </p:cNvPr>
            <p:cNvSpPr>
              <a:spLocks noChangeArrowheads="1"/>
            </p:cNvSpPr>
            <p:nvPr/>
          </p:nvSpPr>
          <p:spPr bwMode="auto">
            <a:xfrm>
              <a:off x="6845715" y="2986602"/>
              <a:ext cx="5000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engines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6" name="Rectangle 122">
              <a:extLst>
                <a:ext uri="{FF2B5EF4-FFF2-40B4-BE49-F238E27FC236}">
                  <a16:creationId xmlns:a16="http://schemas.microsoft.com/office/drawing/2014/main" id="{56AAD0AF-06FC-4AF9-8094-A9F79B70B55D}"/>
                </a:ext>
              </a:extLst>
            </p:cNvPr>
            <p:cNvSpPr>
              <a:spLocks noChangeArrowheads="1"/>
            </p:cNvSpPr>
            <p:nvPr/>
          </p:nvSpPr>
          <p:spPr bwMode="auto">
            <a:xfrm>
              <a:off x="6452015" y="4709039"/>
              <a:ext cx="8651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Lighting (USA)</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7" name="Rectangle 123">
              <a:extLst>
                <a:ext uri="{FF2B5EF4-FFF2-40B4-BE49-F238E27FC236}">
                  <a16:creationId xmlns:a16="http://schemas.microsoft.com/office/drawing/2014/main" id="{4C1D9109-2850-4000-BAAB-FEC6413A7724}"/>
                </a:ext>
              </a:extLst>
            </p:cNvPr>
            <p:cNvSpPr>
              <a:spLocks noChangeArrowheads="1"/>
            </p:cNvSpPr>
            <p:nvPr/>
          </p:nvSpPr>
          <p:spPr bwMode="auto">
            <a:xfrm>
              <a:off x="5310602" y="5112264"/>
              <a:ext cx="10080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Major appliances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8" name="Rectangle 124">
              <a:extLst>
                <a:ext uri="{FF2B5EF4-FFF2-40B4-BE49-F238E27FC236}">
                  <a16:creationId xmlns:a16="http://schemas.microsoft.com/office/drawing/2014/main" id="{86028A7D-DA8E-45FE-A1F7-38C076050922}"/>
                </a:ext>
              </a:extLst>
            </p:cNvPr>
            <p:cNvSpPr>
              <a:spLocks noChangeArrowheads="1"/>
            </p:cNvSpPr>
            <p:nvPr/>
          </p:nvSpPr>
          <p:spPr bwMode="auto">
            <a:xfrm>
              <a:off x="884652" y="3754952"/>
              <a:ext cx="7493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Commercial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59" name="Rectangle 125">
              <a:extLst>
                <a:ext uri="{FF2B5EF4-FFF2-40B4-BE49-F238E27FC236}">
                  <a16:creationId xmlns:a16="http://schemas.microsoft.com/office/drawing/2014/main" id="{2329FD8F-8A36-4BEF-91DB-08E8D83A0C9A}"/>
                </a:ext>
              </a:extLst>
            </p:cNvPr>
            <p:cNvSpPr>
              <a:spLocks noChangeArrowheads="1"/>
            </p:cNvSpPr>
            <p:nvPr/>
          </p:nvSpPr>
          <p:spPr bwMode="auto">
            <a:xfrm>
              <a:off x="884652" y="3897827"/>
              <a:ext cx="4826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aircraft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0" name="Rectangle 126">
              <a:extLst>
                <a:ext uri="{FF2B5EF4-FFF2-40B4-BE49-F238E27FC236}">
                  <a16:creationId xmlns:a16="http://schemas.microsoft.com/office/drawing/2014/main" id="{9AFF24E7-345D-4614-941D-2D3798473CE3}"/>
                </a:ext>
              </a:extLst>
            </p:cNvPr>
            <p:cNvSpPr>
              <a:spLocks noChangeArrowheads="1"/>
            </p:cNvSpPr>
            <p:nvPr/>
          </p:nvSpPr>
          <p:spPr bwMode="auto">
            <a:xfrm>
              <a:off x="884652" y="4040702"/>
              <a:ext cx="5000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engines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1" name="Rectangle 127">
              <a:extLst>
                <a:ext uri="{FF2B5EF4-FFF2-40B4-BE49-F238E27FC236}">
                  <a16:creationId xmlns:a16="http://schemas.microsoft.com/office/drawing/2014/main" id="{052EBBD2-4B6A-4D3D-A71A-42EB54270803}"/>
                </a:ext>
              </a:extLst>
            </p:cNvPr>
            <p:cNvSpPr>
              <a:spLocks noChangeArrowheads="1"/>
            </p:cNvSpPr>
            <p:nvPr/>
          </p:nvSpPr>
          <p:spPr bwMode="auto">
            <a:xfrm>
              <a:off x="5488402" y="4558227"/>
              <a:ext cx="9525" cy="53498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2" name="Freeform 128">
              <a:extLst>
                <a:ext uri="{FF2B5EF4-FFF2-40B4-BE49-F238E27FC236}">
                  <a16:creationId xmlns:a16="http://schemas.microsoft.com/office/drawing/2014/main" id="{3A471F46-9B38-4998-86D4-31F557120712}"/>
                </a:ext>
              </a:extLst>
            </p:cNvPr>
            <p:cNvSpPr>
              <a:spLocks/>
            </p:cNvSpPr>
            <p:nvPr/>
          </p:nvSpPr>
          <p:spPr bwMode="auto">
            <a:xfrm>
              <a:off x="1776827" y="3548577"/>
              <a:ext cx="268288" cy="268288"/>
            </a:xfrm>
            <a:custGeom>
              <a:avLst/>
              <a:gdLst>
                <a:gd name="T0" fmla="*/ 2147483647 w 169"/>
                <a:gd name="T1" fmla="*/ 0 h 169"/>
                <a:gd name="T2" fmla="*/ 0 w 169"/>
                <a:gd name="T3" fmla="*/ 2147483647 h 169"/>
                <a:gd name="T4" fmla="*/ 0 w 169"/>
                <a:gd name="T5" fmla="*/ 2147483647 h 169"/>
                <a:gd name="T6" fmla="*/ 2147483647 w 169"/>
                <a:gd name="T7" fmla="*/ 0 h 169"/>
                <a:gd name="T8" fmla="*/ 0 60000 65536"/>
                <a:gd name="T9" fmla="*/ 0 60000 65536"/>
                <a:gd name="T10" fmla="*/ 0 60000 65536"/>
                <a:gd name="T11" fmla="*/ 0 60000 65536"/>
                <a:gd name="T12" fmla="*/ 0 w 169"/>
                <a:gd name="T13" fmla="*/ 0 h 169"/>
                <a:gd name="T14" fmla="*/ 169 w 169"/>
                <a:gd name="T15" fmla="*/ 169 h 169"/>
              </a:gdLst>
              <a:ahLst/>
              <a:cxnLst>
                <a:cxn ang="T8">
                  <a:pos x="T0" y="T1"/>
                </a:cxn>
                <a:cxn ang="T9">
                  <a:pos x="T2" y="T3"/>
                </a:cxn>
                <a:cxn ang="T10">
                  <a:pos x="T4" y="T5"/>
                </a:cxn>
                <a:cxn ang="T11">
                  <a:pos x="T6" y="T7"/>
                </a:cxn>
              </a:cxnLst>
              <a:rect l="T12" t="T13" r="T14" b="T15"/>
              <a:pathLst>
                <a:path w="169" h="169">
                  <a:moveTo>
                    <a:pt x="169" y="0"/>
                  </a:moveTo>
                  <a:lnTo>
                    <a:pt x="0" y="169"/>
                  </a:lnTo>
                  <a:lnTo>
                    <a:pt x="169" y="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3" name="Freeform 129">
              <a:extLst>
                <a:ext uri="{FF2B5EF4-FFF2-40B4-BE49-F238E27FC236}">
                  <a16:creationId xmlns:a16="http://schemas.microsoft.com/office/drawing/2014/main" id="{5DBA8515-03B5-4217-B3BB-6831DE5713D7}"/>
                </a:ext>
              </a:extLst>
            </p:cNvPr>
            <p:cNvSpPr>
              <a:spLocks/>
            </p:cNvSpPr>
            <p:nvPr/>
          </p:nvSpPr>
          <p:spPr bwMode="auto">
            <a:xfrm>
              <a:off x="1776827" y="3683514"/>
              <a:ext cx="268288" cy="266700"/>
            </a:xfrm>
            <a:custGeom>
              <a:avLst/>
              <a:gdLst>
                <a:gd name="T0" fmla="*/ 2147483647 w 169"/>
                <a:gd name="T1" fmla="*/ 0 h 168"/>
                <a:gd name="T2" fmla="*/ 0 w 169"/>
                <a:gd name="T3" fmla="*/ 2147483647 h 168"/>
                <a:gd name="T4" fmla="*/ 0 w 169"/>
                <a:gd name="T5" fmla="*/ 2147483647 h 168"/>
                <a:gd name="T6" fmla="*/ 2147483647 w 169"/>
                <a:gd name="T7" fmla="*/ 0 h 168"/>
                <a:gd name="T8" fmla="*/ 0 60000 65536"/>
                <a:gd name="T9" fmla="*/ 0 60000 65536"/>
                <a:gd name="T10" fmla="*/ 0 60000 65536"/>
                <a:gd name="T11" fmla="*/ 0 60000 65536"/>
                <a:gd name="T12" fmla="*/ 0 w 169"/>
                <a:gd name="T13" fmla="*/ 0 h 168"/>
                <a:gd name="T14" fmla="*/ 169 w 169"/>
                <a:gd name="T15" fmla="*/ 168 h 168"/>
              </a:gdLst>
              <a:ahLst/>
              <a:cxnLst>
                <a:cxn ang="T8">
                  <a:pos x="T0" y="T1"/>
                </a:cxn>
                <a:cxn ang="T9">
                  <a:pos x="T2" y="T3"/>
                </a:cxn>
                <a:cxn ang="T10">
                  <a:pos x="T4" y="T5"/>
                </a:cxn>
                <a:cxn ang="T11">
                  <a:pos x="T6" y="T7"/>
                </a:cxn>
              </a:cxnLst>
              <a:rect l="T12" t="T13" r="T14" b="T15"/>
              <a:pathLst>
                <a:path w="169" h="168">
                  <a:moveTo>
                    <a:pt x="169" y="0"/>
                  </a:moveTo>
                  <a:lnTo>
                    <a:pt x="0" y="168"/>
                  </a:lnTo>
                  <a:lnTo>
                    <a:pt x="169" y="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4" name="Freeform 130">
              <a:extLst>
                <a:ext uri="{FF2B5EF4-FFF2-40B4-BE49-F238E27FC236}">
                  <a16:creationId xmlns:a16="http://schemas.microsoft.com/office/drawing/2014/main" id="{4344EFC8-AF24-43B3-93F3-94E6F94D14D3}"/>
                </a:ext>
              </a:extLst>
            </p:cNvPr>
            <p:cNvSpPr>
              <a:spLocks/>
            </p:cNvSpPr>
            <p:nvPr/>
          </p:nvSpPr>
          <p:spPr bwMode="auto">
            <a:xfrm>
              <a:off x="1705390" y="3878777"/>
              <a:ext cx="339725" cy="206375"/>
            </a:xfrm>
            <a:custGeom>
              <a:avLst/>
              <a:gdLst>
                <a:gd name="T0" fmla="*/ 2147483647 w 214"/>
                <a:gd name="T1" fmla="*/ 0 h 130"/>
                <a:gd name="T2" fmla="*/ 0 w 214"/>
                <a:gd name="T3" fmla="*/ 2147483647 h 130"/>
                <a:gd name="T4" fmla="*/ 0 w 214"/>
                <a:gd name="T5" fmla="*/ 2147483647 h 130"/>
                <a:gd name="T6" fmla="*/ 2147483647 w 214"/>
                <a:gd name="T7" fmla="*/ 0 h 130"/>
                <a:gd name="T8" fmla="*/ 0 60000 65536"/>
                <a:gd name="T9" fmla="*/ 0 60000 65536"/>
                <a:gd name="T10" fmla="*/ 0 60000 65536"/>
                <a:gd name="T11" fmla="*/ 0 60000 65536"/>
                <a:gd name="T12" fmla="*/ 0 w 214"/>
                <a:gd name="T13" fmla="*/ 0 h 130"/>
                <a:gd name="T14" fmla="*/ 214 w 214"/>
                <a:gd name="T15" fmla="*/ 130 h 130"/>
              </a:gdLst>
              <a:ahLst/>
              <a:cxnLst>
                <a:cxn ang="T8">
                  <a:pos x="T0" y="T1"/>
                </a:cxn>
                <a:cxn ang="T9">
                  <a:pos x="T2" y="T3"/>
                </a:cxn>
                <a:cxn ang="T10">
                  <a:pos x="T4" y="T5"/>
                </a:cxn>
                <a:cxn ang="T11">
                  <a:pos x="T6" y="T7"/>
                </a:cxn>
              </a:cxnLst>
              <a:rect l="T12" t="T13" r="T14" b="T15"/>
              <a:pathLst>
                <a:path w="214" h="130">
                  <a:moveTo>
                    <a:pt x="214" y="0"/>
                  </a:moveTo>
                  <a:lnTo>
                    <a:pt x="0" y="130"/>
                  </a:lnTo>
                  <a:lnTo>
                    <a:pt x="214" y="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5" name="Freeform 131">
              <a:extLst>
                <a:ext uri="{FF2B5EF4-FFF2-40B4-BE49-F238E27FC236}">
                  <a16:creationId xmlns:a16="http://schemas.microsoft.com/office/drawing/2014/main" id="{E4F939BD-412C-4CAD-AC74-7717DA980DC7}"/>
                </a:ext>
              </a:extLst>
            </p:cNvPr>
            <p:cNvSpPr>
              <a:spLocks/>
            </p:cNvSpPr>
            <p:nvPr/>
          </p:nvSpPr>
          <p:spPr bwMode="auto">
            <a:xfrm>
              <a:off x="2927765" y="3745427"/>
              <a:ext cx="196850" cy="276225"/>
            </a:xfrm>
            <a:custGeom>
              <a:avLst/>
              <a:gdLst>
                <a:gd name="T0" fmla="*/ 2147483647 w 124"/>
                <a:gd name="T1" fmla="*/ 0 h 174"/>
                <a:gd name="T2" fmla="*/ 0 w 124"/>
                <a:gd name="T3" fmla="*/ 2147483647 h 174"/>
                <a:gd name="T4" fmla="*/ 0 w 124"/>
                <a:gd name="T5" fmla="*/ 2147483647 h 174"/>
                <a:gd name="T6" fmla="*/ 2147483647 w 124"/>
                <a:gd name="T7" fmla="*/ 0 h 174"/>
                <a:gd name="T8" fmla="*/ 0 60000 65536"/>
                <a:gd name="T9" fmla="*/ 0 60000 65536"/>
                <a:gd name="T10" fmla="*/ 0 60000 65536"/>
                <a:gd name="T11" fmla="*/ 0 60000 65536"/>
                <a:gd name="T12" fmla="*/ 0 w 124"/>
                <a:gd name="T13" fmla="*/ 0 h 174"/>
                <a:gd name="T14" fmla="*/ 124 w 124"/>
                <a:gd name="T15" fmla="*/ 174 h 174"/>
              </a:gdLst>
              <a:ahLst/>
              <a:cxnLst>
                <a:cxn ang="T8">
                  <a:pos x="T0" y="T1"/>
                </a:cxn>
                <a:cxn ang="T9">
                  <a:pos x="T2" y="T3"/>
                </a:cxn>
                <a:cxn ang="T10">
                  <a:pos x="T4" y="T5"/>
                </a:cxn>
                <a:cxn ang="T11">
                  <a:pos x="T6" y="T7"/>
                </a:cxn>
              </a:cxnLst>
              <a:rect l="T12" t="T13" r="T14" b="T15"/>
              <a:pathLst>
                <a:path w="124" h="174">
                  <a:moveTo>
                    <a:pt x="124" y="0"/>
                  </a:moveTo>
                  <a:lnTo>
                    <a:pt x="0" y="174"/>
                  </a:lnTo>
                  <a:lnTo>
                    <a:pt x="124" y="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6" name="Rectangle 132">
              <a:extLst>
                <a:ext uri="{FF2B5EF4-FFF2-40B4-BE49-F238E27FC236}">
                  <a16:creationId xmlns:a16="http://schemas.microsoft.com/office/drawing/2014/main" id="{2535F40D-E625-4EBE-A247-7DA73B562F51}"/>
                </a:ext>
              </a:extLst>
            </p:cNvPr>
            <p:cNvSpPr>
              <a:spLocks noChangeArrowheads="1"/>
            </p:cNvSpPr>
            <p:nvPr/>
          </p:nvSpPr>
          <p:spPr bwMode="auto">
            <a:xfrm>
              <a:off x="7666452" y="4023239"/>
              <a:ext cx="4556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6.0%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7" name="Rectangle 133">
              <a:extLst>
                <a:ext uri="{FF2B5EF4-FFF2-40B4-BE49-F238E27FC236}">
                  <a16:creationId xmlns:a16="http://schemas.microsoft.com/office/drawing/2014/main" id="{46C7B289-8057-4246-98D3-AD445E3BB660}"/>
                </a:ext>
              </a:extLst>
            </p:cNvPr>
            <p:cNvSpPr>
              <a:spLocks noChangeArrowheads="1"/>
            </p:cNvSpPr>
            <p:nvPr/>
          </p:nvSpPr>
          <p:spPr bwMode="auto">
            <a:xfrm>
              <a:off x="8023640" y="4023239"/>
              <a:ext cx="107156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Marktwachstum</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69" name="Rectangle 135">
              <a:extLst>
                <a:ext uri="{FF2B5EF4-FFF2-40B4-BE49-F238E27FC236}">
                  <a16:creationId xmlns:a16="http://schemas.microsoft.com/office/drawing/2014/main" id="{5A4EDF54-A087-4BFA-BC7B-0463C3652505}"/>
                </a:ext>
              </a:extLst>
            </p:cNvPr>
            <p:cNvSpPr>
              <a:spLocks noChangeArrowheads="1"/>
            </p:cNvSpPr>
            <p:nvPr/>
          </p:nvSpPr>
          <p:spPr bwMode="auto">
            <a:xfrm>
              <a:off x="8237952" y="4826514"/>
              <a:ext cx="4111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Diese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70" name="Rectangle 136">
              <a:extLst>
                <a:ext uri="{FF2B5EF4-FFF2-40B4-BE49-F238E27FC236}">
                  <a16:creationId xmlns:a16="http://schemas.microsoft.com/office/drawing/2014/main" id="{36CD7B96-DC24-4F87-9500-F3091B1E5A4D}"/>
                </a:ext>
              </a:extLst>
            </p:cNvPr>
            <p:cNvSpPr>
              <a:spLocks noChangeArrowheads="1"/>
            </p:cNvSpPr>
            <p:nvPr/>
          </p:nvSpPr>
          <p:spPr bwMode="auto">
            <a:xfrm>
              <a:off x="8237952" y="4969389"/>
              <a:ext cx="7588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Kreisgrösse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71" name="Rectangle 137">
              <a:extLst>
                <a:ext uri="{FF2B5EF4-FFF2-40B4-BE49-F238E27FC236}">
                  <a16:creationId xmlns:a16="http://schemas.microsoft.com/office/drawing/2014/main" id="{EBC54442-72E8-46D0-ABC3-67BA4C1C082E}"/>
                </a:ext>
              </a:extLst>
            </p:cNvPr>
            <p:cNvSpPr>
              <a:spLocks noChangeArrowheads="1"/>
            </p:cNvSpPr>
            <p:nvPr/>
          </p:nvSpPr>
          <p:spPr bwMode="auto">
            <a:xfrm>
              <a:off x="8237952" y="5112264"/>
              <a:ext cx="7762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entspricht in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72" name="Rectangle 138">
              <a:extLst>
                <a:ext uri="{FF2B5EF4-FFF2-40B4-BE49-F238E27FC236}">
                  <a16:creationId xmlns:a16="http://schemas.microsoft.com/office/drawing/2014/main" id="{2D95C2FF-DAE0-4344-9735-0E97AC1C1DC0}"/>
                </a:ext>
              </a:extLst>
            </p:cNvPr>
            <p:cNvSpPr>
              <a:spLocks noChangeArrowheads="1"/>
            </p:cNvSpPr>
            <p:nvPr/>
          </p:nvSpPr>
          <p:spPr bwMode="auto">
            <a:xfrm>
              <a:off x="8237952" y="5255139"/>
              <a:ext cx="9540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etwa einer Mrd.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73" name="Rectangle 139">
              <a:extLst>
                <a:ext uri="{FF2B5EF4-FFF2-40B4-BE49-F238E27FC236}">
                  <a16:creationId xmlns:a16="http://schemas.microsoft.com/office/drawing/2014/main" id="{33F1A71D-22EE-4D11-B6EE-7B3FC489D410}"/>
                </a:ext>
              </a:extLst>
            </p:cNvPr>
            <p:cNvSpPr>
              <a:spLocks noChangeArrowheads="1"/>
            </p:cNvSpPr>
            <p:nvPr/>
          </p:nvSpPr>
          <p:spPr bwMode="auto">
            <a:xfrm>
              <a:off x="8237952" y="5398014"/>
              <a:ext cx="30321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USD</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74" name="Rectangle 140">
              <a:extLst>
                <a:ext uri="{FF2B5EF4-FFF2-40B4-BE49-F238E27FC236}">
                  <a16:creationId xmlns:a16="http://schemas.microsoft.com/office/drawing/2014/main" id="{168BB8F6-189E-40EF-A308-87D88E5BB05B}"/>
                </a:ext>
              </a:extLst>
            </p:cNvPr>
            <p:cNvSpPr>
              <a:spLocks noChangeArrowheads="1"/>
            </p:cNvSpPr>
            <p:nvPr/>
          </p:nvSpPr>
          <p:spPr bwMode="auto">
            <a:xfrm>
              <a:off x="8514177" y="5398014"/>
              <a:ext cx="49053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Umsatz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75" name="Rectangle 141">
              <a:extLst>
                <a:ext uri="{FF2B5EF4-FFF2-40B4-BE49-F238E27FC236}">
                  <a16:creationId xmlns:a16="http://schemas.microsoft.com/office/drawing/2014/main" id="{13375087-6C3B-4A33-A76D-5D7C339EF183}"/>
                </a:ext>
              </a:extLst>
            </p:cNvPr>
            <p:cNvSpPr>
              <a:spLocks noChangeArrowheads="1"/>
            </p:cNvSpPr>
            <p:nvPr/>
          </p:nvSpPr>
          <p:spPr bwMode="auto">
            <a:xfrm>
              <a:off x="8237952" y="5540889"/>
              <a:ext cx="7762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 Jahr 1984</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76" name="Rectangle 142">
              <a:extLst>
                <a:ext uri="{FF2B5EF4-FFF2-40B4-BE49-F238E27FC236}">
                  <a16:creationId xmlns:a16="http://schemas.microsoft.com/office/drawing/2014/main" id="{9F885797-B6DB-4A13-A975-029B3384BD39}"/>
                </a:ext>
              </a:extLst>
            </p:cNvPr>
            <p:cNvSpPr>
              <a:spLocks noChangeArrowheads="1"/>
            </p:cNvSpPr>
            <p:nvPr/>
          </p:nvSpPr>
          <p:spPr bwMode="auto">
            <a:xfrm>
              <a:off x="5658265" y="5299589"/>
              <a:ext cx="9525" cy="71438"/>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41" name="Titel 1">
            <a:extLst>
              <a:ext uri="{FF2B5EF4-FFF2-40B4-BE49-F238E27FC236}">
                <a16:creationId xmlns:a16="http://schemas.microsoft.com/office/drawing/2014/main" id="{D707F677-C2ED-4EA2-8B96-13327D30F1C4}"/>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Das Geschäftsportfolio von GE im Jahr 1984</a:t>
            </a:r>
            <a:endParaRPr lang="de-CH" kern="0" dirty="0"/>
          </a:p>
        </p:txBody>
      </p:sp>
      <p:sp>
        <p:nvSpPr>
          <p:cNvPr id="142" name="Textfeld 141">
            <a:extLst>
              <a:ext uri="{FF2B5EF4-FFF2-40B4-BE49-F238E27FC236}">
                <a16:creationId xmlns:a16="http://schemas.microsoft.com/office/drawing/2014/main" id="{D9D00AF1-807A-40A8-AD8B-C24C747073B2}"/>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a:t>
            </a:r>
          </a:p>
        </p:txBody>
      </p:sp>
      <p:sp>
        <p:nvSpPr>
          <p:cNvPr id="144" name="Textfeld 143">
            <a:extLst>
              <a:ext uri="{FF2B5EF4-FFF2-40B4-BE49-F238E27FC236}">
                <a16:creationId xmlns:a16="http://schemas.microsoft.com/office/drawing/2014/main" id="{B157A8D5-B7DB-4D4C-80BA-FD55DFE00EDC}"/>
              </a:ext>
            </a:extLst>
          </p:cNvPr>
          <p:cNvSpPr txBox="1"/>
          <p:nvPr/>
        </p:nvSpPr>
        <p:spPr>
          <a:xfrm>
            <a:off x="3748502" y="6578241"/>
            <a:ext cx="3414717" cy="246221"/>
          </a:xfrm>
          <a:prstGeom prst="rect">
            <a:avLst/>
          </a:prstGeom>
          <a:noFill/>
        </p:spPr>
        <p:txBody>
          <a:bodyPr wrap="none" rtlCol="0">
            <a:spAutoFit/>
          </a:bodyPr>
          <a:lstStyle/>
          <a:p>
            <a:r>
              <a:rPr lang="de-CH" sz="1000" dirty="0"/>
              <a:t>Quelle: Boston Consulting Group, Jahresberichte von GE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FFE56CFA-754C-48B8-94EB-E7F8623611DE}"/>
              </a:ext>
            </a:extLst>
          </p:cNvPr>
          <p:cNvGrpSpPr/>
          <p:nvPr/>
        </p:nvGrpSpPr>
        <p:grpSpPr>
          <a:xfrm>
            <a:off x="437068" y="1035844"/>
            <a:ext cx="8863013" cy="4786312"/>
            <a:chOff x="523875" y="928688"/>
            <a:chExt cx="8863013" cy="4786312"/>
          </a:xfrm>
        </p:grpSpPr>
        <p:sp>
          <p:nvSpPr>
            <p:cNvPr id="15362" name="AutoShape 4">
              <a:extLst>
                <a:ext uri="{FF2B5EF4-FFF2-40B4-BE49-F238E27FC236}">
                  <a16:creationId xmlns:a16="http://schemas.microsoft.com/office/drawing/2014/main" id="{0DECA752-5959-4C68-9DAF-60E0A15DBC16}"/>
                </a:ext>
              </a:extLst>
            </p:cNvPr>
            <p:cNvSpPr>
              <a:spLocks noChangeAspect="1" noChangeArrowheads="1" noTextEdit="1"/>
            </p:cNvSpPr>
            <p:nvPr/>
          </p:nvSpPr>
          <p:spPr bwMode="auto">
            <a:xfrm>
              <a:off x="523875" y="928688"/>
              <a:ext cx="8818563" cy="478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3" name="Rectangle 6">
              <a:extLst>
                <a:ext uri="{FF2B5EF4-FFF2-40B4-BE49-F238E27FC236}">
                  <a16:creationId xmlns:a16="http://schemas.microsoft.com/office/drawing/2014/main" id="{FA722CE8-C31C-4719-A082-9DEAA3FFB414}"/>
                </a:ext>
              </a:extLst>
            </p:cNvPr>
            <p:cNvSpPr>
              <a:spLocks noChangeArrowheads="1"/>
            </p:cNvSpPr>
            <p:nvPr/>
          </p:nvSpPr>
          <p:spPr bwMode="auto">
            <a:xfrm>
              <a:off x="7877175" y="2282825"/>
              <a:ext cx="86677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Umsatzanteile:</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4" name="Rectangle 7">
              <a:extLst>
                <a:ext uri="{FF2B5EF4-FFF2-40B4-BE49-F238E27FC236}">
                  <a16:creationId xmlns:a16="http://schemas.microsoft.com/office/drawing/2014/main" id="{35F95C5F-8213-4F5B-974C-0A73A7868AD4}"/>
                </a:ext>
              </a:extLst>
            </p:cNvPr>
            <p:cNvSpPr>
              <a:spLocks noChangeArrowheads="1"/>
            </p:cNvSpPr>
            <p:nvPr/>
          </p:nvSpPr>
          <p:spPr bwMode="auto">
            <a:xfrm>
              <a:off x="1577975" y="2765425"/>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15</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5" name="Freeform 8">
              <a:extLst>
                <a:ext uri="{FF2B5EF4-FFF2-40B4-BE49-F238E27FC236}">
                  <a16:creationId xmlns:a16="http://schemas.microsoft.com/office/drawing/2014/main" id="{6699178C-1239-4E09-BD78-D1BAB30EB537}"/>
                </a:ext>
              </a:extLst>
            </p:cNvPr>
            <p:cNvSpPr>
              <a:spLocks noEditPoints="1"/>
            </p:cNvSpPr>
            <p:nvPr/>
          </p:nvSpPr>
          <p:spPr bwMode="auto">
            <a:xfrm>
              <a:off x="4848225" y="1143000"/>
              <a:ext cx="2913063" cy="2771775"/>
            </a:xfrm>
            <a:custGeom>
              <a:avLst/>
              <a:gdLst>
                <a:gd name="T0" fmla="*/ 0 w 1835"/>
                <a:gd name="T1" fmla="*/ 0 h 1746"/>
                <a:gd name="T2" fmla="*/ 2147483647 w 1835"/>
                <a:gd name="T3" fmla="*/ 0 h 1746"/>
                <a:gd name="T4" fmla="*/ 2147483647 w 1835"/>
                <a:gd name="T5" fmla="*/ 2147483647 h 1746"/>
                <a:gd name="T6" fmla="*/ 0 w 1835"/>
                <a:gd name="T7" fmla="*/ 2147483647 h 1746"/>
                <a:gd name="T8" fmla="*/ 0 w 1835"/>
                <a:gd name="T9" fmla="*/ 0 h 1746"/>
                <a:gd name="T10" fmla="*/ 2147483647 w 1835"/>
                <a:gd name="T11" fmla="*/ 2147483647 h 1746"/>
                <a:gd name="T12" fmla="*/ 0 w 1835"/>
                <a:gd name="T13" fmla="*/ 2147483647 h 1746"/>
                <a:gd name="T14" fmla="*/ 2147483647 w 1835"/>
                <a:gd name="T15" fmla="*/ 2147483647 h 1746"/>
                <a:gd name="T16" fmla="*/ 2147483647 w 1835"/>
                <a:gd name="T17" fmla="*/ 2147483647 h 1746"/>
                <a:gd name="T18" fmla="*/ 2147483647 w 1835"/>
                <a:gd name="T19" fmla="*/ 0 h 1746"/>
                <a:gd name="T20" fmla="*/ 2147483647 w 1835"/>
                <a:gd name="T21" fmla="*/ 2147483647 h 1746"/>
                <a:gd name="T22" fmla="*/ 0 w 1835"/>
                <a:gd name="T23" fmla="*/ 2147483647 h 1746"/>
                <a:gd name="T24" fmla="*/ 2147483647 w 1835"/>
                <a:gd name="T25" fmla="*/ 0 h 1746"/>
                <a:gd name="T26" fmla="*/ 2147483647 w 1835"/>
                <a:gd name="T27" fmla="*/ 2147483647 h 17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35"/>
                <a:gd name="T43" fmla="*/ 0 h 1746"/>
                <a:gd name="T44" fmla="*/ 1835 w 1835"/>
                <a:gd name="T45" fmla="*/ 1746 h 17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35" h="1746">
                  <a:moveTo>
                    <a:pt x="0" y="0"/>
                  </a:moveTo>
                  <a:lnTo>
                    <a:pt x="1835" y="0"/>
                  </a:lnTo>
                  <a:lnTo>
                    <a:pt x="1835" y="1746"/>
                  </a:lnTo>
                  <a:lnTo>
                    <a:pt x="0" y="1746"/>
                  </a:lnTo>
                  <a:lnTo>
                    <a:pt x="0" y="0"/>
                  </a:lnTo>
                  <a:close/>
                  <a:moveTo>
                    <a:pt x="6" y="1740"/>
                  </a:moveTo>
                  <a:lnTo>
                    <a:pt x="0" y="1740"/>
                  </a:lnTo>
                  <a:lnTo>
                    <a:pt x="1829" y="1740"/>
                  </a:lnTo>
                  <a:lnTo>
                    <a:pt x="1829" y="0"/>
                  </a:lnTo>
                  <a:lnTo>
                    <a:pt x="1829" y="5"/>
                  </a:lnTo>
                  <a:lnTo>
                    <a:pt x="0" y="5"/>
                  </a:lnTo>
                  <a:lnTo>
                    <a:pt x="6" y="0"/>
                  </a:lnTo>
                  <a:lnTo>
                    <a:pt x="6" y="174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6" name="Rectangle 9">
              <a:extLst>
                <a:ext uri="{FF2B5EF4-FFF2-40B4-BE49-F238E27FC236}">
                  <a16:creationId xmlns:a16="http://schemas.microsoft.com/office/drawing/2014/main" id="{72817A26-9D2C-47A9-8CBC-115D664A951B}"/>
                </a:ext>
              </a:extLst>
            </p:cNvPr>
            <p:cNvSpPr>
              <a:spLocks noChangeArrowheads="1"/>
            </p:cNvSpPr>
            <p:nvPr/>
          </p:nvSpPr>
          <p:spPr bwMode="auto">
            <a:xfrm>
              <a:off x="1577975" y="1081088"/>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30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7" name="Freeform 10">
              <a:extLst>
                <a:ext uri="{FF2B5EF4-FFF2-40B4-BE49-F238E27FC236}">
                  <a16:creationId xmlns:a16="http://schemas.microsoft.com/office/drawing/2014/main" id="{81858FC7-4E5A-492B-B01A-A830A8A156FD}"/>
                </a:ext>
              </a:extLst>
            </p:cNvPr>
            <p:cNvSpPr>
              <a:spLocks noEditPoints="1"/>
            </p:cNvSpPr>
            <p:nvPr/>
          </p:nvSpPr>
          <p:spPr bwMode="auto">
            <a:xfrm>
              <a:off x="1873250" y="1143000"/>
              <a:ext cx="5888038" cy="3983038"/>
            </a:xfrm>
            <a:custGeom>
              <a:avLst/>
              <a:gdLst>
                <a:gd name="T0" fmla="*/ 0 w 3709"/>
                <a:gd name="T1" fmla="*/ 0 h 2509"/>
                <a:gd name="T2" fmla="*/ 2147483647 w 3709"/>
                <a:gd name="T3" fmla="*/ 0 h 2509"/>
                <a:gd name="T4" fmla="*/ 2147483647 w 3709"/>
                <a:gd name="T5" fmla="*/ 2147483647 h 2509"/>
                <a:gd name="T6" fmla="*/ 0 w 3709"/>
                <a:gd name="T7" fmla="*/ 2147483647 h 2509"/>
                <a:gd name="T8" fmla="*/ 0 w 3709"/>
                <a:gd name="T9" fmla="*/ 0 h 2509"/>
                <a:gd name="T10" fmla="*/ 2147483647 w 3709"/>
                <a:gd name="T11" fmla="*/ 2147483647 h 2509"/>
                <a:gd name="T12" fmla="*/ 0 w 3709"/>
                <a:gd name="T13" fmla="*/ 2147483647 h 2509"/>
                <a:gd name="T14" fmla="*/ 2147483647 w 3709"/>
                <a:gd name="T15" fmla="*/ 2147483647 h 2509"/>
                <a:gd name="T16" fmla="*/ 2147483647 w 3709"/>
                <a:gd name="T17" fmla="*/ 2147483647 h 2509"/>
                <a:gd name="T18" fmla="*/ 2147483647 w 3709"/>
                <a:gd name="T19" fmla="*/ 0 h 2509"/>
                <a:gd name="T20" fmla="*/ 2147483647 w 3709"/>
                <a:gd name="T21" fmla="*/ 2147483647 h 2509"/>
                <a:gd name="T22" fmla="*/ 0 w 3709"/>
                <a:gd name="T23" fmla="*/ 2147483647 h 2509"/>
                <a:gd name="T24" fmla="*/ 2147483647 w 3709"/>
                <a:gd name="T25" fmla="*/ 0 h 2509"/>
                <a:gd name="T26" fmla="*/ 2147483647 w 3709"/>
                <a:gd name="T27" fmla="*/ 2147483647 h 25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09"/>
                <a:gd name="T43" fmla="*/ 0 h 2509"/>
                <a:gd name="T44" fmla="*/ 3709 w 3709"/>
                <a:gd name="T45" fmla="*/ 2509 h 25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09" h="2509">
                  <a:moveTo>
                    <a:pt x="0" y="0"/>
                  </a:moveTo>
                  <a:lnTo>
                    <a:pt x="3709" y="0"/>
                  </a:lnTo>
                  <a:lnTo>
                    <a:pt x="3709" y="2509"/>
                  </a:lnTo>
                  <a:lnTo>
                    <a:pt x="0" y="2509"/>
                  </a:lnTo>
                  <a:lnTo>
                    <a:pt x="0" y="0"/>
                  </a:lnTo>
                  <a:close/>
                  <a:moveTo>
                    <a:pt x="5" y="2504"/>
                  </a:moveTo>
                  <a:lnTo>
                    <a:pt x="0" y="2504"/>
                  </a:lnTo>
                  <a:lnTo>
                    <a:pt x="3703" y="2504"/>
                  </a:lnTo>
                  <a:lnTo>
                    <a:pt x="3703" y="0"/>
                  </a:lnTo>
                  <a:lnTo>
                    <a:pt x="3703" y="5"/>
                  </a:lnTo>
                  <a:lnTo>
                    <a:pt x="0" y="5"/>
                  </a:lnTo>
                  <a:lnTo>
                    <a:pt x="5" y="0"/>
                  </a:lnTo>
                  <a:lnTo>
                    <a:pt x="5" y="2504"/>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8" name="Freeform 11">
              <a:extLst>
                <a:ext uri="{FF2B5EF4-FFF2-40B4-BE49-F238E27FC236}">
                  <a16:creationId xmlns:a16="http://schemas.microsoft.com/office/drawing/2014/main" id="{90D99970-3738-4CF0-B773-25FFCD4A96DF}"/>
                </a:ext>
              </a:extLst>
            </p:cNvPr>
            <p:cNvSpPr>
              <a:spLocks noEditPoints="1"/>
            </p:cNvSpPr>
            <p:nvPr/>
          </p:nvSpPr>
          <p:spPr bwMode="auto">
            <a:xfrm>
              <a:off x="1873250" y="3905250"/>
              <a:ext cx="2984500" cy="1220788"/>
            </a:xfrm>
            <a:custGeom>
              <a:avLst/>
              <a:gdLst>
                <a:gd name="T0" fmla="*/ 0 w 1880"/>
                <a:gd name="T1" fmla="*/ 0 h 769"/>
                <a:gd name="T2" fmla="*/ 2147483647 w 1880"/>
                <a:gd name="T3" fmla="*/ 0 h 769"/>
                <a:gd name="T4" fmla="*/ 2147483647 w 1880"/>
                <a:gd name="T5" fmla="*/ 2147483647 h 769"/>
                <a:gd name="T6" fmla="*/ 0 w 1880"/>
                <a:gd name="T7" fmla="*/ 2147483647 h 769"/>
                <a:gd name="T8" fmla="*/ 0 w 1880"/>
                <a:gd name="T9" fmla="*/ 0 h 769"/>
                <a:gd name="T10" fmla="*/ 2147483647 w 1880"/>
                <a:gd name="T11" fmla="*/ 2147483647 h 769"/>
                <a:gd name="T12" fmla="*/ 0 w 1880"/>
                <a:gd name="T13" fmla="*/ 2147483647 h 769"/>
                <a:gd name="T14" fmla="*/ 2147483647 w 1880"/>
                <a:gd name="T15" fmla="*/ 2147483647 h 769"/>
                <a:gd name="T16" fmla="*/ 2147483647 w 1880"/>
                <a:gd name="T17" fmla="*/ 2147483647 h 769"/>
                <a:gd name="T18" fmla="*/ 2147483647 w 1880"/>
                <a:gd name="T19" fmla="*/ 0 h 769"/>
                <a:gd name="T20" fmla="*/ 2147483647 w 1880"/>
                <a:gd name="T21" fmla="*/ 2147483647 h 769"/>
                <a:gd name="T22" fmla="*/ 0 w 1880"/>
                <a:gd name="T23" fmla="*/ 2147483647 h 769"/>
                <a:gd name="T24" fmla="*/ 2147483647 w 1880"/>
                <a:gd name="T25" fmla="*/ 0 h 769"/>
                <a:gd name="T26" fmla="*/ 2147483647 w 1880"/>
                <a:gd name="T27" fmla="*/ 2147483647 h 7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80"/>
                <a:gd name="T43" fmla="*/ 0 h 769"/>
                <a:gd name="T44" fmla="*/ 1880 w 1880"/>
                <a:gd name="T45" fmla="*/ 769 h 76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80" h="769">
                  <a:moveTo>
                    <a:pt x="0" y="0"/>
                  </a:moveTo>
                  <a:lnTo>
                    <a:pt x="1880" y="0"/>
                  </a:lnTo>
                  <a:lnTo>
                    <a:pt x="1880" y="769"/>
                  </a:lnTo>
                  <a:lnTo>
                    <a:pt x="0" y="769"/>
                  </a:lnTo>
                  <a:lnTo>
                    <a:pt x="0" y="0"/>
                  </a:lnTo>
                  <a:close/>
                  <a:moveTo>
                    <a:pt x="5" y="764"/>
                  </a:moveTo>
                  <a:lnTo>
                    <a:pt x="0" y="764"/>
                  </a:lnTo>
                  <a:lnTo>
                    <a:pt x="1874" y="764"/>
                  </a:lnTo>
                  <a:lnTo>
                    <a:pt x="1874" y="0"/>
                  </a:lnTo>
                  <a:lnTo>
                    <a:pt x="1874" y="6"/>
                  </a:lnTo>
                  <a:lnTo>
                    <a:pt x="0" y="6"/>
                  </a:lnTo>
                  <a:lnTo>
                    <a:pt x="5" y="0"/>
                  </a:lnTo>
                  <a:lnTo>
                    <a:pt x="5" y="764"/>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69" name="Freeform 12">
              <a:extLst>
                <a:ext uri="{FF2B5EF4-FFF2-40B4-BE49-F238E27FC236}">
                  <a16:creationId xmlns:a16="http://schemas.microsoft.com/office/drawing/2014/main" id="{8FC0D43A-B13C-497A-9CF6-ADE2B09D5A85}"/>
                </a:ext>
              </a:extLst>
            </p:cNvPr>
            <p:cNvSpPr>
              <a:spLocks noEditPoints="1"/>
            </p:cNvSpPr>
            <p:nvPr/>
          </p:nvSpPr>
          <p:spPr bwMode="auto">
            <a:xfrm>
              <a:off x="7823200" y="2489200"/>
              <a:ext cx="661988" cy="436563"/>
            </a:xfrm>
            <a:custGeom>
              <a:avLst/>
              <a:gdLst>
                <a:gd name="T0" fmla="*/ 0 w 417"/>
                <a:gd name="T1" fmla="*/ 0 h 275"/>
                <a:gd name="T2" fmla="*/ 2147483647 w 417"/>
                <a:gd name="T3" fmla="*/ 0 h 275"/>
                <a:gd name="T4" fmla="*/ 2147483647 w 417"/>
                <a:gd name="T5" fmla="*/ 2147483647 h 275"/>
                <a:gd name="T6" fmla="*/ 0 w 417"/>
                <a:gd name="T7" fmla="*/ 2147483647 h 275"/>
                <a:gd name="T8" fmla="*/ 0 w 417"/>
                <a:gd name="T9" fmla="*/ 0 h 275"/>
                <a:gd name="T10" fmla="*/ 2147483647 w 417"/>
                <a:gd name="T11" fmla="*/ 2147483647 h 275"/>
                <a:gd name="T12" fmla="*/ 0 w 417"/>
                <a:gd name="T13" fmla="*/ 2147483647 h 275"/>
                <a:gd name="T14" fmla="*/ 2147483647 w 417"/>
                <a:gd name="T15" fmla="*/ 2147483647 h 275"/>
                <a:gd name="T16" fmla="*/ 2147483647 w 417"/>
                <a:gd name="T17" fmla="*/ 2147483647 h 275"/>
                <a:gd name="T18" fmla="*/ 2147483647 w 417"/>
                <a:gd name="T19" fmla="*/ 0 h 275"/>
                <a:gd name="T20" fmla="*/ 2147483647 w 417"/>
                <a:gd name="T21" fmla="*/ 2147483647 h 275"/>
                <a:gd name="T22" fmla="*/ 0 w 417"/>
                <a:gd name="T23" fmla="*/ 2147483647 h 275"/>
                <a:gd name="T24" fmla="*/ 2147483647 w 417"/>
                <a:gd name="T25" fmla="*/ 0 h 275"/>
                <a:gd name="T26" fmla="*/ 2147483647 w 417"/>
                <a:gd name="T27" fmla="*/ 2147483647 h 2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17"/>
                <a:gd name="T43" fmla="*/ 0 h 275"/>
                <a:gd name="T44" fmla="*/ 417 w 417"/>
                <a:gd name="T45" fmla="*/ 275 h 2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17" h="275">
                  <a:moveTo>
                    <a:pt x="0" y="0"/>
                  </a:moveTo>
                  <a:lnTo>
                    <a:pt x="417" y="0"/>
                  </a:lnTo>
                  <a:lnTo>
                    <a:pt x="417" y="275"/>
                  </a:lnTo>
                  <a:lnTo>
                    <a:pt x="0" y="275"/>
                  </a:lnTo>
                  <a:lnTo>
                    <a:pt x="0" y="0"/>
                  </a:lnTo>
                  <a:close/>
                  <a:moveTo>
                    <a:pt x="6" y="269"/>
                  </a:moveTo>
                  <a:lnTo>
                    <a:pt x="0" y="269"/>
                  </a:lnTo>
                  <a:lnTo>
                    <a:pt x="411" y="269"/>
                  </a:lnTo>
                  <a:lnTo>
                    <a:pt x="411" y="0"/>
                  </a:lnTo>
                  <a:lnTo>
                    <a:pt x="411" y="5"/>
                  </a:lnTo>
                  <a:lnTo>
                    <a:pt x="0" y="5"/>
                  </a:lnTo>
                  <a:lnTo>
                    <a:pt x="6" y="0"/>
                  </a:lnTo>
                  <a:lnTo>
                    <a:pt x="6" y="269"/>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0" name="Rectangle 13">
              <a:extLst>
                <a:ext uri="{FF2B5EF4-FFF2-40B4-BE49-F238E27FC236}">
                  <a16:creationId xmlns:a16="http://schemas.microsoft.com/office/drawing/2014/main" id="{B85707D2-137A-46D0-911A-BE9FEFB456D1}"/>
                </a:ext>
              </a:extLst>
            </p:cNvPr>
            <p:cNvSpPr>
              <a:spLocks noChangeArrowheads="1"/>
            </p:cNvSpPr>
            <p:nvPr/>
          </p:nvSpPr>
          <p:spPr bwMode="auto">
            <a:xfrm>
              <a:off x="8020050" y="2605088"/>
              <a:ext cx="33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8%</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1" name="Freeform 14">
              <a:extLst>
                <a:ext uri="{FF2B5EF4-FFF2-40B4-BE49-F238E27FC236}">
                  <a16:creationId xmlns:a16="http://schemas.microsoft.com/office/drawing/2014/main" id="{F5B2123C-9327-41A1-8824-FBB995D93C2C}"/>
                </a:ext>
              </a:extLst>
            </p:cNvPr>
            <p:cNvSpPr>
              <a:spLocks noEditPoints="1"/>
            </p:cNvSpPr>
            <p:nvPr/>
          </p:nvSpPr>
          <p:spPr bwMode="auto">
            <a:xfrm>
              <a:off x="8475663" y="2489200"/>
              <a:ext cx="669925" cy="436563"/>
            </a:xfrm>
            <a:custGeom>
              <a:avLst/>
              <a:gdLst>
                <a:gd name="T0" fmla="*/ 0 w 422"/>
                <a:gd name="T1" fmla="*/ 0 h 275"/>
                <a:gd name="T2" fmla="*/ 2147483647 w 422"/>
                <a:gd name="T3" fmla="*/ 0 h 275"/>
                <a:gd name="T4" fmla="*/ 2147483647 w 422"/>
                <a:gd name="T5" fmla="*/ 2147483647 h 275"/>
                <a:gd name="T6" fmla="*/ 0 w 422"/>
                <a:gd name="T7" fmla="*/ 2147483647 h 275"/>
                <a:gd name="T8" fmla="*/ 0 w 422"/>
                <a:gd name="T9" fmla="*/ 0 h 275"/>
                <a:gd name="T10" fmla="*/ 2147483647 w 422"/>
                <a:gd name="T11" fmla="*/ 2147483647 h 275"/>
                <a:gd name="T12" fmla="*/ 0 w 422"/>
                <a:gd name="T13" fmla="*/ 2147483647 h 275"/>
                <a:gd name="T14" fmla="*/ 2147483647 w 422"/>
                <a:gd name="T15" fmla="*/ 2147483647 h 275"/>
                <a:gd name="T16" fmla="*/ 2147483647 w 422"/>
                <a:gd name="T17" fmla="*/ 2147483647 h 275"/>
                <a:gd name="T18" fmla="*/ 2147483647 w 422"/>
                <a:gd name="T19" fmla="*/ 0 h 275"/>
                <a:gd name="T20" fmla="*/ 2147483647 w 422"/>
                <a:gd name="T21" fmla="*/ 2147483647 h 275"/>
                <a:gd name="T22" fmla="*/ 0 w 422"/>
                <a:gd name="T23" fmla="*/ 2147483647 h 275"/>
                <a:gd name="T24" fmla="*/ 2147483647 w 422"/>
                <a:gd name="T25" fmla="*/ 0 h 275"/>
                <a:gd name="T26" fmla="*/ 2147483647 w 422"/>
                <a:gd name="T27" fmla="*/ 2147483647 h 2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22"/>
                <a:gd name="T43" fmla="*/ 0 h 275"/>
                <a:gd name="T44" fmla="*/ 422 w 422"/>
                <a:gd name="T45" fmla="*/ 275 h 2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22" h="275">
                  <a:moveTo>
                    <a:pt x="0" y="0"/>
                  </a:moveTo>
                  <a:lnTo>
                    <a:pt x="422" y="0"/>
                  </a:lnTo>
                  <a:lnTo>
                    <a:pt x="422" y="275"/>
                  </a:lnTo>
                  <a:lnTo>
                    <a:pt x="0" y="275"/>
                  </a:lnTo>
                  <a:lnTo>
                    <a:pt x="0" y="0"/>
                  </a:lnTo>
                  <a:close/>
                  <a:moveTo>
                    <a:pt x="6" y="269"/>
                  </a:moveTo>
                  <a:lnTo>
                    <a:pt x="0" y="269"/>
                  </a:lnTo>
                  <a:lnTo>
                    <a:pt x="417" y="269"/>
                  </a:lnTo>
                  <a:lnTo>
                    <a:pt x="417" y="0"/>
                  </a:lnTo>
                  <a:lnTo>
                    <a:pt x="417" y="5"/>
                  </a:lnTo>
                  <a:lnTo>
                    <a:pt x="0" y="5"/>
                  </a:lnTo>
                  <a:lnTo>
                    <a:pt x="6" y="0"/>
                  </a:lnTo>
                  <a:lnTo>
                    <a:pt x="6" y="269"/>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2" name="Freeform 15">
              <a:extLst>
                <a:ext uri="{FF2B5EF4-FFF2-40B4-BE49-F238E27FC236}">
                  <a16:creationId xmlns:a16="http://schemas.microsoft.com/office/drawing/2014/main" id="{24DE0A4F-8616-4C41-B760-8D402C607EA0}"/>
                </a:ext>
              </a:extLst>
            </p:cNvPr>
            <p:cNvSpPr>
              <a:spLocks noEditPoints="1"/>
            </p:cNvSpPr>
            <p:nvPr/>
          </p:nvSpPr>
          <p:spPr bwMode="auto">
            <a:xfrm>
              <a:off x="7823200" y="2916238"/>
              <a:ext cx="661988" cy="436562"/>
            </a:xfrm>
            <a:custGeom>
              <a:avLst/>
              <a:gdLst>
                <a:gd name="T0" fmla="*/ 0 w 417"/>
                <a:gd name="T1" fmla="*/ 0 h 275"/>
                <a:gd name="T2" fmla="*/ 2147483647 w 417"/>
                <a:gd name="T3" fmla="*/ 0 h 275"/>
                <a:gd name="T4" fmla="*/ 2147483647 w 417"/>
                <a:gd name="T5" fmla="*/ 2147483647 h 275"/>
                <a:gd name="T6" fmla="*/ 0 w 417"/>
                <a:gd name="T7" fmla="*/ 2147483647 h 275"/>
                <a:gd name="T8" fmla="*/ 0 w 417"/>
                <a:gd name="T9" fmla="*/ 0 h 275"/>
                <a:gd name="T10" fmla="*/ 2147483647 w 417"/>
                <a:gd name="T11" fmla="*/ 2147483647 h 275"/>
                <a:gd name="T12" fmla="*/ 0 w 417"/>
                <a:gd name="T13" fmla="*/ 2147483647 h 275"/>
                <a:gd name="T14" fmla="*/ 2147483647 w 417"/>
                <a:gd name="T15" fmla="*/ 2147483647 h 275"/>
                <a:gd name="T16" fmla="*/ 2147483647 w 417"/>
                <a:gd name="T17" fmla="*/ 2147483647 h 275"/>
                <a:gd name="T18" fmla="*/ 2147483647 w 417"/>
                <a:gd name="T19" fmla="*/ 0 h 275"/>
                <a:gd name="T20" fmla="*/ 2147483647 w 417"/>
                <a:gd name="T21" fmla="*/ 2147483647 h 275"/>
                <a:gd name="T22" fmla="*/ 0 w 417"/>
                <a:gd name="T23" fmla="*/ 2147483647 h 275"/>
                <a:gd name="T24" fmla="*/ 2147483647 w 417"/>
                <a:gd name="T25" fmla="*/ 0 h 275"/>
                <a:gd name="T26" fmla="*/ 2147483647 w 417"/>
                <a:gd name="T27" fmla="*/ 2147483647 h 2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17"/>
                <a:gd name="T43" fmla="*/ 0 h 275"/>
                <a:gd name="T44" fmla="*/ 417 w 417"/>
                <a:gd name="T45" fmla="*/ 275 h 2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17" h="275">
                  <a:moveTo>
                    <a:pt x="0" y="0"/>
                  </a:moveTo>
                  <a:lnTo>
                    <a:pt x="417" y="0"/>
                  </a:lnTo>
                  <a:lnTo>
                    <a:pt x="417" y="275"/>
                  </a:lnTo>
                  <a:lnTo>
                    <a:pt x="0" y="275"/>
                  </a:lnTo>
                  <a:lnTo>
                    <a:pt x="0" y="0"/>
                  </a:lnTo>
                  <a:close/>
                  <a:moveTo>
                    <a:pt x="6" y="270"/>
                  </a:moveTo>
                  <a:lnTo>
                    <a:pt x="0" y="270"/>
                  </a:lnTo>
                  <a:lnTo>
                    <a:pt x="411" y="270"/>
                  </a:lnTo>
                  <a:lnTo>
                    <a:pt x="411" y="0"/>
                  </a:lnTo>
                  <a:lnTo>
                    <a:pt x="411" y="6"/>
                  </a:lnTo>
                  <a:lnTo>
                    <a:pt x="0" y="6"/>
                  </a:lnTo>
                  <a:lnTo>
                    <a:pt x="6" y="0"/>
                  </a:lnTo>
                  <a:lnTo>
                    <a:pt x="6" y="27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3" name="Rectangle 16">
              <a:extLst>
                <a:ext uri="{FF2B5EF4-FFF2-40B4-BE49-F238E27FC236}">
                  <a16:creationId xmlns:a16="http://schemas.microsoft.com/office/drawing/2014/main" id="{CF2C9C6A-81D2-40A0-A808-3CCBC366C38C}"/>
                </a:ext>
              </a:extLst>
            </p:cNvPr>
            <p:cNvSpPr>
              <a:spLocks noChangeArrowheads="1"/>
            </p:cNvSpPr>
            <p:nvPr/>
          </p:nvSpPr>
          <p:spPr bwMode="auto">
            <a:xfrm>
              <a:off x="7975600" y="3032125"/>
              <a:ext cx="438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11%</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4" name="Freeform 17">
              <a:extLst>
                <a:ext uri="{FF2B5EF4-FFF2-40B4-BE49-F238E27FC236}">
                  <a16:creationId xmlns:a16="http://schemas.microsoft.com/office/drawing/2014/main" id="{C286753E-B20A-4735-88C1-ED2986AAEA03}"/>
                </a:ext>
              </a:extLst>
            </p:cNvPr>
            <p:cNvSpPr>
              <a:spLocks noEditPoints="1"/>
            </p:cNvSpPr>
            <p:nvPr/>
          </p:nvSpPr>
          <p:spPr bwMode="auto">
            <a:xfrm>
              <a:off x="8475663" y="2916238"/>
              <a:ext cx="669925" cy="436562"/>
            </a:xfrm>
            <a:custGeom>
              <a:avLst/>
              <a:gdLst>
                <a:gd name="T0" fmla="*/ 0 w 422"/>
                <a:gd name="T1" fmla="*/ 0 h 275"/>
                <a:gd name="T2" fmla="*/ 2147483647 w 422"/>
                <a:gd name="T3" fmla="*/ 0 h 275"/>
                <a:gd name="T4" fmla="*/ 2147483647 w 422"/>
                <a:gd name="T5" fmla="*/ 2147483647 h 275"/>
                <a:gd name="T6" fmla="*/ 0 w 422"/>
                <a:gd name="T7" fmla="*/ 2147483647 h 275"/>
                <a:gd name="T8" fmla="*/ 0 w 422"/>
                <a:gd name="T9" fmla="*/ 0 h 275"/>
                <a:gd name="T10" fmla="*/ 2147483647 w 422"/>
                <a:gd name="T11" fmla="*/ 2147483647 h 275"/>
                <a:gd name="T12" fmla="*/ 0 w 422"/>
                <a:gd name="T13" fmla="*/ 2147483647 h 275"/>
                <a:gd name="T14" fmla="*/ 2147483647 w 422"/>
                <a:gd name="T15" fmla="*/ 2147483647 h 275"/>
                <a:gd name="T16" fmla="*/ 2147483647 w 422"/>
                <a:gd name="T17" fmla="*/ 2147483647 h 275"/>
                <a:gd name="T18" fmla="*/ 2147483647 w 422"/>
                <a:gd name="T19" fmla="*/ 0 h 275"/>
                <a:gd name="T20" fmla="*/ 2147483647 w 422"/>
                <a:gd name="T21" fmla="*/ 2147483647 h 275"/>
                <a:gd name="T22" fmla="*/ 0 w 422"/>
                <a:gd name="T23" fmla="*/ 2147483647 h 275"/>
                <a:gd name="T24" fmla="*/ 2147483647 w 422"/>
                <a:gd name="T25" fmla="*/ 0 h 275"/>
                <a:gd name="T26" fmla="*/ 2147483647 w 422"/>
                <a:gd name="T27" fmla="*/ 2147483647 h 2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22"/>
                <a:gd name="T43" fmla="*/ 0 h 275"/>
                <a:gd name="T44" fmla="*/ 422 w 422"/>
                <a:gd name="T45" fmla="*/ 275 h 2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22" h="275">
                  <a:moveTo>
                    <a:pt x="0" y="0"/>
                  </a:moveTo>
                  <a:lnTo>
                    <a:pt x="422" y="0"/>
                  </a:lnTo>
                  <a:lnTo>
                    <a:pt x="422" y="275"/>
                  </a:lnTo>
                  <a:lnTo>
                    <a:pt x="0" y="275"/>
                  </a:lnTo>
                  <a:lnTo>
                    <a:pt x="0" y="0"/>
                  </a:lnTo>
                  <a:close/>
                  <a:moveTo>
                    <a:pt x="6" y="270"/>
                  </a:moveTo>
                  <a:lnTo>
                    <a:pt x="0" y="270"/>
                  </a:lnTo>
                  <a:lnTo>
                    <a:pt x="417" y="270"/>
                  </a:lnTo>
                  <a:lnTo>
                    <a:pt x="417" y="0"/>
                  </a:lnTo>
                  <a:lnTo>
                    <a:pt x="417" y="6"/>
                  </a:lnTo>
                  <a:lnTo>
                    <a:pt x="0" y="6"/>
                  </a:lnTo>
                  <a:lnTo>
                    <a:pt x="6" y="0"/>
                  </a:lnTo>
                  <a:lnTo>
                    <a:pt x="6" y="27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5" name="Rectangle 18">
              <a:extLst>
                <a:ext uri="{FF2B5EF4-FFF2-40B4-BE49-F238E27FC236}">
                  <a16:creationId xmlns:a16="http://schemas.microsoft.com/office/drawing/2014/main" id="{BC78712A-E266-430B-B984-97DBD27E37B2}"/>
                </a:ext>
              </a:extLst>
            </p:cNvPr>
            <p:cNvSpPr>
              <a:spLocks noChangeArrowheads="1"/>
            </p:cNvSpPr>
            <p:nvPr/>
          </p:nvSpPr>
          <p:spPr bwMode="auto">
            <a:xfrm>
              <a:off x="8628063" y="3032125"/>
              <a:ext cx="438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29%</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6" name="Rectangle 19">
              <a:extLst>
                <a:ext uri="{FF2B5EF4-FFF2-40B4-BE49-F238E27FC236}">
                  <a16:creationId xmlns:a16="http://schemas.microsoft.com/office/drawing/2014/main" id="{35B1C067-C166-4774-9326-C8D1977CD73E}"/>
                </a:ext>
              </a:extLst>
            </p:cNvPr>
            <p:cNvSpPr>
              <a:spLocks noChangeArrowheads="1"/>
            </p:cNvSpPr>
            <p:nvPr/>
          </p:nvSpPr>
          <p:spPr bwMode="auto">
            <a:xfrm>
              <a:off x="2417763" y="5081588"/>
              <a:ext cx="9525"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7" name="Rectangle 20">
              <a:extLst>
                <a:ext uri="{FF2B5EF4-FFF2-40B4-BE49-F238E27FC236}">
                  <a16:creationId xmlns:a16="http://schemas.microsoft.com/office/drawing/2014/main" id="{3844C05C-02F2-424E-8741-0395E660A854}"/>
                </a:ext>
              </a:extLst>
            </p:cNvPr>
            <p:cNvSpPr>
              <a:spLocks noChangeArrowheads="1"/>
            </p:cNvSpPr>
            <p:nvPr/>
          </p:nvSpPr>
          <p:spPr bwMode="auto">
            <a:xfrm>
              <a:off x="2890838" y="5081588"/>
              <a:ext cx="9525"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8" name="Rectangle 21">
              <a:extLst>
                <a:ext uri="{FF2B5EF4-FFF2-40B4-BE49-F238E27FC236}">
                  <a16:creationId xmlns:a16="http://schemas.microsoft.com/office/drawing/2014/main" id="{4F64A794-D710-44AC-A6FB-07201C10B148}"/>
                </a:ext>
              </a:extLst>
            </p:cNvPr>
            <p:cNvSpPr>
              <a:spLocks noChangeArrowheads="1"/>
            </p:cNvSpPr>
            <p:nvPr/>
          </p:nvSpPr>
          <p:spPr bwMode="auto">
            <a:xfrm>
              <a:off x="3365500" y="5081588"/>
              <a:ext cx="7938"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79" name="Rectangle 22">
              <a:extLst>
                <a:ext uri="{FF2B5EF4-FFF2-40B4-BE49-F238E27FC236}">
                  <a16:creationId xmlns:a16="http://schemas.microsoft.com/office/drawing/2014/main" id="{04CE56B8-749F-47E9-AF5A-2C130E715EAD}"/>
                </a:ext>
              </a:extLst>
            </p:cNvPr>
            <p:cNvSpPr>
              <a:spLocks noChangeArrowheads="1"/>
            </p:cNvSpPr>
            <p:nvPr/>
          </p:nvSpPr>
          <p:spPr bwMode="auto">
            <a:xfrm>
              <a:off x="3767138" y="5081588"/>
              <a:ext cx="9525"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0" name="Rectangle 23">
              <a:extLst>
                <a:ext uri="{FF2B5EF4-FFF2-40B4-BE49-F238E27FC236}">
                  <a16:creationId xmlns:a16="http://schemas.microsoft.com/office/drawing/2014/main" id="{1D7A2C4E-6D3A-4096-B3C7-C29707973FBD}"/>
                </a:ext>
              </a:extLst>
            </p:cNvPr>
            <p:cNvSpPr>
              <a:spLocks noChangeArrowheads="1"/>
            </p:cNvSpPr>
            <p:nvPr/>
          </p:nvSpPr>
          <p:spPr bwMode="auto">
            <a:xfrm>
              <a:off x="4168775" y="5081588"/>
              <a:ext cx="9525"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1" name="Rectangle 24">
              <a:extLst>
                <a:ext uri="{FF2B5EF4-FFF2-40B4-BE49-F238E27FC236}">
                  <a16:creationId xmlns:a16="http://schemas.microsoft.com/office/drawing/2014/main" id="{BB957BD6-833F-4C3A-AA9D-3A576E1D8B20}"/>
                </a:ext>
              </a:extLst>
            </p:cNvPr>
            <p:cNvSpPr>
              <a:spLocks noChangeArrowheads="1"/>
            </p:cNvSpPr>
            <p:nvPr/>
          </p:nvSpPr>
          <p:spPr bwMode="auto">
            <a:xfrm>
              <a:off x="4508500" y="5081588"/>
              <a:ext cx="9525"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2" name="Rectangle 25">
              <a:extLst>
                <a:ext uri="{FF2B5EF4-FFF2-40B4-BE49-F238E27FC236}">
                  <a16:creationId xmlns:a16="http://schemas.microsoft.com/office/drawing/2014/main" id="{8053020E-EED7-4977-B2FE-320DA2DC5F85}"/>
                </a:ext>
              </a:extLst>
            </p:cNvPr>
            <p:cNvSpPr>
              <a:spLocks noChangeArrowheads="1"/>
            </p:cNvSpPr>
            <p:nvPr/>
          </p:nvSpPr>
          <p:spPr bwMode="auto">
            <a:xfrm>
              <a:off x="4848225" y="5081588"/>
              <a:ext cx="9525"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3" name="Rectangle 26">
              <a:extLst>
                <a:ext uri="{FF2B5EF4-FFF2-40B4-BE49-F238E27FC236}">
                  <a16:creationId xmlns:a16="http://schemas.microsoft.com/office/drawing/2014/main" id="{052137F4-499C-4DDA-A52E-3752DD1451D9}"/>
                </a:ext>
              </a:extLst>
            </p:cNvPr>
            <p:cNvSpPr>
              <a:spLocks noChangeArrowheads="1"/>
            </p:cNvSpPr>
            <p:nvPr/>
          </p:nvSpPr>
          <p:spPr bwMode="auto">
            <a:xfrm>
              <a:off x="6805613" y="5081588"/>
              <a:ext cx="7937"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4" name="Rectangle 27">
              <a:extLst>
                <a:ext uri="{FF2B5EF4-FFF2-40B4-BE49-F238E27FC236}">
                  <a16:creationId xmlns:a16="http://schemas.microsoft.com/office/drawing/2014/main" id="{4579D1D1-13E3-4B6E-89C8-2F11DD1C1366}"/>
                </a:ext>
              </a:extLst>
            </p:cNvPr>
            <p:cNvSpPr>
              <a:spLocks noChangeArrowheads="1"/>
            </p:cNvSpPr>
            <p:nvPr/>
          </p:nvSpPr>
          <p:spPr bwMode="auto">
            <a:xfrm>
              <a:off x="1873250" y="5081588"/>
              <a:ext cx="7938"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5" name="Rectangle 28">
              <a:extLst>
                <a:ext uri="{FF2B5EF4-FFF2-40B4-BE49-F238E27FC236}">
                  <a16:creationId xmlns:a16="http://schemas.microsoft.com/office/drawing/2014/main" id="{6F66F97A-4A0F-4A3A-B4ED-1D91FF9664DA}"/>
                </a:ext>
              </a:extLst>
            </p:cNvPr>
            <p:cNvSpPr>
              <a:spLocks noChangeArrowheads="1"/>
            </p:cNvSpPr>
            <p:nvPr/>
          </p:nvSpPr>
          <p:spPr bwMode="auto">
            <a:xfrm>
              <a:off x="7751763" y="5081588"/>
              <a:ext cx="9525"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6" name="Rectangle 29">
              <a:extLst>
                <a:ext uri="{FF2B5EF4-FFF2-40B4-BE49-F238E27FC236}">
                  <a16:creationId xmlns:a16="http://schemas.microsoft.com/office/drawing/2014/main" id="{F17F008A-B262-44A5-9263-573FE338DB93}"/>
                </a:ext>
              </a:extLst>
            </p:cNvPr>
            <p:cNvSpPr>
              <a:spLocks noChangeArrowheads="1"/>
            </p:cNvSpPr>
            <p:nvPr/>
          </p:nvSpPr>
          <p:spPr bwMode="auto">
            <a:xfrm>
              <a:off x="1809750" y="2319338"/>
              <a:ext cx="63500" cy="79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7" name="Rectangle 30">
              <a:extLst>
                <a:ext uri="{FF2B5EF4-FFF2-40B4-BE49-F238E27FC236}">
                  <a16:creationId xmlns:a16="http://schemas.microsoft.com/office/drawing/2014/main" id="{71D3F4C9-E4D4-4A6C-A1AE-CDBEED8060C2}"/>
                </a:ext>
              </a:extLst>
            </p:cNvPr>
            <p:cNvSpPr>
              <a:spLocks noChangeArrowheads="1"/>
            </p:cNvSpPr>
            <p:nvPr/>
          </p:nvSpPr>
          <p:spPr bwMode="auto">
            <a:xfrm>
              <a:off x="1809750" y="1784350"/>
              <a:ext cx="63500" cy="9525"/>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8" name="Rectangle 31">
              <a:extLst>
                <a:ext uri="{FF2B5EF4-FFF2-40B4-BE49-F238E27FC236}">
                  <a16:creationId xmlns:a16="http://schemas.microsoft.com/office/drawing/2014/main" id="{91FCEBCF-FD2D-4C82-A8DF-C2A2A4EFC0B0}"/>
                </a:ext>
              </a:extLst>
            </p:cNvPr>
            <p:cNvSpPr>
              <a:spLocks noChangeArrowheads="1"/>
            </p:cNvSpPr>
            <p:nvPr/>
          </p:nvSpPr>
          <p:spPr bwMode="auto">
            <a:xfrm>
              <a:off x="5741988" y="5430838"/>
              <a:ext cx="322262"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89" name="Rectangle 32">
              <a:extLst>
                <a:ext uri="{FF2B5EF4-FFF2-40B4-BE49-F238E27FC236}">
                  <a16:creationId xmlns:a16="http://schemas.microsoft.com/office/drawing/2014/main" id="{ADC599A3-74CA-4876-81FF-39D46D1EBCFF}"/>
                </a:ext>
              </a:extLst>
            </p:cNvPr>
            <p:cNvSpPr>
              <a:spLocks noChangeArrowheads="1"/>
            </p:cNvSpPr>
            <p:nvPr/>
          </p:nvSpPr>
          <p:spPr bwMode="auto">
            <a:xfrm>
              <a:off x="5983288" y="5430838"/>
              <a:ext cx="1420812"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relativer Marktanteil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0" name="Rectangle 33">
              <a:extLst>
                <a:ext uri="{FF2B5EF4-FFF2-40B4-BE49-F238E27FC236}">
                  <a16:creationId xmlns:a16="http://schemas.microsoft.com/office/drawing/2014/main" id="{B50B9643-0CD3-4F93-9D56-9D1DC79175F1}"/>
                </a:ext>
              </a:extLst>
            </p:cNvPr>
            <p:cNvSpPr>
              <a:spLocks noChangeArrowheads="1"/>
            </p:cNvSpPr>
            <p:nvPr/>
          </p:nvSpPr>
          <p:spPr bwMode="auto">
            <a:xfrm>
              <a:off x="7305675" y="5430838"/>
              <a:ext cx="446088"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1994)</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1" name="Rectangle 34">
              <a:extLst>
                <a:ext uri="{FF2B5EF4-FFF2-40B4-BE49-F238E27FC236}">
                  <a16:creationId xmlns:a16="http://schemas.microsoft.com/office/drawing/2014/main" id="{28130AEF-F158-45A7-A25E-538C7B5E4583}"/>
                </a:ext>
              </a:extLst>
            </p:cNvPr>
            <p:cNvSpPr>
              <a:spLocks noChangeArrowheads="1"/>
            </p:cNvSpPr>
            <p:nvPr/>
          </p:nvSpPr>
          <p:spPr bwMode="auto">
            <a:xfrm>
              <a:off x="7635875" y="5180013"/>
              <a:ext cx="1793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3</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2" name="Rectangle 35">
              <a:extLst>
                <a:ext uri="{FF2B5EF4-FFF2-40B4-BE49-F238E27FC236}">
                  <a16:creationId xmlns:a16="http://schemas.microsoft.com/office/drawing/2014/main" id="{122457A3-E157-4A65-9590-EABC4545EEFA}"/>
                </a:ext>
              </a:extLst>
            </p:cNvPr>
            <p:cNvSpPr>
              <a:spLocks noChangeArrowheads="1"/>
            </p:cNvSpPr>
            <p:nvPr/>
          </p:nvSpPr>
          <p:spPr bwMode="auto">
            <a:xfrm>
              <a:off x="4794250" y="5180013"/>
              <a:ext cx="1793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3" name="Rectangle 36">
              <a:extLst>
                <a:ext uri="{FF2B5EF4-FFF2-40B4-BE49-F238E27FC236}">
                  <a16:creationId xmlns:a16="http://schemas.microsoft.com/office/drawing/2014/main" id="{AA1382D3-5C6C-417B-A73D-4C69066BA8F8}"/>
                </a:ext>
              </a:extLst>
            </p:cNvPr>
            <p:cNvSpPr>
              <a:spLocks noChangeArrowheads="1"/>
            </p:cNvSpPr>
            <p:nvPr/>
          </p:nvSpPr>
          <p:spPr bwMode="auto">
            <a:xfrm>
              <a:off x="1730375" y="5180013"/>
              <a:ext cx="428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0,33</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4" name="Rectangle 37">
              <a:extLst>
                <a:ext uri="{FF2B5EF4-FFF2-40B4-BE49-F238E27FC236}">
                  <a16:creationId xmlns:a16="http://schemas.microsoft.com/office/drawing/2014/main" id="{8649596B-651E-4880-8224-CB00C5F80E5E}"/>
                </a:ext>
              </a:extLst>
            </p:cNvPr>
            <p:cNvSpPr>
              <a:spLocks noChangeArrowheads="1"/>
            </p:cNvSpPr>
            <p:nvPr/>
          </p:nvSpPr>
          <p:spPr bwMode="auto">
            <a:xfrm>
              <a:off x="1622425" y="4992688"/>
              <a:ext cx="142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5" name="Rectangle 38">
              <a:extLst>
                <a:ext uri="{FF2B5EF4-FFF2-40B4-BE49-F238E27FC236}">
                  <a16:creationId xmlns:a16="http://schemas.microsoft.com/office/drawing/2014/main" id="{0D581407-C86D-4290-BB67-FE0C14EC8C3D}"/>
                </a:ext>
              </a:extLst>
            </p:cNvPr>
            <p:cNvSpPr>
              <a:spLocks noChangeArrowheads="1"/>
            </p:cNvSpPr>
            <p:nvPr/>
          </p:nvSpPr>
          <p:spPr bwMode="auto">
            <a:xfrm>
              <a:off x="1676400" y="4992688"/>
              <a:ext cx="1793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6" name="Rectangle 39">
              <a:extLst>
                <a:ext uri="{FF2B5EF4-FFF2-40B4-BE49-F238E27FC236}">
                  <a16:creationId xmlns:a16="http://schemas.microsoft.com/office/drawing/2014/main" id="{C34FBB78-B410-4AF7-9CC2-F5A0A90A1A23}"/>
                </a:ext>
              </a:extLst>
            </p:cNvPr>
            <p:cNvSpPr>
              <a:spLocks noChangeArrowheads="1"/>
            </p:cNvSpPr>
            <p:nvPr/>
          </p:nvSpPr>
          <p:spPr bwMode="auto">
            <a:xfrm>
              <a:off x="1577975" y="2230438"/>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7" name="Rectangle 40">
              <a:extLst>
                <a:ext uri="{FF2B5EF4-FFF2-40B4-BE49-F238E27FC236}">
                  <a16:creationId xmlns:a16="http://schemas.microsoft.com/office/drawing/2014/main" id="{FCF6B79E-D9C5-4550-8A90-339DC67D9215}"/>
                </a:ext>
              </a:extLst>
            </p:cNvPr>
            <p:cNvSpPr>
              <a:spLocks noChangeArrowheads="1"/>
            </p:cNvSpPr>
            <p:nvPr/>
          </p:nvSpPr>
          <p:spPr bwMode="auto">
            <a:xfrm>
              <a:off x="1577975" y="1685925"/>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25</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8" name="Rectangle 41">
              <a:extLst>
                <a:ext uri="{FF2B5EF4-FFF2-40B4-BE49-F238E27FC236}">
                  <a16:creationId xmlns:a16="http://schemas.microsoft.com/office/drawing/2014/main" id="{52953280-1E63-4096-94B1-5E9889F08AC0}"/>
                </a:ext>
              </a:extLst>
            </p:cNvPr>
            <p:cNvSpPr>
              <a:spLocks noChangeArrowheads="1"/>
            </p:cNvSpPr>
            <p:nvPr/>
          </p:nvSpPr>
          <p:spPr bwMode="auto">
            <a:xfrm>
              <a:off x="657225" y="1089025"/>
              <a:ext cx="74136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Nominales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99" name="Rectangle 42">
              <a:extLst>
                <a:ext uri="{FF2B5EF4-FFF2-40B4-BE49-F238E27FC236}">
                  <a16:creationId xmlns:a16="http://schemas.microsoft.com/office/drawing/2014/main" id="{164BBF76-163B-443B-8A5D-357B62E15999}"/>
                </a:ext>
              </a:extLst>
            </p:cNvPr>
            <p:cNvSpPr>
              <a:spLocks noChangeArrowheads="1"/>
            </p:cNvSpPr>
            <p:nvPr/>
          </p:nvSpPr>
          <p:spPr bwMode="auto">
            <a:xfrm>
              <a:off x="657225" y="1258888"/>
              <a:ext cx="687388"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jährliches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0" name="Rectangle 43">
              <a:extLst>
                <a:ext uri="{FF2B5EF4-FFF2-40B4-BE49-F238E27FC236}">
                  <a16:creationId xmlns:a16="http://schemas.microsoft.com/office/drawing/2014/main" id="{C0FE735B-8A76-442F-B57F-94E44DB480AE}"/>
                </a:ext>
              </a:extLst>
            </p:cNvPr>
            <p:cNvSpPr>
              <a:spLocks noChangeArrowheads="1"/>
            </p:cNvSpPr>
            <p:nvPr/>
          </p:nvSpPr>
          <p:spPr bwMode="auto">
            <a:xfrm>
              <a:off x="657225" y="1428750"/>
              <a:ext cx="107156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Marktwachstum</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1" name="Rectangle 44">
              <a:extLst>
                <a:ext uri="{FF2B5EF4-FFF2-40B4-BE49-F238E27FC236}">
                  <a16:creationId xmlns:a16="http://schemas.microsoft.com/office/drawing/2014/main" id="{86C89D2E-6954-40AB-9A01-6D225A4F23B4}"/>
                </a:ext>
              </a:extLst>
            </p:cNvPr>
            <p:cNvSpPr>
              <a:spLocks noChangeArrowheads="1"/>
            </p:cNvSpPr>
            <p:nvPr/>
          </p:nvSpPr>
          <p:spPr bwMode="auto">
            <a:xfrm>
              <a:off x="657225" y="1597025"/>
              <a:ext cx="1254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2" name="Rectangle 45">
              <a:extLst>
                <a:ext uri="{FF2B5EF4-FFF2-40B4-BE49-F238E27FC236}">
                  <a16:creationId xmlns:a16="http://schemas.microsoft.com/office/drawing/2014/main" id="{B347F428-D489-4DC3-8D25-0608D3C4C289}"/>
                </a:ext>
              </a:extLst>
            </p:cNvPr>
            <p:cNvSpPr>
              <a:spLocks noChangeArrowheads="1"/>
            </p:cNvSpPr>
            <p:nvPr/>
          </p:nvSpPr>
          <p:spPr bwMode="auto">
            <a:xfrm>
              <a:off x="703263" y="1597025"/>
              <a:ext cx="3937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1994</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3" name="Rectangle 46">
              <a:extLst>
                <a:ext uri="{FF2B5EF4-FFF2-40B4-BE49-F238E27FC236}">
                  <a16:creationId xmlns:a16="http://schemas.microsoft.com/office/drawing/2014/main" id="{73F204A1-D218-4490-9909-9BB35CEE82DD}"/>
                </a:ext>
              </a:extLst>
            </p:cNvPr>
            <p:cNvSpPr>
              <a:spLocks noChangeArrowheads="1"/>
            </p:cNvSpPr>
            <p:nvPr/>
          </p:nvSpPr>
          <p:spPr bwMode="auto">
            <a:xfrm>
              <a:off x="1023938" y="1597025"/>
              <a:ext cx="125412"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4" name="Rectangle 47">
              <a:extLst>
                <a:ext uri="{FF2B5EF4-FFF2-40B4-BE49-F238E27FC236}">
                  <a16:creationId xmlns:a16="http://schemas.microsoft.com/office/drawing/2014/main" id="{EFCFC487-A78E-4886-ACC7-4A9395C251F7}"/>
                </a:ext>
              </a:extLst>
            </p:cNvPr>
            <p:cNvSpPr>
              <a:spLocks noChangeArrowheads="1"/>
            </p:cNvSpPr>
            <p:nvPr/>
          </p:nvSpPr>
          <p:spPr bwMode="auto">
            <a:xfrm>
              <a:off x="1068388" y="1597025"/>
              <a:ext cx="3937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2000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5" name="Rectangle 48">
              <a:extLst>
                <a:ext uri="{FF2B5EF4-FFF2-40B4-BE49-F238E27FC236}">
                  <a16:creationId xmlns:a16="http://schemas.microsoft.com/office/drawing/2014/main" id="{47E89B8C-B914-469E-AD04-6ED3FD5CD576}"/>
                </a:ext>
              </a:extLst>
            </p:cNvPr>
            <p:cNvSpPr>
              <a:spLocks noChangeArrowheads="1"/>
            </p:cNvSpPr>
            <p:nvPr/>
          </p:nvSpPr>
          <p:spPr bwMode="auto">
            <a:xfrm>
              <a:off x="1390650" y="1597025"/>
              <a:ext cx="1254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6" name="Rectangle 49">
              <a:extLst>
                <a:ext uri="{FF2B5EF4-FFF2-40B4-BE49-F238E27FC236}">
                  <a16:creationId xmlns:a16="http://schemas.microsoft.com/office/drawing/2014/main" id="{632DB6AF-D52F-4739-97EA-0C5E7658E326}"/>
                </a:ext>
              </a:extLst>
            </p:cNvPr>
            <p:cNvSpPr>
              <a:spLocks noChangeArrowheads="1"/>
            </p:cNvSpPr>
            <p:nvPr/>
          </p:nvSpPr>
          <p:spPr bwMode="auto">
            <a:xfrm>
              <a:off x="3382963" y="1865313"/>
              <a:ext cx="554037"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Silicones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7" name="Rectangle 50">
              <a:extLst>
                <a:ext uri="{FF2B5EF4-FFF2-40B4-BE49-F238E27FC236}">
                  <a16:creationId xmlns:a16="http://schemas.microsoft.com/office/drawing/2014/main" id="{55675796-71BA-4C0D-86CF-9908D036D1CE}"/>
                </a:ext>
              </a:extLst>
            </p:cNvPr>
            <p:cNvSpPr>
              <a:spLocks noChangeArrowheads="1"/>
            </p:cNvSpPr>
            <p:nvPr/>
          </p:nvSpPr>
          <p:spPr bwMode="auto">
            <a:xfrm>
              <a:off x="5616575" y="4894263"/>
              <a:ext cx="100965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Major appliances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8" name="Rectangle 51">
              <a:extLst>
                <a:ext uri="{FF2B5EF4-FFF2-40B4-BE49-F238E27FC236}">
                  <a16:creationId xmlns:a16="http://schemas.microsoft.com/office/drawing/2014/main" id="{CD0AFE91-C24D-4988-A7C4-CEA837299AA8}"/>
                </a:ext>
              </a:extLst>
            </p:cNvPr>
            <p:cNvSpPr>
              <a:spLocks noChangeArrowheads="1"/>
            </p:cNvSpPr>
            <p:nvPr/>
          </p:nvSpPr>
          <p:spPr bwMode="auto">
            <a:xfrm>
              <a:off x="7840663" y="3808413"/>
              <a:ext cx="455612"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6.0%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09" name="Rectangle 52">
              <a:extLst>
                <a:ext uri="{FF2B5EF4-FFF2-40B4-BE49-F238E27FC236}">
                  <a16:creationId xmlns:a16="http://schemas.microsoft.com/office/drawing/2014/main" id="{2442AC21-6392-4D60-951D-9867AB555D89}"/>
                </a:ext>
              </a:extLst>
            </p:cNvPr>
            <p:cNvSpPr>
              <a:spLocks noChangeArrowheads="1"/>
            </p:cNvSpPr>
            <p:nvPr/>
          </p:nvSpPr>
          <p:spPr bwMode="auto">
            <a:xfrm>
              <a:off x="8199438" y="3808413"/>
              <a:ext cx="1071562"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Marktwachstum</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0" name="Freeform 53">
              <a:extLst>
                <a:ext uri="{FF2B5EF4-FFF2-40B4-BE49-F238E27FC236}">
                  <a16:creationId xmlns:a16="http://schemas.microsoft.com/office/drawing/2014/main" id="{14992C78-05D6-4C71-89FA-029DC70E0A2A}"/>
                </a:ext>
              </a:extLst>
            </p:cNvPr>
            <p:cNvSpPr>
              <a:spLocks/>
            </p:cNvSpPr>
            <p:nvPr/>
          </p:nvSpPr>
          <p:spPr bwMode="auto">
            <a:xfrm>
              <a:off x="4035425" y="2559050"/>
              <a:ext cx="2197100" cy="2184400"/>
            </a:xfrm>
            <a:custGeom>
              <a:avLst/>
              <a:gdLst>
                <a:gd name="T0" fmla="*/ 2147483647 w 1384"/>
                <a:gd name="T1" fmla="*/ 2147483647 h 1376"/>
                <a:gd name="T2" fmla="*/ 2147483647 w 1384"/>
                <a:gd name="T3" fmla="*/ 2147483647 h 1376"/>
                <a:gd name="T4" fmla="*/ 2147483647 w 1384"/>
                <a:gd name="T5" fmla="*/ 2147483647 h 1376"/>
                <a:gd name="T6" fmla="*/ 2147483647 w 1384"/>
                <a:gd name="T7" fmla="*/ 2147483647 h 1376"/>
                <a:gd name="T8" fmla="*/ 2147483647 w 1384"/>
                <a:gd name="T9" fmla="*/ 2147483647 h 1376"/>
                <a:gd name="T10" fmla="*/ 2147483647 w 1384"/>
                <a:gd name="T11" fmla="*/ 2147483647 h 1376"/>
                <a:gd name="T12" fmla="*/ 2147483647 w 1384"/>
                <a:gd name="T13" fmla="*/ 2147483647 h 1376"/>
                <a:gd name="T14" fmla="*/ 2147483647 w 1384"/>
                <a:gd name="T15" fmla="*/ 0 h 1376"/>
                <a:gd name="T16" fmla="*/ 2147483647 w 1384"/>
                <a:gd name="T17" fmla="*/ 2147483647 h 1376"/>
                <a:gd name="T18" fmla="*/ 2147483647 w 1384"/>
                <a:gd name="T19" fmla="*/ 2147483647 h 1376"/>
                <a:gd name="T20" fmla="*/ 2147483647 w 1384"/>
                <a:gd name="T21" fmla="*/ 2147483647 h 1376"/>
                <a:gd name="T22" fmla="*/ 2147483647 w 1384"/>
                <a:gd name="T23" fmla="*/ 2147483647 h 1376"/>
                <a:gd name="T24" fmla="*/ 2147483647 w 1384"/>
                <a:gd name="T25" fmla="*/ 2147483647 h 1376"/>
                <a:gd name="T26" fmla="*/ 2147483647 w 1384"/>
                <a:gd name="T27" fmla="*/ 2147483647 h 1376"/>
                <a:gd name="T28" fmla="*/ 2147483647 w 1384"/>
                <a:gd name="T29" fmla="*/ 2147483647 h 1376"/>
                <a:gd name="T30" fmla="*/ 2147483647 w 1384"/>
                <a:gd name="T31" fmla="*/ 2147483647 h 1376"/>
                <a:gd name="T32" fmla="*/ 2147483647 w 1384"/>
                <a:gd name="T33" fmla="*/ 2147483647 h 1376"/>
                <a:gd name="T34" fmla="*/ 2147483647 w 1384"/>
                <a:gd name="T35" fmla="*/ 2147483647 h 1376"/>
                <a:gd name="T36" fmla="*/ 2147483647 w 1384"/>
                <a:gd name="T37" fmla="*/ 2147483647 h 1376"/>
                <a:gd name="T38" fmla="*/ 2147483647 w 1384"/>
                <a:gd name="T39" fmla="*/ 2147483647 h 1376"/>
                <a:gd name="T40" fmla="*/ 2147483647 w 1384"/>
                <a:gd name="T41" fmla="*/ 2147483647 h 1376"/>
                <a:gd name="T42" fmla="*/ 2147483647 w 1384"/>
                <a:gd name="T43" fmla="*/ 2147483647 h 1376"/>
                <a:gd name="T44" fmla="*/ 2147483647 w 1384"/>
                <a:gd name="T45" fmla="*/ 2147483647 h 1376"/>
                <a:gd name="T46" fmla="*/ 2147483647 w 1384"/>
                <a:gd name="T47" fmla="*/ 2147483647 h 1376"/>
                <a:gd name="T48" fmla="*/ 2147483647 w 1384"/>
                <a:gd name="T49" fmla="*/ 2147483647 h 1376"/>
                <a:gd name="T50" fmla="*/ 2147483647 w 1384"/>
                <a:gd name="T51" fmla="*/ 2147483647 h 1376"/>
                <a:gd name="T52" fmla="*/ 2147483647 w 1384"/>
                <a:gd name="T53" fmla="*/ 2147483647 h 1376"/>
                <a:gd name="T54" fmla="*/ 2147483647 w 1384"/>
                <a:gd name="T55" fmla="*/ 2147483647 h 1376"/>
                <a:gd name="T56" fmla="*/ 2147483647 w 1384"/>
                <a:gd name="T57" fmla="*/ 2147483647 h 1376"/>
                <a:gd name="T58" fmla="*/ 2147483647 w 1384"/>
                <a:gd name="T59" fmla="*/ 2147483647 h 1376"/>
                <a:gd name="T60" fmla="*/ 2147483647 w 1384"/>
                <a:gd name="T61" fmla="*/ 2147483647 h 1376"/>
                <a:gd name="T62" fmla="*/ 0 w 1384"/>
                <a:gd name="T63" fmla="*/ 2147483647 h 13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84"/>
                <a:gd name="T97" fmla="*/ 0 h 1376"/>
                <a:gd name="T98" fmla="*/ 1384 w 1384"/>
                <a:gd name="T99" fmla="*/ 1376 h 137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84" h="1376">
                  <a:moveTo>
                    <a:pt x="0" y="691"/>
                  </a:moveTo>
                  <a:lnTo>
                    <a:pt x="5" y="618"/>
                  </a:lnTo>
                  <a:lnTo>
                    <a:pt x="17" y="551"/>
                  </a:lnTo>
                  <a:lnTo>
                    <a:pt x="34" y="483"/>
                  </a:lnTo>
                  <a:lnTo>
                    <a:pt x="56" y="422"/>
                  </a:lnTo>
                  <a:lnTo>
                    <a:pt x="84" y="360"/>
                  </a:lnTo>
                  <a:lnTo>
                    <a:pt x="118" y="304"/>
                  </a:lnTo>
                  <a:lnTo>
                    <a:pt x="202" y="203"/>
                  </a:lnTo>
                  <a:lnTo>
                    <a:pt x="304" y="118"/>
                  </a:lnTo>
                  <a:lnTo>
                    <a:pt x="360" y="85"/>
                  </a:lnTo>
                  <a:lnTo>
                    <a:pt x="422" y="57"/>
                  </a:lnTo>
                  <a:lnTo>
                    <a:pt x="484" y="34"/>
                  </a:lnTo>
                  <a:lnTo>
                    <a:pt x="551" y="17"/>
                  </a:lnTo>
                  <a:lnTo>
                    <a:pt x="619" y="6"/>
                  </a:lnTo>
                  <a:lnTo>
                    <a:pt x="692" y="0"/>
                  </a:lnTo>
                  <a:lnTo>
                    <a:pt x="765" y="6"/>
                  </a:lnTo>
                  <a:lnTo>
                    <a:pt x="833" y="17"/>
                  </a:lnTo>
                  <a:lnTo>
                    <a:pt x="900" y="34"/>
                  </a:lnTo>
                  <a:lnTo>
                    <a:pt x="962" y="57"/>
                  </a:lnTo>
                  <a:lnTo>
                    <a:pt x="1024" y="85"/>
                  </a:lnTo>
                  <a:lnTo>
                    <a:pt x="1080" y="118"/>
                  </a:lnTo>
                  <a:lnTo>
                    <a:pt x="1182" y="203"/>
                  </a:lnTo>
                  <a:lnTo>
                    <a:pt x="1266" y="304"/>
                  </a:lnTo>
                  <a:lnTo>
                    <a:pt x="1300" y="360"/>
                  </a:lnTo>
                  <a:lnTo>
                    <a:pt x="1328" y="422"/>
                  </a:lnTo>
                  <a:lnTo>
                    <a:pt x="1356" y="483"/>
                  </a:lnTo>
                  <a:lnTo>
                    <a:pt x="1373" y="551"/>
                  </a:lnTo>
                  <a:lnTo>
                    <a:pt x="1379" y="618"/>
                  </a:lnTo>
                  <a:lnTo>
                    <a:pt x="1384" y="691"/>
                  </a:lnTo>
                  <a:lnTo>
                    <a:pt x="1379" y="758"/>
                  </a:lnTo>
                  <a:lnTo>
                    <a:pt x="1373" y="826"/>
                  </a:lnTo>
                  <a:lnTo>
                    <a:pt x="1356" y="893"/>
                  </a:lnTo>
                  <a:lnTo>
                    <a:pt x="1328" y="955"/>
                  </a:lnTo>
                  <a:lnTo>
                    <a:pt x="1300" y="1017"/>
                  </a:lnTo>
                  <a:lnTo>
                    <a:pt x="1266" y="1073"/>
                  </a:lnTo>
                  <a:lnTo>
                    <a:pt x="1182" y="1174"/>
                  </a:lnTo>
                  <a:lnTo>
                    <a:pt x="1080" y="1258"/>
                  </a:lnTo>
                  <a:lnTo>
                    <a:pt x="1024" y="1292"/>
                  </a:lnTo>
                  <a:lnTo>
                    <a:pt x="962" y="1320"/>
                  </a:lnTo>
                  <a:lnTo>
                    <a:pt x="900" y="1348"/>
                  </a:lnTo>
                  <a:lnTo>
                    <a:pt x="833" y="1365"/>
                  </a:lnTo>
                  <a:lnTo>
                    <a:pt x="765" y="1370"/>
                  </a:lnTo>
                  <a:lnTo>
                    <a:pt x="692" y="1376"/>
                  </a:lnTo>
                  <a:lnTo>
                    <a:pt x="619" y="1370"/>
                  </a:lnTo>
                  <a:lnTo>
                    <a:pt x="551" y="1365"/>
                  </a:lnTo>
                  <a:lnTo>
                    <a:pt x="484" y="1348"/>
                  </a:lnTo>
                  <a:lnTo>
                    <a:pt x="422" y="1320"/>
                  </a:lnTo>
                  <a:lnTo>
                    <a:pt x="360" y="1292"/>
                  </a:lnTo>
                  <a:lnTo>
                    <a:pt x="304" y="1258"/>
                  </a:lnTo>
                  <a:lnTo>
                    <a:pt x="202" y="1174"/>
                  </a:lnTo>
                  <a:lnTo>
                    <a:pt x="118" y="1073"/>
                  </a:lnTo>
                  <a:lnTo>
                    <a:pt x="84" y="1017"/>
                  </a:lnTo>
                  <a:lnTo>
                    <a:pt x="56" y="955"/>
                  </a:lnTo>
                  <a:lnTo>
                    <a:pt x="34" y="893"/>
                  </a:lnTo>
                  <a:lnTo>
                    <a:pt x="17" y="826"/>
                  </a:lnTo>
                  <a:lnTo>
                    <a:pt x="5" y="758"/>
                  </a:lnTo>
                  <a:lnTo>
                    <a:pt x="0" y="691"/>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1" name="Freeform 54">
              <a:extLst>
                <a:ext uri="{FF2B5EF4-FFF2-40B4-BE49-F238E27FC236}">
                  <a16:creationId xmlns:a16="http://schemas.microsoft.com/office/drawing/2014/main" id="{FFD47461-D8B2-4370-B591-834D96C3DD38}"/>
                </a:ext>
              </a:extLst>
            </p:cNvPr>
            <p:cNvSpPr>
              <a:spLocks noEditPoints="1"/>
            </p:cNvSpPr>
            <p:nvPr/>
          </p:nvSpPr>
          <p:spPr bwMode="auto">
            <a:xfrm>
              <a:off x="4035425" y="2559050"/>
              <a:ext cx="2206625" cy="2193925"/>
            </a:xfrm>
            <a:custGeom>
              <a:avLst/>
              <a:gdLst>
                <a:gd name="T0" fmla="*/ 2147483647 w 1390"/>
                <a:gd name="T1" fmla="*/ 2147483647 h 1382"/>
                <a:gd name="T2" fmla="*/ 2147483647 w 1390"/>
                <a:gd name="T3" fmla="*/ 2147483647 h 1382"/>
                <a:gd name="T4" fmla="*/ 2147483647 w 1390"/>
                <a:gd name="T5" fmla="*/ 2147483647 h 1382"/>
                <a:gd name="T6" fmla="*/ 2147483647 w 1390"/>
                <a:gd name="T7" fmla="*/ 2147483647 h 1382"/>
                <a:gd name="T8" fmla="*/ 2147483647 w 1390"/>
                <a:gd name="T9" fmla="*/ 2147483647 h 1382"/>
                <a:gd name="T10" fmla="*/ 2147483647 w 1390"/>
                <a:gd name="T11" fmla="*/ 0 h 1382"/>
                <a:gd name="T12" fmla="*/ 2147483647 w 1390"/>
                <a:gd name="T13" fmla="*/ 2147483647 h 1382"/>
                <a:gd name="T14" fmla="*/ 2147483647 w 1390"/>
                <a:gd name="T15" fmla="*/ 2147483647 h 1382"/>
                <a:gd name="T16" fmla="*/ 2147483647 w 1390"/>
                <a:gd name="T17" fmla="*/ 2147483647 h 1382"/>
                <a:gd name="T18" fmla="*/ 2147483647 w 1390"/>
                <a:gd name="T19" fmla="*/ 2147483647 h 1382"/>
                <a:gd name="T20" fmla="*/ 2147483647 w 1390"/>
                <a:gd name="T21" fmla="*/ 2147483647 h 1382"/>
                <a:gd name="T22" fmla="*/ 2147483647 w 1390"/>
                <a:gd name="T23" fmla="*/ 2147483647 h 1382"/>
                <a:gd name="T24" fmla="*/ 2147483647 w 1390"/>
                <a:gd name="T25" fmla="*/ 2147483647 h 1382"/>
                <a:gd name="T26" fmla="*/ 2147483647 w 1390"/>
                <a:gd name="T27" fmla="*/ 2147483647 h 1382"/>
                <a:gd name="T28" fmla="*/ 2147483647 w 1390"/>
                <a:gd name="T29" fmla="*/ 2147483647 h 1382"/>
                <a:gd name="T30" fmla="*/ 2147483647 w 1390"/>
                <a:gd name="T31" fmla="*/ 2147483647 h 1382"/>
                <a:gd name="T32" fmla="*/ 2147483647 w 1390"/>
                <a:gd name="T33" fmla="*/ 2147483647 h 1382"/>
                <a:gd name="T34" fmla="*/ 2147483647 w 1390"/>
                <a:gd name="T35" fmla="*/ 2147483647 h 1382"/>
                <a:gd name="T36" fmla="*/ 2147483647 w 1390"/>
                <a:gd name="T37" fmla="*/ 2147483647 h 1382"/>
                <a:gd name="T38" fmla="*/ 2147483647 w 1390"/>
                <a:gd name="T39" fmla="*/ 2147483647 h 1382"/>
                <a:gd name="T40" fmla="*/ 2147483647 w 1390"/>
                <a:gd name="T41" fmla="*/ 2147483647 h 1382"/>
                <a:gd name="T42" fmla="*/ 2147483647 w 1390"/>
                <a:gd name="T43" fmla="*/ 2147483647 h 1382"/>
                <a:gd name="T44" fmla="*/ 2147483647 w 1390"/>
                <a:gd name="T45" fmla="*/ 2147483647 h 1382"/>
                <a:gd name="T46" fmla="*/ 2147483647 w 1390"/>
                <a:gd name="T47" fmla="*/ 2147483647 h 1382"/>
                <a:gd name="T48" fmla="*/ 2147483647 w 1390"/>
                <a:gd name="T49" fmla="*/ 2147483647 h 1382"/>
                <a:gd name="T50" fmla="*/ 2147483647 w 1390"/>
                <a:gd name="T51" fmla="*/ 2147483647 h 1382"/>
                <a:gd name="T52" fmla="*/ 2147483647 w 1390"/>
                <a:gd name="T53" fmla="*/ 2147483647 h 1382"/>
                <a:gd name="T54" fmla="*/ 2147483647 w 1390"/>
                <a:gd name="T55" fmla="*/ 2147483647 h 1382"/>
                <a:gd name="T56" fmla="*/ 2147483647 w 1390"/>
                <a:gd name="T57" fmla="*/ 2147483647 h 1382"/>
                <a:gd name="T58" fmla="*/ 2147483647 w 1390"/>
                <a:gd name="T59" fmla="*/ 2147483647 h 1382"/>
                <a:gd name="T60" fmla="*/ 2147483647 w 1390"/>
                <a:gd name="T61" fmla="*/ 2147483647 h 1382"/>
                <a:gd name="T62" fmla="*/ 2147483647 w 1390"/>
                <a:gd name="T63" fmla="*/ 2147483647 h 1382"/>
                <a:gd name="T64" fmla="*/ 2147483647 w 1390"/>
                <a:gd name="T65" fmla="*/ 2147483647 h 1382"/>
                <a:gd name="T66" fmla="*/ 2147483647 w 1390"/>
                <a:gd name="T67" fmla="*/ 2147483647 h 1382"/>
                <a:gd name="T68" fmla="*/ 2147483647 w 1390"/>
                <a:gd name="T69" fmla="*/ 2147483647 h 1382"/>
                <a:gd name="T70" fmla="*/ 2147483647 w 1390"/>
                <a:gd name="T71" fmla="*/ 2147483647 h 1382"/>
                <a:gd name="T72" fmla="*/ 2147483647 w 1390"/>
                <a:gd name="T73" fmla="*/ 2147483647 h 1382"/>
                <a:gd name="T74" fmla="*/ 2147483647 w 1390"/>
                <a:gd name="T75" fmla="*/ 2147483647 h 1382"/>
                <a:gd name="T76" fmla="*/ 2147483647 w 1390"/>
                <a:gd name="T77" fmla="*/ 2147483647 h 1382"/>
                <a:gd name="T78" fmla="*/ 2147483647 w 1390"/>
                <a:gd name="T79" fmla="*/ 2147483647 h 1382"/>
                <a:gd name="T80" fmla="*/ 2147483647 w 1390"/>
                <a:gd name="T81" fmla="*/ 2147483647 h 1382"/>
                <a:gd name="T82" fmla="*/ 2147483647 w 1390"/>
                <a:gd name="T83" fmla="*/ 2147483647 h 1382"/>
                <a:gd name="T84" fmla="*/ 2147483647 w 1390"/>
                <a:gd name="T85" fmla="*/ 2147483647 h 13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90"/>
                <a:gd name="T130" fmla="*/ 0 h 1382"/>
                <a:gd name="T131" fmla="*/ 1390 w 1390"/>
                <a:gd name="T132" fmla="*/ 1382 h 13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90" h="1382">
                  <a:moveTo>
                    <a:pt x="0" y="691"/>
                  </a:moveTo>
                  <a:lnTo>
                    <a:pt x="0" y="618"/>
                  </a:lnTo>
                  <a:lnTo>
                    <a:pt x="11" y="551"/>
                  </a:lnTo>
                  <a:lnTo>
                    <a:pt x="28" y="483"/>
                  </a:lnTo>
                  <a:lnTo>
                    <a:pt x="51" y="422"/>
                  </a:lnTo>
                  <a:lnTo>
                    <a:pt x="79" y="360"/>
                  </a:lnTo>
                  <a:lnTo>
                    <a:pt x="118" y="304"/>
                  </a:lnTo>
                  <a:lnTo>
                    <a:pt x="157" y="247"/>
                  </a:lnTo>
                  <a:lnTo>
                    <a:pt x="202" y="203"/>
                  </a:lnTo>
                  <a:lnTo>
                    <a:pt x="253" y="158"/>
                  </a:lnTo>
                  <a:lnTo>
                    <a:pt x="304" y="118"/>
                  </a:lnTo>
                  <a:lnTo>
                    <a:pt x="360" y="79"/>
                  </a:lnTo>
                  <a:lnTo>
                    <a:pt x="422" y="51"/>
                  </a:lnTo>
                  <a:lnTo>
                    <a:pt x="484" y="29"/>
                  </a:lnTo>
                  <a:lnTo>
                    <a:pt x="551" y="12"/>
                  </a:lnTo>
                  <a:lnTo>
                    <a:pt x="619" y="0"/>
                  </a:lnTo>
                  <a:lnTo>
                    <a:pt x="692" y="0"/>
                  </a:lnTo>
                  <a:lnTo>
                    <a:pt x="765" y="0"/>
                  </a:lnTo>
                  <a:lnTo>
                    <a:pt x="833" y="12"/>
                  </a:lnTo>
                  <a:lnTo>
                    <a:pt x="900" y="29"/>
                  </a:lnTo>
                  <a:lnTo>
                    <a:pt x="962" y="51"/>
                  </a:lnTo>
                  <a:lnTo>
                    <a:pt x="1024" y="79"/>
                  </a:lnTo>
                  <a:lnTo>
                    <a:pt x="1080" y="118"/>
                  </a:lnTo>
                  <a:lnTo>
                    <a:pt x="1137" y="158"/>
                  </a:lnTo>
                  <a:lnTo>
                    <a:pt x="1182" y="203"/>
                  </a:lnTo>
                  <a:lnTo>
                    <a:pt x="1227" y="247"/>
                  </a:lnTo>
                  <a:lnTo>
                    <a:pt x="1266" y="304"/>
                  </a:lnTo>
                  <a:lnTo>
                    <a:pt x="1306" y="360"/>
                  </a:lnTo>
                  <a:lnTo>
                    <a:pt x="1334" y="422"/>
                  </a:lnTo>
                  <a:lnTo>
                    <a:pt x="1356" y="483"/>
                  </a:lnTo>
                  <a:lnTo>
                    <a:pt x="1373" y="551"/>
                  </a:lnTo>
                  <a:lnTo>
                    <a:pt x="1384" y="618"/>
                  </a:lnTo>
                  <a:lnTo>
                    <a:pt x="1390" y="691"/>
                  </a:lnTo>
                  <a:lnTo>
                    <a:pt x="1384" y="758"/>
                  </a:lnTo>
                  <a:lnTo>
                    <a:pt x="1373" y="826"/>
                  </a:lnTo>
                  <a:lnTo>
                    <a:pt x="1356" y="893"/>
                  </a:lnTo>
                  <a:lnTo>
                    <a:pt x="1334" y="955"/>
                  </a:lnTo>
                  <a:lnTo>
                    <a:pt x="1306" y="1017"/>
                  </a:lnTo>
                  <a:lnTo>
                    <a:pt x="1266" y="1073"/>
                  </a:lnTo>
                  <a:lnTo>
                    <a:pt x="1227" y="1129"/>
                  </a:lnTo>
                  <a:lnTo>
                    <a:pt x="1182" y="1180"/>
                  </a:lnTo>
                  <a:lnTo>
                    <a:pt x="1137" y="1219"/>
                  </a:lnTo>
                  <a:lnTo>
                    <a:pt x="1080" y="1264"/>
                  </a:lnTo>
                  <a:lnTo>
                    <a:pt x="1024" y="1297"/>
                  </a:lnTo>
                  <a:lnTo>
                    <a:pt x="962" y="1325"/>
                  </a:lnTo>
                  <a:lnTo>
                    <a:pt x="900" y="1348"/>
                  </a:lnTo>
                  <a:lnTo>
                    <a:pt x="833" y="1365"/>
                  </a:lnTo>
                  <a:lnTo>
                    <a:pt x="765" y="1376"/>
                  </a:lnTo>
                  <a:lnTo>
                    <a:pt x="692" y="1382"/>
                  </a:lnTo>
                  <a:lnTo>
                    <a:pt x="619" y="1376"/>
                  </a:lnTo>
                  <a:lnTo>
                    <a:pt x="551" y="1365"/>
                  </a:lnTo>
                  <a:lnTo>
                    <a:pt x="484" y="1348"/>
                  </a:lnTo>
                  <a:lnTo>
                    <a:pt x="422" y="1325"/>
                  </a:lnTo>
                  <a:lnTo>
                    <a:pt x="360" y="1297"/>
                  </a:lnTo>
                  <a:lnTo>
                    <a:pt x="304" y="1264"/>
                  </a:lnTo>
                  <a:lnTo>
                    <a:pt x="253" y="1224"/>
                  </a:lnTo>
                  <a:lnTo>
                    <a:pt x="202" y="1180"/>
                  </a:lnTo>
                  <a:lnTo>
                    <a:pt x="157" y="1129"/>
                  </a:lnTo>
                  <a:lnTo>
                    <a:pt x="118" y="1073"/>
                  </a:lnTo>
                  <a:lnTo>
                    <a:pt x="84" y="1017"/>
                  </a:lnTo>
                  <a:lnTo>
                    <a:pt x="51" y="955"/>
                  </a:lnTo>
                  <a:lnTo>
                    <a:pt x="28" y="893"/>
                  </a:lnTo>
                  <a:lnTo>
                    <a:pt x="11" y="826"/>
                  </a:lnTo>
                  <a:lnTo>
                    <a:pt x="0" y="758"/>
                  </a:lnTo>
                  <a:lnTo>
                    <a:pt x="0" y="691"/>
                  </a:lnTo>
                  <a:close/>
                  <a:moveTo>
                    <a:pt x="5" y="758"/>
                  </a:moveTo>
                  <a:lnTo>
                    <a:pt x="17" y="826"/>
                  </a:lnTo>
                  <a:lnTo>
                    <a:pt x="34" y="893"/>
                  </a:lnTo>
                  <a:lnTo>
                    <a:pt x="56" y="955"/>
                  </a:lnTo>
                  <a:lnTo>
                    <a:pt x="84" y="1017"/>
                  </a:lnTo>
                  <a:lnTo>
                    <a:pt x="118" y="1073"/>
                  </a:lnTo>
                  <a:lnTo>
                    <a:pt x="163" y="1123"/>
                  </a:lnTo>
                  <a:lnTo>
                    <a:pt x="202" y="1174"/>
                  </a:lnTo>
                  <a:lnTo>
                    <a:pt x="253" y="1219"/>
                  </a:lnTo>
                  <a:lnTo>
                    <a:pt x="309" y="1258"/>
                  </a:lnTo>
                  <a:lnTo>
                    <a:pt x="366" y="1292"/>
                  </a:lnTo>
                  <a:lnTo>
                    <a:pt x="422" y="1320"/>
                  </a:lnTo>
                  <a:lnTo>
                    <a:pt x="490" y="1342"/>
                  </a:lnTo>
                  <a:lnTo>
                    <a:pt x="551" y="1359"/>
                  </a:lnTo>
                  <a:lnTo>
                    <a:pt x="625" y="1370"/>
                  </a:lnTo>
                  <a:lnTo>
                    <a:pt x="692" y="1376"/>
                  </a:lnTo>
                  <a:lnTo>
                    <a:pt x="765" y="1370"/>
                  </a:lnTo>
                  <a:lnTo>
                    <a:pt x="833" y="1359"/>
                  </a:lnTo>
                  <a:lnTo>
                    <a:pt x="895" y="1342"/>
                  </a:lnTo>
                  <a:lnTo>
                    <a:pt x="962" y="1320"/>
                  </a:lnTo>
                  <a:lnTo>
                    <a:pt x="1019" y="1292"/>
                  </a:lnTo>
                  <a:lnTo>
                    <a:pt x="1080" y="1258"/>
                  </a:lnTo>
                  <a:lnTo>
                    <a:pt x="1131" y="1219"/>
                  </a:lnTo>
                  <a:lnTo>
                    <a:pt x="1182" y="1174"/>
                  </a:lnTo>
                  <a:lnTo>
                    <a:pt x="1227" y="1123"/>
                  </a:lnTo>
                  <a:lnTo>
                    <a:pt x="1266" y="1073"/>
                  </a:lnTo>
                  <a:lnTo>
                    <a:pt x="1300" y="1017"/>
                  </a:lnTo>
                  <a:lnTo>
                    <a:pt x="1328" y="955"/>
                  </a:lnTo>
                  <a:lnTo>
                    <a:pt x="1351" y="893"/>
                  </a:lnTo>
                  <a:lnTo>
                    <a:pt x="1368" y="826"/>
                  </a:lnTo>
                  <a:lnTo>
                    <a:pt x="1379" y="758"/>
                  </a:lnTo>
                  <a:lnTo>
                    <a:pt x="1384" y="691"/>
                  </a:lnTo>
                  <a:lnTo>
                    <a:pt x="1379" y="618"/>
                  </a:lnTo>
                  <a:lnTo>
                    <a:pt x="1368" y="551"/>
                  </a:lnTo>
                  <a:lnTo>
                    <a:pt x="1351" y="483"/>
                  </a:lnTo>
                  <a:lnTo>
                    <a:pt x="1328" y="422"/>
                  </a:lnTo>
                  <a:lnTo>
                    <a:pt x="1300" y="360"/>
                  </a:lnTo>
                  <a:lnTo>
                    <a:pt x="1266" y="304"/>
                  </a:lnTo>
                  <a:lnTo>
                    <a:pt x="1227" y="253"/>
                  </a:lnTo>
                  <a:lnTo>
                    <a:pt x="1182" y="203"/>
                  </a:lnTo>
                  <a:lnTo>
                    <a:pt x="1131" y="158"/>
                  </a:lnTo>
                  <a:lnTo>
                    <a:pt x="1080" y="118"/>
                  </a:lnTo>
                  <a:lnTo>
                    <a:pt x="1019" y="85"/>
                  </a:lnTo>
                  <a:lnTo>
                    <a:pt x="962" y="57"/>
                  </a:lnTo>
                  <a:lnTo>
                    <a:pt x="895" y="34"/>
                  </a:lnTo>
                  <a:lnTo>
                    <a:pt x="833" y="17"/>
                  </a:lnTo>
                  <a:lnTo>
                    <a:pt x="765" y="6"/>
                  </a:lnTo>
                  <a:lnTo>
                    <a:pt x="692" y="6"/>
                  </a:lnTo>
                  <a:lnTo>
                    <a:pt x="625" y="6"/>
                  </a:lnTo>
                  <a:lnTo>
                    <a:pt x="551" y="17"/>
                  </a:lnTo>
                  <a:lnTo>
                    <a:pt x="490" y="34"/>
                  </a:lnTo>
                  <a:lnTo>
                    <a:pt x="422" y="57"/>
                  </a:lnTo>
                  <a:lnTo>
                    <a:pt x="366" y="85"/>
                  </a:lnTo>
                  <a:lnTo>
                    <a:pt x="309" y="118"/>
                  </a:lnTo>
                  <a:lnTo>
                    <a:pt x="253" y="158"/>
                  </a:lnTo>
                  <a:lnTo>
                    <a:pt x="202" y="203"/>
                  </a:lnTo>
                  <a:lnTo>
                    <a:pt x="163" y="253"/>
                  </a:lnTo>
                  <a:lnTo>
                    <a:pt x="118" y="304"/>
                  </a:lnTo>
                  <a:lnTo>
                    <a:pt x="84" y="360"/>
                  </a:lnTo>
                  <a:lnTo>
                    <a:pt x="56" y="422"/>
                  </a:lnTo>
                  <a:lnTo>
                    <a:pt x="34" y="483"/>
                  </a:lnTo>
                  <a:lnTo>
                    <a:pt x="17" y="551"/>
                  </a:lnTo>
                  <a:lnTo>
                    <a:pt x="5" y="618"/>
                  </a:lnTo>
                  <a:lnTo>
                    <a:pt x="5" y="691"/>
                  </a:lnTo>
                  <a:lnTo>
                    <a:pt x="5" y="758"/>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2" name="Freeform 55">
              <a:extLst>
                <a:ext uri="{FF2B5EF4-FFF2-40B4-BE49-F238E27FC236}">
                  <a16:creationId xmlns:a16="http://schemas.microsoft.com/office/drawing/2014/main" id="{CEFD3E1B-C7FB-4471-BD85-734EDA9913C2}"/>
                </a:ext>
              </a:extLst>
            </p:cNvPr>
            <p:cNvSpPr>
              <a:spLocks/>
            </p:cNvSpPr>
            <p:nvPr/>
          </p:nvSpPr>
          <p:spPr bwMode="auto">
            <a:xfrm>
              <a:off x="6134100" y="2790825"/>
              <a:ext cx="1108075" cy="1114425"/>
            </a:xfrm>
            <a:custGeom>
              <a:avLst/>
              <a:gdLst>
                <a:gd name="T0" fmla="*/ 0 w 698"/>
                <a:gd name="T1" fmla="*/ 2147483647 h 702"/>
                <a:gd name="T2" fmla="*/ 2147483647 w 698"/>
                <a:gd name="T3" fmla="*/ 2147483647 h 702"/>
                <a:gd name="T4" fmla="*/ 2147483647 w 698"/>
                <a:gd name="T5" fmla="*/ 2147483647 h 702"/>
                <a:gd name="T6" fmla="*/ 2147483647 w 698"/>
                <a:gd name="T7" fmla="*/ 2147483647 h 702"/>
                <a:gd name="T8" fmla="*/ 2147483647 w 698"/>
                <a:gd name="T9" fmla="*/ 2147483647 h 702"/>
                <a:gd name="T10" fmla="*/ 2147483647 w 698"/>
                <a:gd name="T11" fmla="*/ 2147483647 h 702"/>
                <a:gd name="T12" fmla="*/ 2147483647 w 698"/>
                <a:gd name="T13" fmla="*/ 2147483647 h 702"/>
                <a:gd name="T14" fmla="*/ 2147483647 w 698"/>
                <a:gd name="T15" fmla="*/ 2147483647 h 702"/>
                <a:gd name="T16" fmla="*/ 2147483647 w 698"/>
                <a:gd name="T17" fmla="*/ 0 h 702"/>
                <a:gd name="T18" fmla="*/ 2147483647 w 698"/>
                <a:gd name="T19" fmla="*/ 0 h 702"/>
                <a:gd name="T20" fmla="*/ 2147483647 w 698"/>
                <a:gd name="T21" fmla="*/ 0 h 702"/>
                <a:gd name="T22" fmla="*/ 2147483647 w 698"/>
                <a:gd name="T23" fmla="*/ 2147483647 h 702"/>
                <a:gd name="T24" fmla="*/ 2147483647 w 698"/>
                <a:gd name="T25" fmla="*/ 2147483647 h 702"/>
                <a:gd name="T26" fmla="*/ 2147483647 w 698"/>
                <a:gd name="T27" fmla="*/ 2147483647 h 702"/>
                <a:gd name="T28" fmla="*/ 2147483647 w 698"/>
                <a:gd name="T29" fmla="*/ 2147483647 h 702"/>
                <a:gd name="T30" fmla="*/ 2147483647 w 698"/>
                <a:gd name="T31" fmla="*/ 2147483647 h 702"/>
                <a:gd name="T32" fmla="*/ 2147483647 w 698"/>
                <a:gd name="T33" fmla="*/ 2147483647 h 702"/>
                <a:gd name="T34" fmla="*/ 2147483647 w 698"/>
                <a:gd name="T35" fmla="*/ 2147483647 h 702"/>
                <a:gd name="T36" fmla="*/ 2147483647 w 698"/>
                <a:gd name="T37" fmla="*/ 2147483647 h 702"/>
                <a:gd name="T38" fmla="*/ 2147483647 w 698"/>
                <a:gd name="T39" fmla="*/ 2147483647 h 702"/>
                <a:gd name="T40" fmla="*/ 2147483647 w 698"/>
                <a:gd name="T41" fmla="*/ 2147483647 h 702"/>
                <a:gd name="T42" fmla="*/ 2147483647 w 698"/>
                <a:gd name="T43" fmla="*/ 2147483647 h 702"/>
                <a:gd name="T44" fmla="*/ 2147483647 w 698"/>
                <a:gd name="T45" fmla="*/ 2147483647 h 702"/>
                <a:gd name="T46" fmla="*/ 2147483647 w 698"/>
                <a:gd name="T47" fmla="*/ 2147483647 h 702"/>
                <a:gd name="T48" fmla="*/ 2147483647 w 698"/>
                <a:gd name="T49" fmla="*/ 2147483647 h 702"/>
                <a:gd name="T50" fmla="*/ 2147483647 w 698"/>
                <a:gd name="T51" fmla="*/ 2147483647 h 702"/>
                <a:gd name="T52" fmla="*/ 2147483647 w 698"/>
                <a:gd name="T53" fmla="*/ 2147483647 h 702"/>
                <a:gd name="T54" fmla="*/ 2147483647 w 698"/>
                <a:gd name="T55" fmla="*/ 2147483647 h 702"/>
                <a:gd name="T56" fmla="*/ 2147483647 w 698"/>
                <a:gd name="T57" fmla="*/ 2147483647 h 702"/>
                <a:gd name="T58" fmla="*/ 2147483647 w 698"/>
                <a:gd name="T59" fmla="*/ 2147483647 h 702"/>
                <a:gd name="T60" fmla="*/ 2147483647 w 698"/>
                <a:gd name="T61" fmla="*/ 2147483647 h 702"/>
                <a:gd name="T62" fmla="*/ 2147483647 w 698"/>
                <a:gd name="T63" fmla="*/ 2147483647 h 702"/>
                <a:gd name="T64" fmla="*/ 2147483647 w 698"/>
                <a:gd name="T65" fmla="*/ 2147483647 h 702"/>
                <a:gd name="T66" fmla="*/ 2147483647 w 698"/>
                <a:gd name="T67" fmla="*/ 2147483647 h 702"/>
                <a:gd name="T68" fmla="*/ 2147483647 w 698"/>
                <a:gd name="T69" fmla="*/ 2147483647 h 702"/>
                <a:gd name="T70" fmla="*/ 2147483647 w 698"/>
                <a:gd name="T71" fmla="*/ 2147483647 h 702"/>
                <a:gd name="T72" fmla="*/ 2147483647 w 698"/>
                <a:gd name="T73" fmla="*/ 2147483647 h 702"/>
                <a:gd name="T74" fmla="*/ 2147483647 w 698"/>
                <a:gd name="T75" fmla="*/ 2147483647 h 702"/>
                <a:gd name="T76" fmla="*/ 0 w 698"/>
                <a:gd name="T77" fmla="*/ 2147483647 h 702"/>
                <a:gd name="T78" fmla="*/ 0 w 698"/>
                <a:gd name="T79" fmla="*/ 2147483647 h 702"/>
                <a:gd name="T80" fmla="*/ 0 w 698"/>
                <a:gd name="T81" fmla="*/ 2147483647 h 70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98"/>
                <a:gd name="T124" fmla="*/ 0 h 702"/>
                <a:gd name="T125" fmla="*/ 698 w 698"/>
                <a:gd name="T126" fmla="*/ 702 h 70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98" h="702">
                  <a:moveTo>
                    <a:pt x="0" y="354"/>
                  </a:moveTo>
                  <a:lnTo>
                    <a:pt x="6" y="281"/>
                  </a:lnTo>
                  <a:lnTo>
                    <a:pt x="29" y="214"/>
                  </a:lnTo>
                  <a:lnTo>
                    <a:pt x="62" y="158"/>
                  </a:lnTo>
                  <a:lnTo>
                    <a:pt x="102" y="101"/>
                  </a:lnTo>
                  <a:lnTo>
                    <a:pt x="152" y="62"/>
                  </a:lnTo>
                  <a:lnTo>
                    <a:pt x="214" y="29"/>
                  </a:lnTo>
                  <a:lnTo>
                    <a:pt x="282" y="6"/>
                  </a:lnTo>
                  <a:lnTo>
                    <a:pt x="349" y="0"/>
                  </a:lnTo>
                  <a:lnTo>
                    <a:pt x="423" y="6"/>
                  </a:lnTo>
                  <a:lnTo>
                    <a:pt x="485" y="29"/>
                  </a:lnTo>
                  <a:lnTo>
                    <a:pt x="546" y="62"/>
                  </a:lnTo>
                  <a:lnTo>
                    <a:pt x="597" y="101"/>
                  </a:lnTo>
                  <a:lnTo>
                    <a:pt x="636" y="158"/>
                  </a:lnTo>
                  <a:lnTo>
                    <a:pt x="670" y="214"/>
                  </a:lnTo>
                  <a:lnTo>
                    <a:pt x="693" y="281"/>
                  </a:lnTo>
                  <a:lnTo>
                    <a:pt x="698" y="354"/>
                  </a:lnTo>
                  <a:lnTo>
                    <a:pt x="693" y="422"/>
                  </a:lnTo>
                  <a:lnTo>
                    <a:pt x="670" y="489"/>
                  </a:lnTo>
                  <a:lnTo>
                    <a:pt x="636" y="545"/>
                  </a:lnTo>
                  <a:lnTo>
                    <a:pt x="597" y="601"/>
                  </a:lnTo>
                  <a:lnTo>
                    <a:pt x="546" y="640"/>
                  </a:lnTo>
                  <a:lnTo>
                    <a:pt x="485" y="674"/>
                  </a:lnTo>
                  <a:lnTo>
                    <a:pt x="423" y="697"/>
                  </a:lnTo>
                  <a:lnTo>
                    <a:pt x="349" y="702"/>
                  </a:lnTo>
                  <a:lnTo>
                    <a:pt x="282" y="697"/>
                  </a:lnTo>
                  <a:lnTo>
                    <a:pt x="214" y="674"/>
                  </a:lnTo>
                  <a:lnTo>
                    <a:pt x="152" y="640"/>
                  </a:lnTo>
                  <a:lnTo>
                    <a:pt x="102" y="601"/>
                  </a:lnTo>
                  <a:lnTo>
                    <a:pt x="62" y="545"/>
                  </a:lnTo>
                  <a:lnTo>
                    <a:pt x="29" y="489"/>
                  </a:lnTo>
                  <a:lnTo>
                    <a:pt x="6" y="422"/>
                  </a:lnTo>
                  <a:lnTo>
                    <a:pt x="0" y="354"/>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3" name="Freeform 56">
              <a:extLst>
                <a:ext uri="{FF2B5EF4-FFF2-40B4-BE49-F238E27FC236}">
                  <a16:creationId xmlns:a16="http://schemas.microsoft.com/office/drawing/2014/main" id="{C4EB6D59-119B-409A-BB87-18289CBB479C}"/>
                </a:ext>
              </a:extLst>
            </p:cNvPr>
            <p:cNvSpPr>
              <a:spLocks noEditPoints="1"/>
            </p:cNvSpPr>
            <p:nvPr/>
          </p:nvSpPr>
          <p:spPr bwMode="auto">
            <a:xfrm>
              <a:off x="6134100" y="2790825"/>
              <a:ext cx="1117600" cy="1123950"/>
            </a:xfrm>
            <a:custGeom>
              <a:avLst/>
              <a:gdLst>
                <a:gd name="T0" fmla="*/ 2147483647 w 704"/>
                <a:gd name="T1" fmla="*/ 2147483647 h 708"/>
                <a:gd name="T2" fmla="*/ 2147483647 w 704"/>
                <a:gd name="T3" fmla="*/ 2147483647 h 708"/>
                <a:gd name="T4" fmla="*/ 2147483647 w 704"/>
                <a:gd name="T5" fmla="*/ 2147483647 h 708"/>
                <a:gd name="T6" fmla="*/ 2147483647 w 704"/>
                <a:gd name="T7" fmla="*/ 2147483647 h 708"/>
                <a:gd name="T8" fmla="*/ 2147483647 w 704"/>
                <a:gd name="T9" fmla="*/ 2147483647 h 708"/>
                <a:gd name="T10" fmla="*/ 2147483647 w 704"/>
                <a:gd name="T11" fmla="*/ 0 h 708"/>
                <a:gd name="T12" fmla="*/ 2147483647 w 704"/>
                <a:gd name="T13" fmla="*/ 2147483647 h 708"/>
                <a:gd name="T14" fmla="*/ 2147483647 w 704"/>
                <a:gd name="T15" fmla="*/ 2147483647 h 708"/>
                <a:gd name="T16" fmla="*/ 2147483647 w 704"/>
                <a:gd name="T17" fmla="*/ 2147483647 h 708"/>
                <a:gd name="T18" fmla="*/ 2147483647 w 704"/>
                <a:gd name="T19" fmla="*/ 2147483647 h 708"/>
                <a:gd name="T20" fmla="*/ 2147483647 w 704"/>
                <a:gd name="T21" fmla="*/ 2147483647 h 708"/>
                <a:gd name="T22" fmla="*/ 2147483647 w 704"/>
                <a:gd name="T23" fmla="*/ 2147483647 h 708"/>
                <a:gd name="T24" fmla="*/ 2147483647 w 704"/>
                <a:gd name="T25" fmla="*/ 2147483647 h 708"/>
                <a:gd name="T26" fmla="*/ 2147483647 w 704"/>
                <a:gd name="T27" fmla="*/ 2147483647 h 708"/>
                <a:gd name="T28" fmla="*/ 2147483647 w 704"/>
                <a:gd name="T29" fmla="*/ 2147483647 h 708"/>
                <a:gd name="T30" fmla="*/ 2147483647 w 704"/>
                <a:gd name="T31" fmla="*/ 2147483647 h 708"/>
                <a:gd name="T32" fmla="*/ 2147483647 w 704"/>
                <a:gd name="T33" fmla="*/ 2147483647 h 708"/>
                <a:gd name="T34" fmla="*/ 2147483647 w 704"/>
                <a:gd name="T35" fmla="*/ 2147483647 h 708"/>
                <a:gd name="T36" fmla="*/ 2147483647 w 704"/>
                <a:gd name="T37" fmla="*/ 2147483647 h 708"/>
                <a:gd name="T38" fmla="*/ 2147483647 w 704"/>
                <a:gd name="T39" fmla="*/ 2147483647 h 708"/>
                <a:gd name="T40" fmla="*/ 2147483647 w 704"/>
                <a:gd name="T41" fmla="*/ 2147483647 h 708"/>
                <a:gd name="T42" fmla="*/ 2147483647 w 704"/>
                <a:gd name="T43" fmla="*/ 2147483647 h 708"/>
                <a:gd name="T44" fmla="*/ 2147483647 w 704"/>
                <a:gd name="T45" fmla="*/ 2147483647 h 708"/>
                <a:gd name="T46" fmla="*/ 2147483647 w 704"/>
                <a:gd name="T47" fmla="*/ 2147483647 h 708"/>
                <a:gd name="T48" fmla="*/ 2147483647 w 704"/>
                <a:gd name="T49" fmla="*/ 2147483647 h 708"/>
                <a:gd name="T50" fmla="*/ 2147483647 w 704"/>
                <a:gd name="T51" fmla="*/ 2147483647 h 708"/>
                <a:gd name="T52" fmla="*/ 2147483647 w 704"/>
                <a:gd name="T53" fmla="*/ 2147483647 h 708"/>
                <a:gd name="T54" fmla="*/ 2147483647 w 704"/>
                <a:gd name="T55" fmla="*/ 2147483647 h 708"/>
                <a:gd name="T56" fmla="*/ 2147483647 w 704"/>
                <a:gd name="T57" fmla="*/ 2147483647 h 708"/>
                <a:gd name="T58" fmla="*/ 2147483647 w 704"/>
                <a:gd name="T59" fmla="*/ 2147483647 h 708"/>
                <a:gd name="T60" fmla="*/ 2147483647 w 704"/>
                <a:gd name="T61" fmla="*/ 2147483647 h 708"/>
                <a:gd name="T62" fmla="*/ 2147483647 w 704"/>
                <a:gd name="T63" fmla="*/ 2147483647 h 708"/>
                <a:gd name="T64" fmla="*/ 2147483647 w 704"/>
                <a:gd name="T65" fmla="*/ 2147483647 h 708"/>
                <a:gd name="T66" fmla="*/ 2147483647 w 704"/>
                <a:gd name="T67" fmla="*/ 2147483647 h 708"/>
                <a:gd name="T68" fmla="*/ 2147483647 w 704"/>
                <a:gd name="T69" fmla="*/ 2147483647 h 708"/>
                <a:gd name="T70" fmla="*/ 2147483647 w 704"/>
                <a:gd name="T71" fmla="*/ 2147483647 h 708"/>
                <a:gd name="T72" fmla="*/ 2147483647 w 704"/>
                <a:gd name="T73" fmla="*/ 2147483647 h 708"/>
                <a:gd name="T74" fmla="*/ 2147483647 w 704"/>
                <a:gd name="T75" fmla="*/ 2147483647 h 708"/>
                <a:gd name="T76" fmla="*/ 2147483647 w 704"/>
                <a:gd name="T77" fmla="*/ 2147483647 h 708"/>
                <a:gd name="T78" fmla="*/ 2147483647 w 704"/>
                <a:gd name="T79" fmla="*/ 2147483647 h 708"/>
                <a:gd name="T80" fmla="*/ 2147483647 w 704"/>
                <a:gd name="T81" fmla="*/ 2147483647 h 708"/>
                <a:gd name="T82" fmla="*/ 2147483647 w 704"/>
                <a:gd name="T83" fmla="*/ 2147483647 h 708"/>
                <a:gd name="T84" fmla="*/ 2147483647 w 704"/>
                <a:gd name="T85" fmla="*/ 2147483647 h 7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04"/>
                <a:gd name="T130" fmla="*/ 0 h 708"/>
                <a:gd name="T131" fmla="*/ 704 w 704"/>
                <a:gd name="T132" fmla="*/ 708 h 70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04" h="708">
                  <a:moveTo>
                    <a:pt x="0" y="354"/>
                  </a:moveTo>
                  <a:lnTo>
                    <a:pt x="0" y="315"/>
                  </a:lnTo>
                  <a:lnTo>
                    <a:pt x="6" y="281"/>
                  </a:lnTo>
                  <a:lnTo>
                    <a:pt x="12" y="247"/>
                  </a:lnTo>
                  <a:lnTo>
                    <a:pt x="23" y="214"/>
                  </a:lnTo>
                  <a:lnTo>
                    <a:pt x="40" y="186"/>
                  </a:lnTo>
                  <a:lnTo>
                    <a:pt x="57" y="152"/>
                  </a:lnTo>
                  <a:lnTo>
                    <a:pt x="79" y="130"/>
                  </a:lnTo>
                  <a:lnTo>
                    <a:pt x="102" y="101"/>
                  </a:lnTo>
                  <a:lnTo>
                    <a:pt x="124" y="79"/>
                  </a:lnTo>
                  <a:lnTo>
                    <a:pt x="152" y="57"/>
                  </a:lnTo>
                  <a:lnTo>
                    <a:pt x="181" y="40"/>
                  </a:lnTo>
                  <a:lnTo>
                    <a:pt x="214" y="29"/>
                  </a:lnTo>
                  <a:lnTo>
                    <a:pt x="242" y="12"/>
                  </a:lnTo>
                  <a:lnTo>
                    <a:pt x="276" y="6"/>
                  </a:lnTo>
                  <a:lnTo>
                    <a:pt x="316" y="0"/>
                  </a:lnTo>
                  <a:lnTo>
                    <a:pt x="349" y="0"/>
                  </a:lnTo>
                  <a:lnTo>
                    <a:pt x="383" y="0"/>
                  </a:lnTo>
                  <a:lnTo>
                    <a:pt x="423" y="6"/>
                  </a:lnTo>
                  <a:lnTo>
                    <a:pt x="456" y="12"/>
                  </a:lnTo>
                  <a:lnTo>
                    <a:pt x="485" y="29"/>
                  </a:lnTo>
                  <a:lnTo>
                    <a:pt x="518" y="40"/>
                  </a:lnTo>
                  <a:lnTo>
                    <a:pt x="546" y="57"/>
                  </a:lnTo>
                  <a:lnTo>
                    <a:pt x="575" y="79"/>
                  </a:lnTo>
                  <a:lnTo>
                    <a:pt x="597" y="101"/>
                  </a:lnTo>
                  <a:lnTo>
                    <a:pt x="620" y="124"/>
                  </a:lnTo>
                  <a:lnTo>
                    <a:pt x="642" y="152"/>
                  </a:lnTo>
                  <a:lnTo>
                    <a:pt x="659" y="180"/>
                  </a:lnTo>
                  <a:lnTo>
                    <a:pt x="676" y="214"/>
                  </a:lnTo>
                  <a:lnTo>
                    <a:pt x="687" y="247"/>
                  </a:lnTo>
                  <a:lnTo>
                    <a:pt x="693" y="281"/>
                  </a:lnTo>
                  <a:lnTo>
                    <a:pt x="698" y="315"/>
                  </a:lnTo>
                  <a:lnTo>
                    <a:pt x="704" y="354"/>
                  </a:lnTo>
                  <a:lnTo>
                    <a:pt x="698" y="388"/>
                  </a:lnTo>
                  <a:lnTo>
                    <a:pt x="693" y="422"/>
                  </a:lnTo>
                  <a:lnTo>
                    <a:pt x="687" y="455"/>
                  </a:lnTo>
                  <a:lnTo>
                    <a:pt x="676" y="489"/>
                  </a:lnTo>
                  <a:lnTo>
                    <a:pt x="659" y="523"/>
                  </a:lnTo>
                  <a:lnTo>
                    <a:pt x="642" y="551"/>
                  </a:lnTo>
                  <a:lnTo>
                    <a:pt x="620" y="579"/>
                  </a:lnTo>
                  <a:lnTo>
                    <a:pt x="597" y="601"/>
                  </a:lnTo>
                  <a:lnTo>
                    <a:pt x="575" y="624"/>
                  </a:lnTo>
                  <a:lnTo>
                    <a:pt x="546" y="646"/>
                  </a:lnTo>
                  <a:lnTo>
                    <a:pt x="518" y="663"/>
                  </a:lnTo>
                  <a:lnTo>
                    <a:pt x="485" y="680"/>
                  </a:lnTo>
                  <a:lnTo>
                    <a:pt x="456" y="691"/>
                  </a:lnTo>
                  <a:lnTo>
                    <a:pt x="423" y="697"/>
                  </a:lnTo>
                  <a:lnTo>
                    <a:pt x="383" y="702"/>
                  </a:lnTo>
                  <a:lnTo>
                    <a:pt x="349" y="708"/>
                  </a:lnTo>
                  <a:lnTo>
                    <a:pt x="316" y="702"/>
                  </a:lnTo>
                  <a:lnTo>
                    <a:pt x="276" y="697"/>
                  </a:lnTo>
                  <a:lnTo>
                    <a:pt x="242" y="691"/>
                  </a:lnTo>
                  <a:lnTo>
                    <a:pt x="214" y="680"/>
                  </a:lnTo>
                  <a:lnTo>
                    <a:pt x="181" y="663"/>
                  </a:lnTo>
                  <a:lnTo>
                    <a:pt x="152" y="646"/>
                  </a:lnTo>
                  <a:lnTo>
                    <a:pt x="124" y="624"/>
                  </a:lnTo>
                  <a:lnTo>
                    <a:pt x="102" y="601"/>
                  </a:lnTo>
                  <a:lnTo>
                    <a:pt x="79" y="579"/>
                  </a:lnTo>
                  <a:lnTo>
                    <a:pt x="57" y="551"/>
                  </a:lnTo>
                  <a:lnTo>
                    <a:pt x="40" y="523"/>
                  </a:lnTo>
                  <a:lnTo>
                    <a:pt x="23" y="489"/>
                  </a:lnTo>
                  <a:lnTo>
                    <a:pt x="12" y="455"/>
                  </a:lnTo>
                  <a:lnTo>
                    <a:pt x="6" y="422"/>
                  </a:lnTo>
                  <a:lnTo>
                    <a:pt x="0" y="388"/>
                  </a:lnTo>
                  <a:lnTo>
                    <a:pt x="0" y="354"/>
                  </a:lnTo>
                  <a:close/>
                  <a:moveTo>
                    <a:pt x="6" y="388"/>
                  </a:moveTo>
                  <a:lnTo>
                    <a:pt x="12" y="422"/>
                  </a:lnTo>
                  <a:lnTo>
                    <a:pt x="17" y="455"/>
                  </a:lnTo>
                  <a:lnTo>
                    <a:pt x="29" y="489"/>
                  </a:lnTo>
                  <a:lnTo>
                    <a:pt x="46" y="517"/>
                  </a:lnTo>
                  <a:lnTo>
                    <a:pt x="62" y="545"/>
                  </a:lnTo>
                  <a:lnTo>
                    <a:pt x="85" y="573"/>
                  </a:lnTo>
                  <a:lnTo>
                    <a:pt x="107" y="596"/>
                  </a:lnTo>
                  <a:lnTo>
                    <a:pt x="130" y="618"/>
                  </a:lnTo>
                  <a:lnTo>
                    <a:pt x="158" y="640"/>
                  </a:lnTo>
                  <a:lnTo>
                    <a:pt x="186" y="657"/>
                  </a:lnTo>
                  <a:lnTo>
                    <a:pt x="214" y="674"/>
                  </a:lnTo>
                  <a:lnTo>
                    <a:pt x="248" y="685"/>
                  </a:lnTo>
                  <a:lnTo>
                    <a:pt x="282" y="691"/>
                  </a:lnTo>
                  <a:lnTo>
                    <a:pt x="316" y="697"/>
                  </a:lnTo>
                  <a:lnTo>
                    <a:pt x="349" y="702"/>
                  </a:lnTo>
                  <a:lnTo>
                    <a:pt x="383" y="697"/>
                  </a:lnTo>
                  <a:lnTo>
                    <a:pt x="417" y="691"/>
                  </a:lnTo>
                  <a:lnTo>
                    <a:pt x="451" y="685"/>
                  </a:lnTo>
                  <a:lnTo>
                    <a:pt x="485" y="674"/>
                  </a:lnTo>
                  <a:lnTo>
                    <a:pt x="513" y="657"/>
                  </a:lnTo>
                  <a:lnTo>
                    <a:pt x="541" y="640"/>
                  </a:lnTo>
                  <a:lnTo>
                    <a:pt x="569" y="618"/>
                  </a:lnTo>
                  <a:lnTo>
                    <a:pt x="597" y="596"/>
                  </a:lnTo>
                  <a:lnTo>
                    <a:pt x="620" y="573"/>
                  </a:lnTo>
                  <a:lnTo>
                    <a:pt x="636" y="545"/>
                  </a:lnTo>
                  <a:lnTo>
                    <a:pt x="653" y="517"/>
                  </a:lnTo>
                  <a:lnTo>
                    <a:pt x="670" y="489"/>
                  </a:lnTo>
                  <a:lnTo>
                    <a:pt x="681" y="455"/>
                  </a:lnTo>
                  <a:lnTo>
                    <a:pt x="687" y="422"/>
                  </a:lnTo>
                  <a:lnTo>
                    <a:pt x="693" y="388"/>
                  </a:lnTo>
                  <a:lnTo>
                    <a:pt x="698" y="354"/>
                  </a:lnTo>
                  <a:lnTo>
                    <a:pt x="693" y="315"/>
                  </a:lnTo>
                  <a:lnTo>
                    <a:pt x="687" y="281"/>
                  </a:lnTo>
                  <a:lnTo>
                    <a:pt x="681" y="247"/>
                  </a:lnTo>
                  <a:lnTo>
                    <a:pt x="670" y="214"/>
                  </a:lnTo>
                  <a:lnTo>
                    <a:pt x="653" y="186"/>
                  </a:lnTo>
                  <a:lnTo>
                    <a:pt x="636" y="158"/>
                  </a:lnTo>
                  <a:lnTo>
                    <a:pt x="620" y="130"/>
                  </a:lnTo>
                  <a:lnTo>
                    <a:pt x="597" y="107"/>
                  </a:lnTo>
                  <a:lnTo>
                    <a:pt x="569" y="85"/>
                  </a:lnTo>
                  <a:lnTo>
                    <a:pt x="541" y="62"/>
                  </a:lnTo>
                  <a:lnTo>
                    <a:pt x="513" y="45"/>
                  </a:lnTo>
                  <a:lnTo>
                    <a:pt x="485" y="29"/>
                  </a:lnTo>
                  <a:lnTo>
                    <a:pt x="451" y="17"/>
                  </a:lnTo>
                  <a:lnTo>
                    <a:pt x="417" y="12"/>
                  </a:lnTo>
                  <a:lnTo>
                    <a:pt x="383" y="6"/>
                  </a:lnTo>
                  <a:lnTo>
                    <a:pt x="349" y="6"/>
                  </a:lnTo>
                  <a:lnTo>
                    <a:pt x="316" y="6"/>
                  </a:lnTo>
                  <a:lnTo>
                    <a:pt x="282" y="12"/>
                  </a:lnTo>
                  <a:lnTo>
                    <a:pt x="248" y="17"/>
                  </a:lnTo>
                  <a:lnTo>
                    <a:pt x="214" y="29"/>
                  </a:lnTo>
                  <a:lnTo>
                    <a:pt x="186" y="45"/>
                  </a:lnTo>
                  <a:lnTo>
                    <a:pt x="158" y="62"/>
                  </a:lnTo>
                  <a:lnTo>
                    <a:pt x="130" y="85"/>
                  </a:lnTo>
                  <a:lnTo>
                    <a:pt x="107" y="107"/>
                  </a:lnTo>
                  <a:lnTo>
                    <a:pt x="85" y="130"/>
                  </a:lnTo>
                  <a:lnTo>
                    <a:pt x="62" y="158"/>
                  </a:lnTo>
                  <a:lnTo>
                    <a:pt x="46" y="186"/>
                  </a:lnTo>
                  <a:lnTo>
                    <a:pt x="29" y="214"/>
                  </a:lnTo>
                  <a:lnTo>
                    <a:pt x="17" y="247"/>
                  </a:lnTo>
                  <a:lnTo>
                    <a:pt x="12" y="281"/>
                  </a:lnTo>
                  <a:lnTo>
                    <a:pt x="6" y="315"/>
                  </a:lnTo>
                  <a:lnTo>
                    <a:pt x="6" y="354"/>
                  </a:lnTo>
                  <a:lnTo>
                    <a:pt x="6" y="388"/>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4" name="Freeform 57">
              <a:extLst>
                <a:ext uri="{FF2B5EF4-FFF2-40B4-BE49-F238E27FC236}">
                  <a16:creationId xmlns:a16="http://schemas.microsoft.com/office/drawing/2014/main" id="{8CF13FA5-5221-4109-B6C6-8155CCD0280B}"/>
                </a:ext>
              </a:extLst>
            </p:cNvPr>
            <p:cNvSpPr>
              <a:spLocks/>
            </p:cNvSpPr>
            <p:nvPr/>
          </p:nvSpPr>
          <p:spPr bwMode="auto">
            <a:xfrm>
              <a:off x="6608763" y="3771900"/>
              <a:ext cx="768350" cy="774700"/>
            </a:xfrm>
            <a:custGeom>
              <a:avLst/>
              <a:gdLst>
                <a:gd name="T0" fmla="*/ 0 w 484"/>
                <a:gd name="T1" fmla="*/ 2147483647 h 488"/>
                <a:gd name="T2" fmla="*/ 2147483647 w 484"/>
                <a:gd name="T3" fmla="*/ 2147483647 h 488"/>
                <a:gd name="T4" fmla="*/ 2147483647 w 484"/>
                <a:gd name="T5" fmla="*/ 2147483647 h 488"/>
                <a:gd name="T6" fmla="*/ 2147483647 w 484"/>
                <a:gd name="T7" fmla="*/ 2147483647 h 488"/>
                <a:gd name="T8" fmla="*/ 2147483647 w 484"/>
                <a:gd name="T9" fmla="*/ 2147483647 h 488"/>
                <a:gd name="T10" fmla="*/ 2147483647 w 484"/>
                <a:gd name="T11" fmla="*/ 2147483647 h 488"/>
                <a:gd name="T12" fmla="*/ 2147483647 w 484"/>
                <a:gd name="T13" fmla="*/ 2147483647 h 488"/>
                <a:gd name="T14" fmla="*/ 2147483647 w 484"/>
                <a:gd name="T15" fmla="*/ 2147483647 h 488"/>
                <a:gd name="T16" fmla="*/ 2147483647 w 484"/>
                <a:gd name="T17" fmla="*/ 0 h 488"/>
                <a:gd name="T18" fmla="*/ 2147483647 w 484"/>
                <a:gd name="T19" fmla="*/ 0 h 488"/>
                <a:gd name="T20" fmla="*/ 2147483647 w 484"/>
                <a:gd name="T21" fmla="*/ 0 h 488"/>
                <a:gd name="T22" fmla="*/ 2147483647 w 484"/>
                <a:gd name="T23" fmla="*/ 2147483647 h 488"/>
                <a:gd name="T24" fmla="*/ 2147483647 w 484"/>
                <a:gd name="T25" fmla="*/ 2147483647 h 488"/>
                <a:gd name="T26" fmla="*/ 2147483647 w 484"/>
                <a:gd name="T27" fmla="*/ 2147483647 h 488"/>
                <a:gd name="T28" fmla="*/ 2147483647 w 484"/>
                <a:gd name="T29" fmla="*/ 2147483647 h 488"/>
                <a:gd name="T30" fmla="*/ 2147483647 w 484"/>
                <a:gd name="T31" fmla="*/ 2147483647 h 488"/>
                <a:gd name="T32" fmla="*/ 2147483647 w 484"/>
                <a:gd name="T33" fmla="*/ 2147483647 h 488"/>
                <a:gd name="T34" fmla="*/ 2147483647 w 484"/>
                <a:gd name="T35" fmla="*/ 2147483647 h 488"/>
                <a:gd name="T36" fmla="*/ 2147483647 w 484"/>
                <a:gd name="T37" fmla="*/ 2147483647 h 488"/>
                <a:gd name="T38" fmla="*/ 2147483647 w 484"/>
                <a:gd name="T39" fmla="*/ 2147483647 h 488"/>
                <a:gd name="T40" fmla="*/ 2147483647 w 484"/>
                <a:gd name="T41" fmla="*/ 2147483647 h 488"/>
                <a:gd name="T42" fmla="*/ 2147483647 w 484"/>
                <a:gd name="T43" fmla="*/ 2147483647 h 488"/>
                <a:gd name="T44" fmla="*/ 2147483647 w 484"/>
                <a:gd name="T45" fmla="*/ 2147483647 h 488"/>
                <a:gd name="T46" fmla="*/ 2147483647 w 484"/>
                <a:gd name="T47" fmla="*/ 2147483647 h 488"/>
                <a:gd name="T48" fmla="*/ 2147483647 w 484"/>
                <a:gd name="T49" fmla="*/ 2147483647 h 488"/>
                <a:gd name="T50" fmla="*/ 2147483647 w 484"/>
                <a:gd name="T51" fmla="*/ 2147483647 h 488"/>
                <a:gd name="T52" fmla="*/ 2147483647 w 484"/>
                <a:gd name="T53" fmla="*/ 2147483647 h 488"/>
                <a:gd name="T54" fmla="*/ 2147483647 w 484"/>
                <a:gd name="T55" fmla="*/ 2147483647 h 488"/>
                <a:gd name="T56" fmla="*/ 2147483647 w 484"/>
                <a:gd name="T57" fmla="*/ 2147483647 h 488"/>
                <a:gd name="T58" fmla="*/ 2147483647 w 484"/>
                <a:gd name="T59" fmla="*/ 2147483647 h 488"/>
                <a:gd name="T60" fmla="*/ 2147483647 w 484"/>
                <a:gd name="T61" fmla="*/ 2147483647 h 488"/>
                <a:gd name="T62" fmla="*/ 2147483647 w 484"/>
                <a:gd name="T63" fmla="*/ 2147483647 h 488"/>
                <a:gd name="T64" fmla="*/ 2147483647 w 484"/>
                <a:gd name="T65" fmla="*/ 2147483647 h 488"/>
                <a:gd name="T66" fmla="*/ 2147483647 w 484"/>
                <a:gd name="T67" fmla="*/ 2147483647 h 488"/>
                <a:gd name="T68" fmla="*/ 2147483647 w 484"/>
                <a:gd name="T69" fmla="*/ 2147483647 h 488"/>
                <a:gd name="T70" fmla="*/ 2147483647 w 484"/>
                <a:gd name="T71" fmla="*/ 2147483647 h 488"/>
                <a:gd name="T72" fmla="*/ 2147483647 w 484"/>
                <a:gd name="T73" fmla="*/ 2147483647 h 488"/>
                <a:gd name="T74" fmla="*/ 2147483647 w 484"/>
                <a:gd name="T75" fmla="*/ 2147483647 h 488"/>
                <a:gd name="T76" fmla="*/ 0 w 484"/>
                <a:gd name="T77" fmla="*/ 2147483647 h 488"/>
                <a:gd name="T78" fmla="*/ 0 w 484"/>
                <a:gd name="T79" fmla="*/ 2147483647 h 488"/>
                <a:gd name="T80" fmla="*/ 0 w 484"/>
                <a:gd name="T81" fmla="*/ 2147483647 h 4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4"/>
                <a:gd name="T124" fmla="*/ 0 h 488"/>
                <a:gd name="T125" fmla="*/ 484 w 484"/>
                <a:gd name="T126" fmla="*/ 488 h 4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4" h="488">
                  <a:moveTo>
                    <a:pt x="0" y="247"/>
                  </a:moveTo>
                  <a:lnTo>
                    <a:pt x="5" y="197"/>
                  </a:lnTo>
                  <a:lnTo>
                    <a:pt x="17" y="152"/>
                  </a:lnTo>
                  <a:lnTo>
                    <a:pt x="39" y="107"/>
                  </a:lnTo>
                  <a:lnTo>
                    <a:pt x="73" y="73"/>
                  </a:lnTo>
                  <a:lnTo>
                    <a:pt x="107" y="39"/>
                  </a:lnTo>
                  <a:lnTo>
                    <a:pt x="146" y="17"/>
                  </a:lnTo>
                  <a:lnTo>
                    <a:pt x="191" y="6"/>
                  </a:lnTo>
                  <a:lnTo>
                    <a:pt x="242" y="0"/>
                  </a:lnTo>
                  <a:lnTo>
                    <a:pt x="292" y="6"/>
                  </a:lnTo>
                  <a:lnTo>
                    <a:pt x="337" y="17"/>
                  </a:lnTo>
                  <a:lnTo>
                    <a:pt x="377" y="39"/>
                  </a:lnTo>
                  <a:lnTo>
                    <a:pt x="411" y="73"/>
                  </a:lnTo>
                  <a:lnTo>
                    <a:pt x="444" y="107"/>
                  </a:lnTo>
                  <a:lnTo>
                    <a:pt x="467" y="152"/>
                  </a:lnTo>
                  <a:lnTo>
                    <a:pt x="478" y="197"/>
                  </a:lnTo>
                  <a:lnTo>
                    <a:pt x="484" y="247"/>
                  </a:lnTo>
                  <a:lnTo>
                    <a:pt x="478" y="292"/>
                  </a:lnTo>
                  <a:lnTo>
                    <a:pt x="467" y="337"/>
                  </a:lnTo>
                  <a:lnTo>
                    <a:pt x="444" y="382"/>
                  </a:lnTo>
                  <a:lnTo>
                    <a:pt x="411" y="416"/>
                  </a:lnTo>
                  <a:lnTo>
                    <a:pt x="377" y="449"/>
                  </a:lnTo>
                  <a:lnTo>
                    <a:pt x="337" y="472"/>
                  </a:lnTo>
                  <a:lnTo>
                    <a:pt x="292" y="483"/>
                  </a:lnTo>
                  <a:lnTo>
                    <a:pt x="242" y="488"/>
                  </a:lnTo>
                  <a:lnTo>
                    <a:pt x="191" y="483"/>
                  </a:lnTo>
                  <a:lnTo>
                    <a:pt x="146" y="472"/>
                  </a:lnTo>
                  <a:lnTo>
                    <a:pt x="107" y="449"/>
                  </a:lnTo>
                  <a:lnTo>
                    <a:pt x="73" y="416"/>
                  </a:lnTo>
                  <a:lnTo>
                    <a:pt x="39" y="382"/>
                  </a:lnTo>
                  <a:lnTo>
                    <a:pt x="17" y="337"/>
                  </a:lnTo>
                  <a:lnTo>
                    <a:pt x="5" y="292"/>
                  </a:lnTo>
                  <a:lnTo>
                    <a:pt x="0" y="247"/>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5" name="Freeform 58">
              <a:extLst>
                <a:ext uri="{FF2B5EF4-FFF2-40B4-BE49-F238E27FC236}">
                  <a16:creationId xmlns:a16="http://schemas.microsoft.com/office/drawing/2014/main" id="{AF7FB1F0-23F2-430F-BDC5-8E12E44BDF57}"/>
                </a:ext>
              </a:extLst>
            </p:cNvPr>
            <p:cNvSpPr>
              <a:spLocks noEditPoints="1"/>
            </p:cNvSpPr>
            <p:nvPr/>
          </p:nvSpPr>
          <p:spPr bwMode="auto">
            <a:xfrm>
              <a:off x="6608763" y="3771900"/>
              <a:ext cx="776287" cy="784225"/>
            </a:xfrm>
            <a:custGeom>
              <a:avLst/>
              <a:gdLst>
                <a:gd name="T0" fmla="*/ 0 w 489"/>
                <a:gd name="T1" fmla="*/ 2147483647 h 494"/>
                <a:gd name="T2" fmla="*/ 2147483647 w 489"/>
                <a:gd name="T3" fmla="*/ 2147483647 h 494"/>
                <a:gd name="T4" fmla="*/ 2147483647 w 489"/>
                <a:gd name="T5" fmla="*/ 2147483647 h 494"/>
                <a:gd name="T6" fmla="*/ 2147483647 w 489"/>
                <a:gd name="T7" fmla="*/ 2147483647 h 494"/>
                <a:gd name="T8" fmla="*/ 2147483647 w 489"/>
                <a:gd name="T9" fmla="*/ 0 h 494"/>
                <a:gd name="T10" fmla="*/ 2147483647 w 489"/>
                <a:gd name="T11" fmla="*/ 0 h 494"/>
                <a:gd name="T12" fmla="*/ 2147483647 w 489"/>
                <a:gd name="T13" fmla="*/ 2147483647 h 494"/>
                <a:gd name="T14" fmla="*/ 2147483647 w 489"/>
                <a:gd name="T15" fmla="*/ 2147483647 h 494"/>
                <a:gd name="T16" fmla="*/ 2147483647 w 489"/>
                <a:gd name="T17" fmla="*/ 2147483647 h 494"/>
                <a:gd name="T18" fmla="*/ 2147483647 w 489"/>
                <a:gd name="T19" fmla="*/ 2147483647 h 494"/>
                <a:gd name="T20" fmla="*/ 2147483647 w 489"/>
                <a:gd name="T21" fmla="*/ 2147483647 h 494"/>
                <a:gd name="T22" fmla="*/ 2147483647 w 489"/>
                <a:gd name="T23" fmla="*/ 2147483647 h 494"/>
                <a:gd name="T24" fmla="*/ 2147483647 w 489"/>
                <a:gd name="T25" fmla="*/ 2147483647 h 494"/>
                <a:gd name="T26" fmla="*/ 2147483647 w 489"/>
                <a:gd name="T27" fmla="*/ 2147483647 h 494"/>
                <a:gd name="T28" fmla="*/ 2147483647 w 489"/>
                <a:gd name="T29" fmla="*/ 2147483647 h 494"/>
                <a:gd name="T30" fmla="*/ 2147483647 w 489"/>
                <a:gd name="T31" fmla="*/ 2147483647 h 494"/>
                <a:gd name="T32" fmla="*/ 2147483647 w 489"/>
                <a:gd name="T33" fmla="*/ 2147483647 h 494"/>
                <a:gd name="T34" fmla="*/ 2147483647 w 489"/>
                <a:gd name="T35" fmla="*/ 2147483647 h 494"/>
                <a:gd name="T36" fmla="*/ 2147483647 w 489"/>
                <a:gd name="T37" fmla="*/ 2147483647 h 494"/>
                <a:gd name="T38" fmla="*/ 2147483647 w 489"/>
                <a:gd name="T39" fmla="*/ 2147483647 h 494"/>
                <a:gd name="T40" fmla="*/ 0 w 489"/>
                <a:gd name="T41" fmla="*/ 2147483647 h 494"/>
                <a:gd name="T42" fmla="*/ 2147483647 w 489"/>
                <a:gd name="T43" fmla="*/ 2147483647 h 494"/>
                <a:gd name="T44" fmla="*/ 2147483647 w 489"/>
                <a:gd name="T45" fmla="*/ 2147483647 h 494"/>
                <a:gd name="T46" fmla="*/ 2147483647 w 489"/>
                <a:gd name="T47" fmla="*/ 2147483647 h 494"/>
                <a:gd name="T48" fmla="*/ 2147483647 w 489"/>
                <a:gd name="T49" fmla="*/ 2147483647 h 494"/>
                <a:gd name="T50" fmla="*/ 2147483647 w 489"/>
                <a:gd name="T51" fmla="*/ 2147483647 h 494"/>
                <a:gd name="T52" fmla="*/ 2147483647 w 489"/>
                <a:gd name="T53" fmla="*/ 2147483647 h 494"/>
                <a:gd name="T54" fmla="*/ 2147483647 w 489"/>
                <a:gd name="T55" fmla="*/ 2147483647 h 494"/>
                <a:gd name="T56" fmla="*/ 2147483647 w 489"/>
                <a:gd name="T57" fmla="*/ 2147483647 h 494"/>
                <a:gd name="T58" fmla="*/ 2147483647 w 489"/>
                <a:gd name="T59" fmla="*/ 2147483647 h 494"/>
                <a:gd name="T60" fmla="*/ 2147483647 w 489"/>
                <a:gd name="T61" fmla="*/ 2147483647 h 494"/>
                <a:gd name="T62" fmla="*/ 2147483647 w 489"/>
                <a:gd name="T63" fmla="*/ 2147483647 h 494"/>
                <a:gd name="T64" fmla="*/ 2147483647 w 489"/>
                <a:gd name="T65" fmla="*/ 2147483647 h 494"/>
                <a:gd name="T66" fmla="*/ 2147483647 w 489"/>
                <a:gd name="T67" fmla="*/ 2147483647 h 494"/>
                <a:gd name="T68" fmla="*/ 2147483647 w 489"/>
                <a:gd name="T69" fmla="*/ 2147483647 h 494"/>
                <a:gd name="T70" fmla="*/ 2147483647 w 489"/>
                <a:gd name="T71" fmla="*/ 2147483647 h 494"/>
                <a:gd name="T72" fmla="*/ 2147483647 w 489"/>
                <a:gd name="T73" fmla="*/ 2147483647 h 494"/>
                <a:gd name="T74" fmla="*/ 2147483647 w 489"/>
                <a:gd name="T75" fmla="*/ 2147483647 h 494"/>
                <a:gd name="T76" fmla="*/ 2147483647 w 489"/>
                <a:gd name="T77" fmla="*/ 2147483647 h 494"/>
                <a:gd name="T78" fmla="*/ 2147483647 w 489"/>
                <a:gd name="T79" fmla="*/ 2147483647 h 494"/>
                <a:gd name="T80" fmla="*/ 2147483647 w 489"/>
                <a:gd name="T81" fmla="*/ 2147483647 h 494"/>
                <a:gd name="T82" fmla="*/ 2147483647 w 489"/>
                <a:gd name="T83" fmla="*/ 2147483647 h 494"/>
                <a:gd name="T84" fmla="*/ 2147483647 w 489"/>
                <a:gd name="T85" fmla="*/ 2147483647 h 4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89"/>
                <a:gd name="T130" fmla="*/ 0 h 494"/>
                <a:gd name="T131" fmla="*/ 489 w 489"/>
                <a:gd name="T132" fmla="*/ 494 h 49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89" h="494">
                  <a:moveTo>
                    <a:pt x="0" y="247"/>
                  </a:moveTo>
                  <a:lnTo>
                    <a:pt x="0" y="219"/>
                  </a:lnTo>
                  <a:lnTo>
                    <a:pt x="0" y="197"/>
                  </a:lnTo>
                  <a:lnTo>
                    <a:pt x="11" y="168"/>
                  </a:lnTo>
                  <a:lnTo>
                    <a:pt x="17" y="146"/>
                  </a:lnTo>
                  <a:lnTo>
                    <a:pt x="39" y="107"/>
                  </a:lnTo>
                  <a:lnTo>
                    <a:pt x="67" y="67"/>
                  </a:lnTo>
                  <a:lnTo>
                    <a:pt x="107" y="39"/>
                  </a:lnTo>
                  <a:lnTo>
                    <a:pt x="146" y="17"/>
                  </a:lnTo>
                  <a:lnTo>
                    <a:pt x="169" y="11"/>
                  </a:lnTo>
                  <a:lnTo>
                    <a:pt x="191" y="0"/>
                  </a:lnTo>
                  <a:lnTo>
                    <a:pt x="219" y="0"/>
                  </a:lnTo>
                  <a:lnTo>
                    <a:pt x="242" y="0"/>
                  </a:lnTo>
                  <a:lnTo>
                    <a:pt x="264" y="0"/>
                  </a:lnTo>
                  <a:lnTo>
                    <a:pt x="292" y="0"/>
                  </a:lnTo>
                  <a:lnTo>
                    <a:pt x="315" y="11"/>
                  </a:lnTo>
                  <a:lnTo>
                    <a:pt x="337" y="17"/>
                  </a:lnTo>
                  <a:lnTo>
                    <a:pt x="377" y="39"/>
                  </a:lnTo>
                  <a:lnTo>
                    <a:pt x="416" y="67"/>
                  </a:lnTo>
                  <a:lnTo>
                    <a:pt x="444" y="107"/>
                  </a:lnTo>
                  <a:lnTo>
                    <a:pt x="467" y="146"/>
                  </a:lnTo>
                  <a:lnTo>
                    <a:pt x="478" y="168"/>
                  </a:lnTo>
                  <a:lnTo>
                    <a:pt x="484" y="197"/>
                  </a:lnTo>
                  <a:lnTo>
                    <a:pt x="484" y="219"/>
                  </a:lnTo>
                  <a:lnTo>
                    <a:pt x="489" y="247"/>
                  </a:lnTo>
                  <a:lnTo>
                    <a:pt x="484" y="270"/>
                  </a:lnTo>
                  <a:lnTo>
                    <a:pt x="484" y="292"/>
                  </a:lnTo>
                  <a:lnTo>
                    <a:pt x="478" y="320"/>
                  </a:lnTo>
                  <a:lnTo>
                    <a:pt x="467" y="343"/>
                  </a:lnTo>
                  <a:lnTo>
                    <a:pt x="444" y="382"/>
                  </a:lnTo>
                  <a:lnTo>
                    <a:pt x="416" y="421"/>
                  </a:lnTo>
                  <a:lnTo>
                    <a:pt x="377" y="449"/>
                  </a:lnTo>
                  <a:lnTo>
                    <a:pt x="337" y="472"/>
                  </a:lnTo>
                  <a:lnTo>
                    <a:pt x="315" y="483"/>
                  </a:lnTo>
                  <a:lnTo>
                    <a:pt x="292" y="488"/>
                  </a:lnTo>
                  <a:lnTo>
                    <a:pt x="270" y="488"/>
                  </a:lnTo>
                  <a:lnTo>
                    <a:pt x="242" y="494"/>
                  </a:lnTo>
                  <a:lnTo>
                    <a:pt x="219" y="488"/>
                  </a:lnTo>
                  <a:lnTo>
                    <a:pt x="191" y="488"/>
                  </a:lnTo>
                  <a:lnTo>
                    <a:pt x="169" y="483"/>
                  </a:lnTo>
                  <a:lnTo>
                    <a:pt x="146" y="472"/>
                  </a:lnTo>
                  <a:lnTo>
                    <a:pt x="107" y="449"/>
                  </a:lnTo>
                  <a:lnTo>
                    <a:pt x="67" y="421"/>
                  </a:lnTo>
                  <a:lnTo>
                    <a:pt x="39" y="382"/>
                  </a:lnTo>
                  <a:lnTo>
                    <a:pt x="17" y="343"/>
                  </a:lnTo>
                  <a:lnTo>
                    <a:pt x="11" y="320"/>
                  </a:lnTo>
                  <a:lnTo>
                    <a:pt x="0" y="292"/>
                  </a:lnTo>
                  <a:lnTo>
                    <a:pt x="0" y="270"/>
                  </a:lnTo>
                  <a:lnTo>
                    <a:pt x="0" y="247"/>
                  </a:lnTo>
                  <a:close/>
                  <a:moveTo>
                    <a:pt x="5" y="270"/>
                  </a:moveTo>
                  <a:lnTo>
                    <a:pt x="5" y="292"/>
                  </a:lnTo>
                  <a:lnTo>
                    <a:pt x="11" y="314"/>
                  </a:lnTo>
                  <a:lnTo>
                    <a:pt x="22" y="337"/>
                  </a:lnTo>
                  <a:lnTo>
                    <a:pt x="45" y="382"/>
                  </a:lnTo>
                  <a:lnTo>
                    <a:pt x="73" y="416"/>
                  </a:lnTo>
                  <a:lnTo>
                    <a:pt x="107" y="444"/>
                  </a:lnTo>
                  <a:lnTo>
                    <a:pt x="146" y="466"/>
                  </a:lnTo>
                  <a:lnTo>
                    <a:pt x="169" y="477"/>
                  </a:lnTo>
                  <a:lnTo>
                    <a:pt x="191" y="483"/>
                  </a:lnTo>
                  <a:lnTo>
                    <a:pt x="219" y="483"/>
                  </a:lnTo>
                  <a:lnTo>
                    <a:pt x="242" y="488"/>
                  </a:lnTo>
                  <a:lnTo>
                    <a:pt x="264" y="483"/>
                  </a:lnTo>
                  <a:lnTo>
                    <a:pt x="292" y="483"/>
                  </a:lnTo>
                  <a:lnTo>
                    <a:pt x="315" y="477"/>
                  </a:lnTo>
                  <a:lnTo>
                    <a:pt x="337" y="466"/>
                  </a:lnTo>
                  <a:lnTo>
                    <a:pt x="377" y="444"/>
                  </a:lnTo>
                  <a:lnTo>
                    <a:pt x="411" y="416"/>
                  </a:lnTo>
                  <a:lnTo>
                    <a:pt x="439" y="382"/>
                  </a:lnTo>
                  <a:lnTo>
                    <a:pt x="461" y="337"/>
                  </a:lnTo>
                  <a:lnTo>
                    <a:pt x="473" y="314"/>
                  </a:lnTo>
                  <a:lnTo>
                    <a:pt x="478" y="292"/>
                  </a:lnTo>
                  <a:lnTo>
                    <a:pt x="478" y="270"/>
                  </a:lnTo>
                  <a:lnTo>
                    <a:pt x="484" y="247"/>
                  </a:lnTo>
                  <a:lnTo>
                    <a:pt x="478" y="219"/>
                  </a:lnTo>
                  <a:lnTo>
                    <a:pt x="478" y="197"/>
                  </a:lnTo>
                  <a:lnTo>
                    <a:pt x="473" y="174"/>
                  </a:lnTo>
                  <a:lnTo>
                    <a:pt x="461" y="152"/>
                  </a:lnTo>
                  <a:lnTo>
                    <a:pt x="439" y="107"/>
                  </a:lnTo>
                  <a:lnTo>
                    <a:pt x="439" y="112"/>
                  </a:lnTo>
                  <a:lnTo>
                    <a:pt x="411" y="73"/>
                  </a:lnTo>
                  <a:lnTo>
                    <a:pt x="377" y="45"/>
                  </a:lnTo>
                  <a:lnTo>
                    <a:pt x="337" y="22"/>
                  </a:lnTo>
                  <a:lnTo>
                    <a:pt x="315" y="11"/>
                  </a:lnTo>
                  <a:lnTo>
                    <a:pt x="292" y="6"/>
                  </a:lnTo>
                  <a:lnTo>
                    <a:pt x="264" y="6"/>
                  </a:lnTo>
                  <a:lnTo>
                    <a:pt x="242" y="6"/>
                  </a:lnTo>
                  <a:lnTo>
                    <a:pt x="219" y="6"/>
                  </a:lnTo>
                  <a:lnTo>
                    <a:pt x="191" y="6"/>
                  </a:lnTo>
                  <a:lnTo>
                    <a:pt x="169" y="11"/>
                  </a:lnTo>
                  <a:lnTo>
                    <a:pt x="152" y="22"/>
                  </a:lnTo>
                  <a:lnTo>
                    <a:pt x="107" y="45"/>
                  </a:lnTo>
                  <a:lnTo>
                    <a:pt x="73" y="73"/>
                  </a:lnTo>
                  <a:lnTo>
                    <a:pt x="45" y="112"/>
                  </a:lnTo>
                  <a:lnTo>
                    <a:pt x="45" y="107"/>
                  </a:lnTo>
                  <a:lnTo>
                    <a:pt x="22" y="152"/>
                  </a:lnTo>
                  <a:lnTo>
                    <a:pt x="11" y="174"/>
                  </a:lnTo>
                  <a:lnTo>
                    <a:pt x="5" y="197"/>
                  </a:lnTo>
                  <a:lnTo>
                    <a:pt x="5" y="219"/>
                  </a:lnTo>
                  <a:lnTo>
                    <a:pt x="5" y="247"/>
                  </a:lnTo>
                  <a:lnTo>
                    <a:pt x="5" y="27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6" name="Freeform 59">
              <a:extLst>
                <a:ext uri="{FF2B5EF4-FFF2-40B4-BE49-F238E27FC236}">
                  <a16:creationId xmlns:a16="http://schemas.microsoft.com/office/drawing/2014/main" id="{04BA9630-EEB7-4460-8C29-C4024766387E}"/>
                </a:ext>
              </a:extLst>
            </p:cNvPr>
            <p:cNvSpPr>
              <a:spLocks/>
            </p:cNvSpPr>
            <p:nvPr/>
          </p:nvSpPr>
          <p:spPr bwMode="auto">
            <a:xfrm>
              <a:off x="5053013" y="3397250"/>
              <a:ext cx="1349375" cy="1346200"/>
            </a:xfrm>
            <a:custGeom>
              <a:avLst/>
              <a:gdLst>
                <a:gd name="T0" fmla="*/ 0 w 850"/>
                <a:gd name="T1" fmla="*/ 2147483647 h 848"/>
                <a:gd name="T2" fmla="*/ 2147483647 w 850"/>
                <a:gd name="T3" fmla="*/ 2147483647 h 848"/>
                <a:gd name="T4" fmla="*/ 2147483647 w 850"/>
                <a:gd name="T5" fmla="*/ 2147483647 h 848"/>
                <a:gd name="T6" fmla="*/ 2147483647 w 850"/>
                <a:gd name="T7" fmla="*/ 2147483647 h 848"/>
                <a:gd name="T8" fmla="*/ 2147483647 w 850"/>
                <a:gd name="T9" fmla="*/ 2147483647 h 848"/>
                <a:gd name="T10" fmla="*/ 2147483647 w 850"/>
                <a:gd name="T11" fmla="*/ 2147483647 h 848"/>
                <a:gd name="T12" fmla="*/ 2147483647 w 850"/>
                <a:gd name="T13" fmla="*/ 2147483647 h 848"/>
                <a:gd name="T14" fmla="*/ 2147483647 w 850"/>
                <a:gd name="T15" fmla="*/ 2147483647 h 848"/>
                <a:gd name="T16" fmla="*/ 2147483647 w 850"/>
                <a:gd name="T17" fmla="*/ 0 h 848"/>
                <a:gd name="T18" fmla="*/ 2147483647 w 850"/>
                <a:gd name="T19" fmla="*/ 0 h 848"/>
                <a:gd name="T20" fmla="*/ 2147483647 w 850"/>
                <a:gd name="T21" fmla="*/ 0 h 848"/>
                <a:gd name="T22" fmla="*/ 2147483647 w 850"/>
                <a:gd name="T23" fmla="*/ 2147483647 h 848"/>
                <a:gd name="T24" fmla="*/ 2147483647 w 850"/>
                <a:gd name="T25" fmla="*/ 2147483647 h 848"/>
                <a:gd name="T26" fmla="*/ 2147483647 w 850"/>
                <a:gd name="T27" fmla="*/ 2147483647 h 848"/>
                <a:gd name="T28" fmla="*/ 2147483647 w 850"/>
                <a:gd name="T29" fmla="*/ 2147483647 h 848"/>
                <a:gd name="T30" fmla="*/ 2147483647 w 850"/>
                <a:gd name="T31" fmla="*/ 2147483647 h 848"/>
                <a:gd name="T32" fmla="*/ 2147483647 w 850"/>
                <a:gd name="T33" fmla="*/ 2147483647 h 848"/>
                <a:gd name="T34" fmla="*/ 2147483647 w 850"/>
                <a:gd name="T35" fmla="*/ 2147483647 h 848"/>
                <a:gd name="T36" fmla="*/ 2147483647 w 850"/>
                <a:gd name="T37" fmla="*/ 2147483647 h 848"/>
                <a:gd name="T38" fmla="*/ 2147483647 w 850"/>
                <a:gd name="T39" fmla="*/ 2147483647 h 848"/>
                <a:gd name="T40" fmla="*/ 2147483647 w 850"/>
                <a:gd name="T41" fmla="*/ 2147483647 h 848"/>
                <a:gd name="T42" fmla="*/ 2147483647 w 850"/>
                <a:gd name="T43" fmla="*/ 2147483647 h 848"/>
                <a:gd name="T44" fmla="*/ 2147483647 w 850"/>
                <a:gd name="T45" fmla="*/ 2147483647 h 848"/>
                <a:gd name="T46" fmla="*/ 2147483647 w 850"/>
                <a:gd name="T47" fmla="*/ 2147483647 h 848"/>
                <a:gd name="T48" fmla="*/ 2147483647 w 850"/>
                <a:gd name="T49" fmla="*/ 2147483647 h 848"/>
                <a:gd name="T50" fmla="*/ 2147483647 w 850"/>
                <a:gd name="T51" fmla="*/ 2147483647 h 848"/>
                <a:gd name="T52" fmla="*/ 2147483647 w 850"/>
                <a:gd name="T53" fmla="*/ 2147483647 h 848"/>
                <a:gd name="T54" fmla="*/ 2147483647 w 850"/>
                <a:gd name="T55" fmla="*/ 2147483647 h 848"/>
                <a:gd name="T56" fmla="*/ 2147483647 w 850"/>
                <a:gd name="T57" fmla="*/ 2147483647 h 848"/>
                <a:gd name="T58" fmla="*/ 2147483647 w 850"/>
                <a:gd name="T59" fmla="*/ 2147483647 h 848"/>
                <a:gd name="T60" fmla="*/ 2147483647 w 850"/>
                <a:gd name="T61" fmla="*/ 2147483647 h 848"/>
                <a:gd name="T62" fmla="*/ 2147483647 w 850"/>
                <a:gd name="T63" fmla="*/ 2147483647 h 848"/>
                <a:gd name="T64" fmla="*/ 2147483647 w 850"/>
                <a:gd name="T65" fmla="*/ 2147483647 h 848"/>
                <a:gd name="T66" fmla="*/ 2147483647 w 850"/>
                <a:gd name="T67" fmla="*/ 2147483647 h 848"/>
                <a:gd name="T68" fmla="*/ 2147483647 w 850"/>
                <a:gd name="T69" fmla="*/ 2147483647 h 848"/>
                <a:gd name="T70" fmla="*/ 2147483647 w 850"/>
                <a:gd name="T71" fmla="*/ 2147483647 h 848"/>
                <a:gd name="T72" fmla="*/ 2147483647 w 850"/>
                <a:gd name="T73" fmla="*/ 2147483647 h 848"/>
                <a:gd name="T74" fmla="*/ 2147483647 w 850"/>
                <a:gd name="T75" fmla="*/ 2147483647 h 848"/>
                <a:gd name="T76" fmla="*/ 0 w 850"/>
                <a:gd name="T77" fmla="*/ 2147483647 h 848"/>
                <a:gd name="T78" fmla="*/ 0 w 850"/>
                <a:gd name="T79" fmla="*/ 2147483647 h 848"/>
                <a:gd name="T80" fmla="*/ 0 w 850"/>
                <a:gd name="T81" fmla="*/ 2147483647 h 8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50"/>
                <a:gd name="T124" fmla="*/ 0 h 848"/>
                <a:gd name="T125" fmla="*/ 850 w 850"/>
                <a:gd name="T126" fmla="*/ 848 h 8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50" h="848">
                  <a:moveTo>
                    <a:pt x="0" y="427"/>
                  </a:moveTo>
                  <a:lnTo>
                    <a:pt x="12" y="337"/>
                  </a:lnTo>
                  <a:lnTo>
                    <a:pt x="34" y="258"/>
                  </a:lnTo>
                  <a:lnTo>
                    <a:pt x="74" y="186"/>
                  </a:lnTo>
                  <a:lnTo>
                    <a:pt x="124" y="124"/>
                  </a:lnTo>
                  <a:lnTo>
                    <a:pt x="186" y="73"/>
                  </a:lnTo>
                  <a:lnTo>
                    <a:pt x="259" y="34"/>
                  </a:lnTo>
                  <a:lnTo>
                    <a:pt x="338" y="11"/>
                  </a:lnTo>
                  <a:lnTo>
                    <a:pt x="428" y="0"/>
                  </a:lnTo>
                  <a:lnTo>
                    <a:pt x="513" y="11"/>
                  </a:lnTo>
                  <a:lnTo>
                    <a:pt x="591" y="34"/>
                  </a:lnTo>
                  <a:lnTo>
                    <a:pt x="665" y="73"/>
                  </a:lnTo>
                  <a:lnTo>
                    <a:pt x="727" y="124"/>
                  </a:lnTo>
                  <a:lnTo>
                    <a:pt x="777" y="186"/>
                  </a:lnTo>
                  <a:lnTo>
                    <a:pt x="817" y="258"/>
                  </a:lnTo>
                  <a:lnTo>
                    <a:pt x="839" y="337"/>
                  </a:lnTo>
                  <a:lnTo>
                    <a:pt x="850" y="427"/>
                  </a:lnTo>
                  <a:lnTo>
                    <a:pt x="839" y="511"/>
                  </a:lnTo>
                  <a:lnTo>
                    <a:pt x="817" y="590"/>
                  </a:lnTo>
                  <a:lnTo>
                    <a:pt x="777" y="663"/>
                  </a:lnTo>
                  <a:lnTo>
                    <a:pt x="727" y="724"/>
                  </a:lnTo>
                  <a:lnTo>
                    <a:pt x="665" y="775"/>
                  </a:lnTo>
                  <a:lnTo>
                    <a:pt x="591" y="814"/>
                  </a:lnTo>
                  <a:lnTo>
                    <a:pt x="513" y="837"/>
                  </a:lnTo>
                  <a:lnTo>
                    <a:pt x="428" y="848"/>
                  </a:lnTo>
                  <a:lnTo>
                    <a:pt x="338" y="837"/>
                  </a:lnTo>
                  <a:lnTo>
                    <a:pt x="259" y="814"/>
                  </a:lnTo>
                  <a:lnTo>
                    <a:pt x="186" y="775"/>
                  </a:lnTo>
                  <a:lnTo>
                    <a:pt x="124" y="724"/>
                  </a:lnTo>
                  <a:lnTo>
                    <a:pt x="74" y="663"/>
                  </a:lnTo>
                  <a:lnTo>
                    <a:pt x="34" y="590"/>
                  </a:lnTo>
                  <a:lnTo>
                    <a:pt x="12" y="511"/>
                  </a:lnTo>
                  <a:lnTo>
                    <a:pt x="0" y="427"/>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7" name="Freeform 60">
              <a:extLst>
                <a:ext uri="{FF2B5EF4-FFF2-40B4-BE49-F238E27FC236}">
                  <a16:creationId xmlns:a16="http://schemas.microsoft.com/office/drawing/2014/main" id="{CB4B750E-3F42-4B14-9859-B258B0C6B630}"/>
                </a:ext>
              </a:extLst>
            </p:cNvPr>
            <p:cNvSpPr>
              <a:spLocks noEditPoints="1"/>
            </p:cNvSpPr>
            <p:nvPr/>
          </p:nvSpPr>
          <p:spPr bwMode="auto">
            <a:xfrm>
              <a:off x="5053013" y="3397250"/>
              <a:ext cx="1358900" cy="1355725"/>
            </a:xfrm>
            <a:custGeom>
              <a:avLst/>
              <a:gdLst>
                <a:gd name="T0" fmla="*/ 2147483647 w 856"/>
                <a:gd name="T1" fmla="*/ 2147483647 h 854"/>
                <a:gd name="T2" fmla="*/ 2147483647 w 856"/>
                <a:gd name="T3" fmla="*/ 2147483647 h 854"/>
                <a:gd name="T4" fmla="*/ 2147483647 w 856"/>
                <a:gd name="T5" fmla="*/ 2147483647 h 854"/>
                <a:gd name="T6" fmla="*/ 2147483647 w 856"/>
                <a:gd name="T7" fmla="*/ 2147483647 h 854"/>
                <a:gd name="T8" fmla="*/ 2147483647 w 856"/>
                <a:gd name="T9" fmla="*/ 2147483647 h 854"/>
                <a:gd name="T10" fmla="*/ 2147483647 w 856"/>
                <a:gd name="T11" fmla="*/ 0 h 854"/>
                <a:gd name="T12" fmla="*/ 2147483647 w 856"/>
                <a:gd name="T13" fmla="*/ 2147483647 h 854"/>
                <a:gd name="T14" fmla="*/ 2147483647 w 856"/>
                <a:gd name="T15" fmla="*/ 2147483647 h 854"/>
                <a:gd name="T16" fmla="*/ 2147483647 w 856"/>
                <a:gd name="T17" fmla="*/ 2147483647 h 854"/>
                <a:gd name="T18" fmla="*/ 2147483647 w 856"/>
                <a:gd name="T19" fmla="*/ 2147483647 h 854"/>
                <a:gd name="T20" fmla="*/ 2147483647 w 856"/>
                <a:gd name="T21" fmla="*/ 2147483647 h 854"/>
                <a:gd name="T22" fmla="*/ 2147483647 w 856"/>
                <a:gd name="T23" fmla="*/ 2147483647 h 854"/>
                <a:gd name="T24" fmla="*/ 2147483647 w 856"/>
                <a:gd name="T25" fmla="*/ 2147483647 h 854"/>
                <a:gd name="T26" fmla="*/ 2147483647 w 856"/>
                <a:gd name="T27" fmla="*/ 2147483647 h 854"/>
                <a:gd name="T28" fmla="*/ 2147483647 w 856"/>
                <a:gd name="T29" fmla="*/ 2147483647 h 854"/>
                <a:gd name="T30" fmla="*/ 2147483647 w 856"/>
                <a:gd name="T31" fmla="*/ 2147483647 h 854"/>
                <a:gd name="T32" fmla="*/ 2147483647 w 856"/>
                <a:gd name="T33" fmla="*/ 2147483647 h 854"/>
                <a:gd name="T34" fmla="*/ 2147483647 w 856"/>
                <a:gd name="T35" fmla="*/ 2147483647 h 854"/>
                <a:gd name="T36" fmla="*/ 2147483647 w 856"/>
                <a:gd name="T37" fmla="*/ 2147483647 h 854"/>
                <a:gd name="T38" fmla="*/ 2147483647 w 856"/>
                <a:gd name="T39" fmla="*/ 2147483647 h 854"/>
                <a:gd name="T40" fmla="*/ 2147483647 w 856"/>
                <a:gd name="T41" fmla="*/ 2147483647 h 854"/>
                <a:gd name="T42" fmla="*/ 2147483647 w 856"/>
                <a:gd name="T43" fmla="*/ 2147483647 h 854"/>
                <a:gd name="T44" fmla="*/ 2147483647 w 856"/>
                <a:gd name="T45" fmla="*/ 2147483647 h 854"/>
                <a:gd name="T46" fmla="*/ 2147483647 w 856"/>
                <a:gd name="T47" fmla="*/ 2147483647 h 854"/>
                <a:gd name="T48" fmla="*/ 2147483647 w 856"/>
                <a:gd name="T49" fmla="*/ 2147483647 h 854"/>
                <a:gd name="T50" fmla="*/ 2147483647 w 856"/>
                <a:gd name="T51" fmla="*/ 2147483647 h 854"/>
                <a:gd name="T52" fmla="*/ 2147483647 w 856"/>
                <a:gd name="T53" fmla="*/ 2147483647 h 854"/>
                <a:gd name="T54" fmla="*/ 2147483647 w 856"/>
                <a:gd name="T55" fmla="*/ 2147483647 h 854"/>
                <a:gd name="T56" fmla="*/ 2147483647 w 856"/>
                <a:gd name="T57" fmla="*/ 2147483647 h 854"/>
                <a:gd name="T58" fmla="*/ 2147483647 w 856"/>
                <a:gd name="T59" fmla="*/ 2147483647 h 854"/>
                <a:gd name="T60" fmla="*/ 2147483647 w 856"/>
                <a:gd name="T61" fmla="*/ 2147483647 h 854"/>
                <a:gd name="T62" fmla="*/ 2147483647 w 856"/>
                <a:gd name="T63" fmla="*/ 2147483647 h 854"/>
                <a:gd name="T64" fmla="*/ 2147483647 w 856"/>
                <a:gd name="T65" fmla="*/ 2147483647 h 854"/>
                <a:gd name="T66" fmla="*/ 2147483647 w 856"/>
                <a:gd name="T67" fmla="*/ 2147483647 h 854"/>
                <a:gd name="T68" fmla="*/ 2147483647 w 856"/>
                <a:gd name="T69" fmla="*/ 2147483647 h 854"/>
                <a:gd name="T70" fmla="*/ 2147483647 w 856"/>
                <a:gd name="T71" fmla="*/ 2147483647 h 854"/>
                <a:gd name="T72" fmla="*/ 2147483647 w 856"/>
                <a:gd name="T73" fmla="*/ 2147483647 h 854"/>
                <a:gd name="T74" fmla="*/ 2147483647 w 856"/>
                <a:gd name="T75" fmla="*/ 2147483647 h 854"/>
                <a:gd name="T76" fmla="*/ 2147483647 w 856"/>
                <a:gd name="T77" fmla="*/ 2147483647 h 854"/>
                <a:gd name="T78" fmla="*/ 2147483647 w 856"/>
                <a:gd name="T79" fmla="*/ 2147483647 h 854"/>
                <a:gd name="T80" fmla="*/ 2147483647 w 856"/>
                <a:gd name="T81" fmla="*/ 2147483647 h 854"/>
                <a:gd name="T82" fmla="*/ 2147483647 w 856"/>
                <a:gd name="T83" fmla="*/ 2147483647 h 854"/>
                <a:gd name="T84" fmla="*/ 2147483647 w 856"/>
                <a:gd name="T85" fmla="*/ 2147483647 h 8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56"/>
                <a:gd name="T130" fmla="*/ 0 h 854"/>
                <a:gd name="T131" fmla="*/ 856 w 856"/>
                <a:gd name="T132" fmla="*/ 854 h 85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56" h="854">
                  <a:moveTo>
                    <a:pt x="0" y="427"/>
                  </a:moveTo>
                  <a:lnTo>
                    <a:pt x="0" y="382"/>
                  </a:lnTo>
                  <a:lnTo>
                    <a:pt x="6" y="337"/>
                  </a:lnTo>
                  <a:lnTo>
                    <a:pt x="17" y="298"/>
                  </a:lnTo>
                  <a:lnTo>
                    <a:pt x="34" y="258"/>
                  </a:lnTo>
                  <a:lnTo>
                    <a:pt x="51" y="219"/>
                  </a:lnTo>
                  <a:lnTo>
                    <a:pt x="74" y="186"/>
                  </a:lnTo>
                  <a:lnTo>
                    <a:pt x="96" y="152"/>
                  </a:lnTo>
                  <a:lnTo>
                    <a:pt x="124" y="124"/>
                  </a:lnTo>
                  <a:lnTo>
                    <a:pt x="152" y="96"/>
                  </a:lnTo>
                  <a:lnTo>
                    <a:pt x="186" y="73"/>
                  </a:lnTo>
                  <a:lnTo>
                    <a:pt x="220" y="51"/>
                  </a:lnTo>
                  <a:lnTo>
                    <a:pt x="259" y="34"/>
                  </a:lnTo>
                  <a:lnTo>
                    <a:pt x="299" y="17"/>
                  </a:lnTo>
                  <a:lnTo>
                    <a:pt x="338" y="6"/>
                  </a:lnTo>
                  <a:lnTo>
                    <a:pt x="383" y="0"/>
                  </a:lnTo>
                  <a:lnTo>
                    <a:pt x="428" y="0"/>
                  </a:lnTo>
                  <a:lnTo>
                    <a:pt x="468" y="0"/>
                  </a:lnTo>
                  <a:lnTo>
                    <a:pt x="513" y="6"/>
                  </a:lnTo>
                  <a:lnTo>
                    <a:pt x="552" y="17"/>
                  </a:lnTo>
                  <a:lnTo>
                    <a:pt x="591" y="34"/>
                  </a:lnTo>
                  <a:lnTo>
                    <a:pt x="631" y="51"/>
                  </a:lnTo>
                  <a:lnTo>
                    <a:pt x="665" y="73"/>
                  </a:lnTo>
                  <a:lnTo>
                    <a:pt x="698" y="96"/>
                  </a:lnTo>
                  <a:lnTo>
                    <a:pt x="727" y="124"/>
                  </a:lnTo>
                  <a:lnTo>
                    <a:pt x="755" y="152"/>
                  </a:lnTo>
                  <a:lnTo>
                    <a:pt x="783" y="186"/>
                  </a:lnTo>
                  <a:lnTo>
                    <a:pt x="800" y="219"/>
                  </a:lnTo>
                  <a:lnTo>
                    <a:pt x="822" y="258"/>
                  </a:lnTo>
                  <a:lnTo>
                    <a:pt x="833" y="298"/>
                  </a:lnTo>
                  <a:lnTo>
                    <a:pt x="845" y="337"/>
                  </a:lnTo>
                  <a:lnTo>
                    <a:pt x="850" y="382"/>
                  </a:lnTo>
                  <a:lnTo>
                    <a:pt x="856" y="427"/>
                  </a:lnTo>
                  <a:lnTo>
                    <a:pt x="850" y="466"/>
                  </a:lnTo>
                  <a:lnTo>
                    <a:pt x="845" y="511"/>
                  </a:lnTo>
                  <a:lnTo>
                    <a:pt x="833" y="550"/>
                  </a:lnTo>
                  <a:lnTo>
                    <a:pt x="822" y="590"/>
                  </a:lnTo>
                  <a:lnTo>
                    <a:pt x="800" y="629"/>
                  </a:lnTo>
                  <a:lnTo>
                    <a:pt x="783" y="663"/>
                  </a:lnTo>
                  <a:lnTo>
                    <a:pt x="755" y="696"/>
                  </a:lnTo>
                  <a:lnTo>
                    <a:pt x="727" y="724"/>
                  </a:lnTo>
                  <a:lnTo>
                    <a:pt x="698" y="753"/>
                  </a:lnTo>
                  <a:lnTo>
                    <a:pt x="665" y="781"/>
                  </a:lnTo>
                  <a:lnTo>
                    <a:pt x="631" y="797"/>
                  </a:lnTo>
                  <a:lnTo>
                    <a:pt x="591" y="820"/>
                  </a:lnTo>
                  <a:lnTo>
                    <a:pt x="552" y="831"/>
                  </a:lnTo>
                  <a:lnTo>
                    <a:pt x="513" y="842"/>
                  </a:lnTo>
                  <a:lnTo>
                    <a:pt x="468" y="848"/>
                  </a:lnTo>
                  <a:lnTo>
                    <a:pt x="428" y="854"/>
                  </a:lnTo>
                  <a:lnTo>
                    <a:pt x="383" y="848"/>
                  </a:lnTo>
                  <a:lnTo>
                    <a:pt x="338" y="842"/>
                  </a:lnTo>
                  <a:lnTo>
                    <a:pt x="299" y="831"/>
                  </a:lnTo>
                  <a:lnTo>
                    <a:pt x="259" y="820"/>
                  </a:lnTo>
                  <a:lnTo>
                    <a:pt x="220" y="797"/>
                  </a:lnTo>
                  <a:lnTo>
                    <a:pt x="186" y="781"/>
                  </a:lnTo>
                  <a:lnTo>
                    <a:pt x="152" y="753"/>
                  </a:lnTo>
                  <a:lnTo>
                    <a:pt x="124" y="724"/>
                  </a:lnTo>
                  <a:lnTo>
                    <a:pt x="96" y="696"/>
                  </a:lnTo>
                  <a:lnTo>
                    <a:pt x="74" y="663"/>
                  </a:lnTo>
                  <a:lnTo>
                    <a:pt x="51" y="629"/>
                  </a:lnTo>
                  <a:lnTo>
                    <a:pt x="34" y="590"/>
                  </a:lnTo>
                  <a:lnTo>
                    <a:pt x="17" y="550"/>
                  </a:lnTo>
                  <a:lnTo>
                    <a:pt x="6" y="511"/>
                  </a:lnTo>
                  <a:lnTo>
                    <a:pt x="0" y="466"/>
                  </a:lnTo>
                  <a:lnTo>
                    <a:pt x="0" y="427"/>
                  </a:lnTo>
                  <a:close/>
                  <a:moveTo>
                    <a:pt x="6" y="466"/>
                  </a:moveTo>
                  <a:lnTo>
                    <a:pt x="12" y="511"/>
                  </a:lnTo>
                  <a:lnTo>
                    <a:pt x="23" y="550"/>
                  </a:lnTo>
                  <a:lnTo>
                    <a:pt x="34" y="590"/>
                  </a:lnTo>
                  <a:lnTo>
                    <a:pt x="57" y="623"/>
                  </a:lnTo>
                  <a:lnTo>
                    <a:pt x="74" y="663"/>
                  </a:lnTo>
                  <a:lnTo>
                    <a:pt x="102" y="691"/>
                  </a:lnTo>
                  <a:lnTo>
                    <a:pt x="130" y="724"/>
                  </a:lnTo>
                  <a:lnTo>
                    <a:pt x="158" y="747"/>
                  </a:lnTo>
                  <a:lnTo>
                    <a:pt x="192" y="775"/>
                  </a:lnTo>
                  <a:lnTo>
                    <a:pt x="226" y="792"/>
                  </a:lnTo>
                  <a:lnTo>
                    <a:pt x="259" y="814"/>
                  </a:lnTo>
                  <a:lnTo>
                    <a:pt x="299" y="826"/>
                  </a:lnTo>
                  <a:lnTo>
                    <a:pt x="338" y="837"/>
                  </a:lnTo>
                  <a:lnTo>
                    <a:pt x="383" y="842"/>
                  </a:lnTo>
                  <a:lnTo>
                    <a:pt x="428" y="848"/>
                  </a:lnTo>
                  <a:lnTo>
                    <a:pt x="468" y="842"/>
                  </a:lnTo>
                  <a:lnTo>
                    <a:pt x="513" y="837"/>
                  </a:lnTo>
                  <a:lnTo>
                    <a:pt x="552" y="826"/>
                  </a:lnTo>
                  <a:lnTo>
                    <a:pt x="591" y="814"/>
                  </a:lnTo>
                  <a:lnTo>
                    <a:pt x="625" y="797"/>
                  </a:lnTo>
                  <a:lnTo>
                    <a:pt x="665" y="775"/>
                  </a:lnTo>
                  <a:lnTo>
                    <a:pt x="693" y="747"/>
                  </a:lnTo>
                  <a:lnTo>
                    <a:pt x="727" y="724"/>
                  </a:lnTo>
                  <a:lnTo>
                    <a:pt x="749" y="691"/>
                  </a:lnTo>
                  <a:lnTo>
                    <a:pt x="777" y="663"/>
                  </a:lnTo>
                  <a:lnTo>
                    <a:pt x="794" y="623"/>
                  </a:lnTo>
                  <a:lnTo>
                    <a:pt x="817" y="590"/>
                  </a:lnTo>
                  <a:lnTo>
                    <a:pt x="828" y="550"/>
                  </a:lnTo>
                  <a:lnTo>
                    <a:pt x="839" y="511"/>
                  </a:lnTo>
                  <a:lnTo>
                    <a:pt x="845" y="466"/>
                  </a:lnTo>
                  <a:lnTo>
                    <a:pt x="850" y="427"/>
                  </a:lnTo>
                  <a:lnTo>
                    <a:pt x="845" y="382"/>
                  </a:lnTo>
                  <a:lnTo>
                    <a:pt x="839" y="337"/>
                  </a:lnTo>
                  <a:lnTo>
                    <a:pt x="828" y="298"/>
                  </a:lnTo>
                  <a:lnTo>
                    <a:pt x="817" y="258"/>
                  </a:lnTo>
                  <a:lnTo>
                    <a:pt x="800" y="225"/>
                  </a:lnTo>
                  <a:lnTo>
                    <a:pt x="777" y="191"/>
                  </a:lnTo>
                  <a:lnTo>
                    <a:pt x="749" y="157"/>
                  </a:lnTo>
                  <a:lnTo>
                    <a:pt x="727" y="129"/>
                  </a:lnTo>
                  <a:lnTo>
                    <a:pt x="693" y="101"/>
                  </a:lnTo>
                  <a:lnTo>
                    <a:pt x="665" y="73"/>
                  </a:lnTo>
                  <a:lnTo>
                    <a:pt x="625" y="56"/>
                  </a:lnTo>
                  <a:lnTo>
                    <a:pt x="591" y="34"/>
                  </a:lnTo>
                  <a:lnTo>
                    <a:pt x="552" y="23"/>
                  </a:lnTo>
                  <a:lnTo>
                    <a:pt x="513" y="11"/>
                  </a:lnTo>
                  <a:lnTo>
                    <a:pt x="468" y="6"/>
                  </a:lnTo>
                  <a:lnTo>
                    <a:pt x="428" y="6"/>
                  </a:lnTo>
                  <a:lnTo>
                    <a:pt x="383" y="6"/>
                  </a:lnTo>
                  <a:lnTo>
                    <a:pt x="338" y="11"/>
                  </a:lnTo>
                  <a:lnTo>
                    <a:pt x="299" y="23"/>
                  </a:lnTo>
                  <a:lnTo>
                    <a:pt x="259" y="34"/>
                  </a:lnTo>
                  <a:lnTo>
                    <a:pt x="226" y="56"/>
                  </a:lnTo>
                  <a:lnTo>
                    <a:pt x="192" y="73"/>
                  </a:lnTo>
                  <a:lnTo>
                    <a:pt x="158" y="101"/>
                  </a:lnTo>
                  <a:lnTo>
                    <a:pt x="130" y="129"/>
                  </a:lnTo>
                  <a:lnTo>
                    <a:pt x="102" y="157"/>
                  </a:lnTo>
                  <a:lnTo>
                    <a:pt x="74" y="191"/>
                  </a:lnTo>
                  <a:lnTo>
                    <a:pt x="57" y="225"/>
                  </a:lnTo>
                  <a:lnTo>
                    <a:pt x="34" y="258"/>
                  </a:lnTo>
                  <a:lnTo>
                    <a:pt x="23" y="298"/>
                  </a:lnTo>
                  <a:lnTo>
                    <a:pt x="12" y="337"/>
                  </a:lnTo>
                  <a:lnTo>
                    <a:pt x="6" y="382"/>
                  </a:lnTo>
                  <a:lnTo>
                    <a:pt x="6" y="427"/>
                  </a:lnTo>
                  <a:lnTo>
                    <a:pt x="6" y="466"/>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8" name="Freeform 61">
              <a:extLst>
                <a:ext uri="{FF2B5EF4-FFF2-40B4-BE49-F238E27FC236}">
                  <a16:creationId xmlns:a16="http://schemas.microsoft.com/office/drawing/2014/main" id="{1130B05E-DDAC-43D7-BDD3-935BE1D428FF}"/>
                </a:ext>
              </a:extLst>
            </p:cNvPr>
            <p:cNvSpPr>
              <a:spLocks/>
            </p:cNvSpPr>
            <p:nvPr/>
          </p:nvSpPr>
          <p:spPr bwMode="auto">
            <a:xfrm>
              <a:off x="5527675" y="3335338"/>
              <a:ext cx="768350" cy="766762"/>
            </a:xfrm>
            <a:custGeom>
              <a:avLst/>
              <a:gdLst>
                <a:gd name="T0" fmla="*/ 0 w 484"/>
                <a:gd name="T1" fmla="*/ 2147483647 h 483"/>
                <a:gd name="T2" fmla="*/ 2147483647 w 484"/>
                <a:gd name="T3" fmla="*/ 2147483647 h 483"/>
                <a:gd name="T4" fmla="*/ 2147483647 w 484"/>
                <a:gd name="T5" fmla="*/ 2147483647 h 483"/>
                <a:gd name="T6" fmla="*/ 2147483647 w 484"/>
                <a:gd name="T7" fmla="*/ 2147483647 h 483"/>
                <a:gd name="T8" fmla="*/ 2147483647 w 484"/>
                <a:gd name="T9" fmla="*/ 2147483647 h 483"/>
                <a:gd name="T10" fmla="*/ 2147483647 w 484"/>
                <a:gd name="T11" fmla="*/ 2147483647 h 483"/>
                <a:gd name="T12" fmla="*/ 2147483647 w 484"/>
                <a:gd name="T13" fmla="*/ 2147483647 h 483"/>
                <a:gd name="T14" fmla="*/ 2147483647 w 484"/>
                <a:gd name="T15" fmla="*/ 2147483647 h 483"/>
                <a:gd name="T16" fmla="*/ 2147483647 w 484"/>
                <a:gd name="T17" fmla="*/ 0 h 483"/>
                <a:gd name="T18" fmla="*/ 2147483647 w 484"/>
                <a:gd name="T19" fmla="*/ 0 h 483"/>
                <a:gd name="T20" fmla="*/ 2147483647 w 484"/>
                <a:gd name="T21" fmla="*/ 0 h 483"/>
                <a:gd name="T22" fmla="*/ 2147483647 w 484"/>
                <a:gd name="T23" fmla="*/ 2147483647 h 483"/>
                <a:gd name="T24" fmla="*/ 2147483647 w 484"/>
                <a:gd name="T25" fmla="*/ 2147483647 h 483"/>
                <a:gd name="T26" fmla="*/ 2147483647 w 484"/>
                <a:gd name="T27" fmla="*/ 2147483647 h 483"/>
                <a:gd name="T28" fmla="*/ 2147483647 w 484"/>
                <a:gd name="T29" fmla="*/ 2147483647 h 483"/>
                <a:gd name="T30" fmla="*/ 2147483647 w 484"/>
                <a:gd name="T31" fmla="*/ 2147483647 h 483"/>
                <a:gd name="T32" fmla="*/ 2147483647 w 484"/>
                <a:gd name="T33" fmla="*/ 2147483647 h 483"/>
                <a:gd name="T34" fmla="*/ 2147483647 w 484"/>
                <a:gd name="T35" fmla="*/ 2147483647 h 483"/>
                <a:gd name="T36" fmla="*/ 2147483647 w 484"/>
                <a:gd name="T37" fmla="*/ 2147483647 h 483"/>
                <a:gd name="T38" fmla="*/ 2147483647 w 484"/>
                <a:gd name="T39" fmla="*/ 2147483647 h 483"/>
                <a:gd name="T40" fmla="*/ 2147483647 w 484"/>
                <a:gd name="T41" fmla="*/ 2147483647 h 483"/>
                <a:gd name="T42" fmla="*/ 2147483647 w 484"/>
                <a:gd name="T43" fmla="*/ 2147483647 h 483"/>
                <a:gd name="T44" fmla="*/ 2147483647 w 484"/>
                <a:gd name="T45" fmla="*/ 2147483647 h 483"/>
                <a:gd name="T46" fmla="*/ 2147483647 w 484"/>
                <a:gd name="T47" fmla="*/ 2147483647 h 483"/>
                <a:gd name="T48" fmla="*/ 2147483647 w 484"/>
                <a:gd name="T49" fmla="*/ 2147483647 h 483"/>
                <a:gd name="T50" fmla="*/ 2147483647 w 484"/>
                <a:gd name="T51" fmla="*/ 2147483647 h 483"/>
                <a:gd name="T52" fmla="*/ 2147483647 w 484"/>
                <a:gd name="T53" fmla="*/ 2147483647 h 483"/>
                <a:gd name="T54" fmla="*/ 2147483647 w 484"/>
                <a:gd name="T55" fmla="*/ 2147483647 h 483"/>
                <a:gd name="T56" fmla="*/ 2147483647 w 484"/>
                <a:gd name="T57" fmla="*/ 2147483647 h 483"/>
                <a:gd name="T58" fmla="*/ 2147483647 w 484"/>
                <a:gd name="T59" fmla="*/ 2147483647 h 483"/>
                <a:gd name="T60" fmla="*/ 2147483647 w 484"/>
                <a:gd name="T61" fmla="*/ 2147483647 h 483"/>
                <a:gd name="T62" fmla="*/ 2147483647 w 484"/>
                <a:gd name="T63" fmla="*/ 2147483647 h 483"/>
                <a:gd name="T64" fmla="*/ 2147483647 w 484"/>
                <a:gd name="T65" fmla="*/ 2147483647 h 483"/>
                <a:gd name="T66" fmla="*/ 2147483647 w 484"/>
                <a:gd name="T67" fmla="*/ 2147483647 h 483"/>
                <a:gd name="T68" fmla="*/ 2147483647 w 484"/>
                <a:gd name="T69" fmla="*/ 2147483647 h 483"/>
                <a:gd name="T70" fmla="*/ 2147483647 w 484"/>
                <a:gd name="T71" fmla="*/ 2147483647 h 483"/>
                <a:gd name="T72" fmla="*/ 2147483647 w 484"/>
                <a:gd name="T73" fmla="*/ 2147483647 h 483"/>
                <a:gd name="T74" fmla="*/ 2147483647 w 484"/>
                <a:gd name="T75" fmla="*/ 2147483647 h 483"/>
                <a:gd name="T76" fmla="*/ 0 w 484"/>
                <a:gd name="T77" fmla="*/ 2147483647 h 483"/>
                <a:gd name="T78" fmla="*/ 0 w 484"/>
                <a:gd name="T79" fmla="*/ 2147483647 h 483"/>
                <a:gd name="T80" fmla="*/ 0 w 484"/>
                <a:gd name="T81" fmla="*/ 2147483647 h 4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4"/>
                <a:gd name="T124" fmla="*/ 0 h 483"/>
                <a:gd name="T125" fmla="*/ 484 w 484"/>
                <a:gd name="T126" fmla="*/ 483 h 4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4" h="483">
                  <a:moveTo>
                    <a:pt x="0" y="241"/>
                  </a:moveTo>
                  <a:lnTo>
                    <a:pt x="5" y="191"/>
                  </a:lnTo>
                  <a:lnTo>
                    <a:pt x="17" y="146"/>
                  </a:lnTo>
                  <a:lnTo>
                    <a:pt x="39" y="107"/>
                  </a:lnTo>
                  <a:lnTo>
                    <a:pt x="73" y="73"/>
                  </a:lnTo>
                  <a:lnTo>
                    <a:pt x="107" y="39"/>
                  </a:lnTo>
                  <a:lnTo>
                    <a:pt x="146" y="17"/>
                  </a:lnTo>
                  <a:lnTo>
                    <a:pt x="191" y="6"/>
                  </a:lnTo>
                  <a:lnTo>
                    <a:pt x="242" y="0"/>
                  </a:lnTo>
                  <a:lnTo>
                    <a:pt x="292" y="6"/>
                  </a:lnTo>
                  <a:lnTo>
                    <a:pt x="337" y="17"/>
                  </a:lnTo>
                  <a:lnTo>
                    <a:pt x="377" y="39"/>
                  </a:lnTo>
                  <a:lnTo>
                    <a:pt x="411" y="73"/>
                  </a:lnTo>
                  <a:lnTo>
                    <a:pt x="444" y="107"/>
                  </a:lnTo>
                  <a:lnTo>
                    <a:pt x="467" y="146"/>
                  </a:lnTo>
                  <a:lnTo>
                    <a:pt x="478" y="191"/>
                  </a:lnTo>
                  <a:lnTo>
                    <a:pt x="484" y="241"/>
                  </a:lnTo>
                  <a:lnTo>
                    <a:pt x="478" y="292"/>
                  </a:lnTo>
                  <a:lnTo>
                    <a:pt x="467" y="337"/>
                  </a:lnTo>
                  <a:lnTo>
                    <a:pt x="444" y="376"/>
                  </a:lnTo>
                  <a:lnTo>
                    <a:pt x="411" y="410"/>
                  </a:lnTo>
                  <a:lnTo>
                    <a:pt x="377" y="443"/>
                  </a:lnTo>
                  <a:lnTo>
                    <a:pt x="337" y="466"/>
                  </a:lnTo>
                  <a:lnTo>
                    <a:pt x="292" y="477"/>
                  </a:lnTo>
                  <a:lnTo>
                    <a:pt x="242" y="483"/>
                  </a:lnTo>
                  <a:lnTo>
                    <a:pt x="191" y="477"/>
                  </a:lnTo>
                  <a:lnTo>
                    <a:pt x="146" y="466"/>
                  </a:lnTo>
                  <a:lnTo>
                    <a:pt x="107" y="443"/>
                  </a:lnTo>
                  <a:lnTo>
                    <a:pt x="73" y="410"/>
                  </a:lnTo>
                  <a:lnTo>
                    <a:pt x="39" y="376"/>
                  </a:lnTo>
                  <a:lnTo>
                    <a:pt x="17" y="337"/>
                  </a:lnTo>
                  <a:lnTo>
                    <a:pt x="5" y="292"/>
                  </a:lnTo>
                  <a:lnTo>
                    <a:pt x="0" y="241"/>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19" name="Freeform 62">
              <a:extLst>
                <a:ext uri="{FF2B5EF4-FFF2-40B4-BE49-F238E27FC236}">
                  <a16:creationId xmlns:a16="http://schemas.microsoft.com/office/drawing/2014/main" id="{8FA10575-E6B0-4879-AC6B-923483057CBD}"/>
                </a:ext>
              </a:extLst>
            </p:cNvPr>
            <p:cNvSpPr>
              <a:spLocks noEditPoints="1"/>
            </p:cNvSpPr>
            <p:nvPr/>
          </p:nvSpPr>
          <p:spPr bwMode="auto">
            <a:xfrm>
              <a:off x="5527675" y="3335338"/>
              <a:ext cx="776288" cy="774700"/>
            </a:xfrm>
            <a:custGeom>
              <a:avLst/>
              <a:gdLst>
                <a:gd name="T0" fmla="*/ 0 w 489"/>
                <a:gd name="T1" fmla="*/ 2147483647 h 488"/>
                <a:gd name="T2" fmla="*/ 2147483647 w 489"/>
                <a:gd name="T3" fmla="*/ 2147483647 h 488"/>
                <a:gd name="T4" fmla="*/ 2147483647 w 489"/>
                <a:gd name="T5" fmla="*/ 2147483647 h 488"/>
                <a:gd name="T6" fmla="*/ 2147483647 w 489"/>
                <a:gd name="T7" fmla="*/ 2147483647 h 488"/>
                <a:gd name="T8" fmla="*/ 2147483647 w 489"/>
                <a:gd name="T9" fmla="*/ 2147483647 h 488"/>
                <a:gd name="T10" fmla="*/ 2147483647 w 489"/>
                <a:gd name="T11" fmla="*/ 0 h 488"/>
                <a:gd name="T12" fmla="*/ 2147483647 w 489"/>
                <a:gd name="T13" fmla="*/ 2147483647 h 488"/>
                <a:gd name="T14" fmla="*/ 2147483647 w 489"/>
                <a:gd name="T15" fmla="*/ 2147483647 h 488"/>
                <a:gd name="T16" fmla="*/ 2147483647 w 489"/>
                <a:gd name="T17" fmla="*/ 2147483647 h 488"/>
                <a:gd name="T18" fmla="*/ 2147483647 w 489"/>
                <a:gd name="T19" fmla="*/ 2147483647 h 488"/>
                <a:gd name="T20" fmla="*/ 2147483647 w 489"/>
                <a:gd name="T21" fmla="*/ 2147483647 h 488"/>
                <a:gd name="T22" fmla="*/ 2147483647 w 489"/>
                <a:gd name="T23" fmla="*/ 2147483647 h 488"/>
                <a:gd name="T24" fmla="*/ 2147483647 w 489"/>
                <a:gd name="T25" fmla="*/ 2147483647 h 488"/>
                <a:gd name="T26" fmla="*/ 2147483647 w 489"/>
                <a:gd name="T27" fmla="*/ 2147483647 h 488"/>
                <a:gd name="T28" fmla="*/ 2147483647 w 489"/>
                <a:gd name="T29" fmla="*/ 2147483647 h 488"/>
                <a:gd name="T30" fmla="*/ 2147483647 w 489"/>
                <a:gd name="T31" fmla="*/ 2147483647 h 488"/>
                <a:gd name="T32" fmla="*/ 2147483647 w 489"/>
                <a:gd name="T33" fmla="*/ 2147483647 h 488"/>
                <a:gd name="T34" fmla="*/ 2147483647 w 489"/>
                <a:gd name="T35" fmla="*/ 2147483647 h 488"/>
                <a:gd name="T36" fmla="*/ 2147483647 w 489"/>
                <a:gd name="T37" fmla="*/ 2147483647 h 488"/>
                <a:gd name="T38" fmla="*/ 2147483647 w 489"/>
                <a:gd name="T39" fmla="*/ 2147483647 h 488"/>
                <a:gd name="T40" fmla="*/ 2147483647 w 489"/>
                <a:gd name="T41" fmla="*/ 2147483647 h 488"/>
                <a:gd name="T42" fmla="*/ 2147483647 w 489"/>
                <a:gd name="T43" fmla="*/ 2147483647 h 488"/>
                <a:gd name="T44" fmla="*/ 0 w 489"/>
                <a:gd name="T45" fmla="*/ 2147483647 h 488"/>
                <a:gd name="T46" fmla="*/ 2147483647 w 489"/>
                <a:gd name="T47" fmla="*/ 2147483647 h 488"/>
                <a:gd name="T48" fmla="*/ 2147483647 w 489"/>
                <a:gd name="T49" fmla="*/ 2147483647 h 488"/>
                <a:gd name="T50" fmla="*/ 2147483647 w 489"/>
                <a:gd name="T51" fmla="*/ 2147483647 h 488"/>
                <a:gd name="T52" fmla="*/ 2147483647 w 489"/>
                <a:gd name="T53" fmla="*/ 2147483647 h 488"/>
                <a:gd name="T54" fmla="*/ 2147483647 w 489"/>
                <a:gd name="T55" fmla="*/ 2147483647 h 488"/>
                <a:gd name="T56" fmla="*/ 2147483647 w 489"/>
                <a:gd name="T57" fmla="*/ 2147483647 h 488"/>
                <a:gd name="T58" fmla="*/ 2147483647 w 489"/>
                <a:gd name="T59" fmla="*/ 2147483647 h 488"/>
                <a:gd name="T60" fmla="*/ 2147483647 w 489"/>
                <a:gd name="T61" fmla="*/ 2147483647 h 488"/>
                <a:gd name="T62" fmla="*/ 2147483647 w 489"/>
                <a:gd name="T63" fmla="*/ 2147483647 h 488"/>
                <a:gd name="T64" fmla="*/ 2147483647 w 489"/>
                <a:gd name="T65" fmla="*/ 2147483647 h 488"/>
                <a:gd name="T66" fmla="*/ 2147483647 w 489"/>
                <a:gd name="T67" fmla="*/ 2147483647 h 488"/>
                <a:gd name="T68" fmla="*/ 2147483647 w 489"/>
                <a:gd name="T69" fmla="*/ 2147483647 h 488"/>
                <a:gd name="T70" fmla="*/ 2147483647 w 489"/>
                <a:gd name="T71" fmla="*/ 2147483647 h 488"/>
                <a:gd name="T72" fmla="*/ 2147483647 w 489"/>
                <a:gd name="T73" fmla="*/ 2147483647 h 488"/>
                <a:gd name="T74" fmla="*/ 2147483647 w 489"/>
                <a:gd name="T75" fmla="*/ 2147483647 h 488"/>
                <a:gd name="T76" fmla="*/ 2147483647 w 489"/>
                <a:gd name="T77" fmla="*/ 2147483647 h 488"/>
                <a:gd name="T78" fmla="*/ 2147483647 w 489"/>
                <a:gd name="T79" fmla="*/ 2147483647 h 488"/>
                <a:gd name="T80" fmla="*/ 2147483647 w 489"/>
                <a:gd name="T81" fmla="*/ 2147483647 h 488"/>
                <a:gd name="T82" fmla="*/ 2147483647 w 489"/>
                <a:gd name="T83" fmla="*/ 2147483647 h 488"/>
                <a:gd name="T84" fmla="*/ 2147483647 w 489"/>
                <a:gd name="T85" fmla="*/ 2147483647 h 488"/>
                <a:gd name="T86" fmla="*/ 2147483647 w 489"/>
                <a:gd name="T87" fmla="*/ 2147483647 h 488"/>
                <a:gd name="T88" fmla="*/ 2147483647 w 489"/>
                <a:gd name="T89" fmla="*/ 2147483647 h 488"/>
                <a:gd name="T90" fmla="*/ 2147483647 w 489"/>
                <a:gd name="T91" fmla="*/ 2147483647 h 4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89"/>
                <a:gd name="T139" fmla="*/ 0 h 488"/>
                <a:gd name="T140" fmla="*/ 489 w 489"/>
                <a:gd name="T141" fmla="*/ 488 h 4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89" h="488">
                  <a:moveTo>
                    <a:pt x="0" y="241"/>
                  </a:moveTo>
                  <a:lnTo>
                    <a:pt x="0" y="219"/>
                  </a:lnTo>
                  <a:lnTo>
                    <a:pt x="0" y="191"/>
                  </a:lnTo>
                  <a:lnTo>
                    <a:pt x="11" y="168"/>
                  </a:lnTo>
                  <a:lnTo>
                    <a:pt x="17" y="146"/>
                  </a:lnTo>
                  <a:lnTo>
                    <a:pt x="39" y="107"/>
                  </a:lnTo>
                  <a:lnTo>
                    <a:pt x="67" y="67"/>
                  </a:lnTo>
                  <a:lnTo>
                    <a:pt x="107" y="39"/>
                  </a:lnTo>
                  <a:lnTo>
                    <a:pt x="146" y="17"/>
                  </a:lnTo>
                  <a:lnTo>
                    <a:pt x="169" y="11"/>
                  </a:lnTo>
                  <a:lnTo>
                    <a:pt x="191" y="0"/>
                  </a:lnTo>
                  <a:lnTo>
                    <a:pt x="219" y="0"/>
                  </a:lnTo>
                  <a:lnTo>
                    <a:pt x="242" y="0"/>
                  </a:lnTo>
                  <a:lnTo>
                    <a:pt x="264" y="0"/>
                  </a:lnTo>
                  <a:lnTo>
                    <a:pt x="292" y="0"/>
                  </a:lnTo>
                  <a:lnTo>
                    <a:pt x="315" y="11"/>
                  </a:lnTo>
                  <a:lnTo>
                    <a:pt x="337" y="17"/>
                  </a:lnTo>
                  <a:lnTo>
                    <a:pt x="377" y="39"/>
                  </a:lnTo>
                  <a:lnTo>
                    <a:pt x="416" y="67"/>
                  </a:lnTo>
                  <a:lnTo>
                    <a:pt x="444" y="107"/>
                  </a:lnTo>
                  <a:lnTo>
                    <a:pt x="467" y="146"/>
                  </a:lnTo>
                  <a:lnTo>
                    <a:pt x="478" y="168"/>
                  </a:lnTo>
                  <a:lnTo>
                    <a:pt x="484" y="191"/>
                  </a:lnTo>
                  <a:lnTo>
                    <a:pt x="484" y="219"/>
                  </a:lnTo>
                  <a:lnTo>
                    <a:pt x="489" y="241"/>
                  </a:lnTo>
                  <a:lnTo>
                    <a:pt x="484" y="264"/>
                  </a:lnTo>
                  <a:lnTo>
                    <a:pt x="484" y="292"/>
                  </a:lnTo>
                  <a:lnTo>
                    <a:pt x="478" y="314"/>
                  </a:lnTo>
                  <a:lnTo>
                    <a:pt x="467" y="337"/>
                  </a:lnTo>
                  <a:lnTo>
                    <a:pt x="444" y="376"/>
                  </a:lnTo>
                  <a:lnTo>
                    <a:pt x="416" y="415"/>
                  </a:lnTo>
                  <a:lnTo>
                    <a:pt x="377" y="443"/>
                  </a:lnTo>
                  <a:lnTo>
                    <a:pt x="337" y="466"/>
                  </a:lnTo>
                  <a:lnTo>
                    <a:pt x="315" y="477"/>
                  </a:lnTo>
                  <a:lnTo>
                    <a:pt x="292" y="483"/>
                  </a:lnTo>
                  <a:lnTo>
                    <a:pt x="270" y="483"/>
                  </a:lnTo>
                  <a:lnTo>
                    <a:pt x="242" y="488"/>
                  </a:lnTo>
                  <a:lnTo>
                    <a:pt x="219" y="483"/>
                  </a:lnTo>
                  <a:lnTo>
                    <a:pt x="191" y="483"/>
                  </a:lnTo>
                  <a:lnTo>
                    <a:pt x="169" y="477"/>
                  </a:lnTo>
                  <a:lnTo>
                    <a:pt x="146" y="466"/>
                  </a:lnTo>
                  <a:lnTo>
                    <a:pt x="107" y="443"/>
                  </a:lnTo>
                  <a:lnTo>
                    <a:pt x="67" y="415"/>
                  </a:lnTo>
                  <a:lnTo>
                    <a:pt x="39" y="376"/>
                  </a:lnTo>
                  <a:lnTo>
                    <a:pt x="17" y="337"/>
                  </a:lnTo>
                  <a:lnTo>
                    <a:pt x="11" y="314"/>
                  </a:lnTo>
                  <a:lnTo>
                    <a:pt x="0" y="292"/>
                  </a:lnTo>
                  <a:lnTo>
                    <a:pt x="0" y="269"/>
                  </a:lnTo>
                  <a:lnTo>
                    <a:pt x="0" y="241"/>
                  </a:lnTo>
                  <a:close/>
                  <a:moveTo>
                    <a:pt x="5" y="264"/>
                  </a:moveTo>
                  <a:lnTo>
                    <a:pt x="5" y="292"/>
                  </a:lnTo>
                  <a:lnTo>
                    <a:pt x="11" y="314"/>
                  </a:lnTo>
                  <a:lnTo>
                    <a:pt x="22" y="337"/>
                  </a:lnTo>
                  <a:lnTo>
                    <a:pt x="45" y="376"/>
                  </a:lnTo>
                  <a:lnTo>
                    <a:pt x="73" y="410"/>
                  </a:lnTo>
                  <a:lnTo>
                    <a:pt x="107" y="438"/>
                  </a:lnTo>
                  <a:lnTo>
                    <a:pt x="152" y="460"/>
                  </a:lnTo>
                  <a:lnTo>
                    <a:pt x="146" y="460"/>
                  </a:lnTo>
                  <a:lnTo>
                    <a:pt x="169" y="472"/>
                  </a:lnTo>
                  <a:lnTo>
                    <a:pt x="191" y="477"/>
                  </a:lnTo>
                  <a:lnTo>
                    <a:pt x="219" y="477"/>
                  </a:lnTo>
                  <a:lnTo>
                    <a:pt x="242" y="483"/>
                  </a:lnTo>
                  <a:lnTo>
                    <a:pt x="264" y="477"/>
                  </a:lnTo>
                  <a:lnTo>
                    <a:pt x="292" y="477"/>
                  </a:lnTo>
                  <a:lnTo>
                    <a:pt x="315" y="472"/>
                  </a:lnTo>
                  <a:lnTo>
                    <a:pt x="337" y="460"/>
                  </a:lnTo>
                  <a:lnTo>
                    <a:pt x="377" y="438"/>
                  </a:lnTo>
                  <a:lnTo>
                    <a:pt x="411" y="410"/>
                  </a:lnTo>
                  <a:lnTo>
                    <a:pt x="439" y="376"/>
                  </a:lnTo>
                  <a:lnTo>
                    <a:pt x="461" y="337"/>
                  </a:lnTo>
                  <a:lnTo>
                    <a:pt x="473" y="314"/>
                  </a:lnTo>
                  <a:lnTo>
                    <a:pt x="478" y="292"/>
                  </a:lnTo>
                  <a:lnTo>
                    <a:pt x="478" y="264"/>
                  </a:lnTo>
                  <a:lnTo>
                    <a:pt x="484" y="241"/>
                  </a:lnTo>
                  <a:lnTo>
                    <a:pt x="478" y="219"/>
                  </a:lnTo>
                  <a:lnTo>
                    <a:pt x="478" y="191"/>
                  </a:lnTo>
                  <a:lnTo>
                    <a:pt x="473" y="168"/>
                  </a:lnTo>
                  <a:lnTo>
                    <a:pt x="461" y="146"/>
                  </a:lnTo>
                  <a:lnTo>
                    <a:pt x="461" y="152"/>
                  </a:lnTo>
                  <a:lnTo>
                    <a:pt x="439" y="107"/>
                  </a:lnTo>
                  <a:lnTo>
                    <a:pt x="411" y="73"/>
                  </a:lnTo>
                  <a:lnTo>
                    <a:pt x="377" y="45"/>
                  </a:lnTo>
                  <a:lnTo>
                    <a:pt x="337" y="22"/>
                  </a:lnTo>
                  <a:lnTo>
                    <a:pt x="315" y="11"/>
                  </a:lnTo>
                  <a:lnTo>
                    <a:pt x="292" y="6"/>
                  </a:lnTo>
                  <a:lnTo>
                    <a:pt x="264" y="6"/>
                  </a:lnTo>
                  <a:lnTo>
                    <a:pt x="242" y="6"/>
                  </a:lnTo>
                  <a:lnTo>
                    <a:pt x="219" y="6"/>
                  </a:lnTo>
                  <a:lnTo>
                    <a:pt x="191" y="6"/>
                  </a:lnTo>
                  <a:lnTo>
                    <a:pt x="169" y="11"/>
                  </a:lnTo>
                  <a:lnTo>
                    <a:pt x="146" y="22"/>
                  </a:lnTo>
                  <a:lnTo>
                    <a:pt x="152" y="22"/>
                  </a:lnTo>
                  <a:lnTo>
                    <a:pt x="107" y="45"/>
                  </a:lnTo>
                  <a:lnTo>
                    <a:pt x="73" y="73"/>
                  </a:lnTo>
                  <a:lnTo>
                    <a:pt x="45" y="107"/>
                  </a:lnTo>
                  <a:lnTo>
                    <a:pt x="22" y="152"/>
                  </a:lnTo>
                  <a:lnTo>
                    <a:pt x="22" y="146"/>
                  </a:lnTo>
                  <a:lnTo>
                    <a:pt x="11" y="168"/>
                  </a:lnTo>
                  <a:lnTo>
                    <a:pt x="5" y="191"/>
                  </a:lnTo>
                  <a:lnTo>
                    <a:pt x="5" y="219"/>
                  </a:lnTo>
                  <a:lnTo>
                    <a:pt x="5" y="241"/>
                  </a:lnTo>
                  <a:lnTo>
                    <a:pt x="5" y="264"/>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0" name="Freeform 63">
              <a:extLst>
                <a:ext uri="{FF2B5EF4-FFF2-40B4-BE49-F238E27FC236}">
                  <a16:creationId xmlns:a16="http://schemas.microsoft.com/office/drawing/2014/main" id="{EC0B9EE7-2DC1-41B8-B418-E421CCC86C39}"/>
                </a:ext>
              </a:extLst>
            </p:cNvPr>
            <p:cNvSpPr>
              <a:spLocks/>
            </p:cNvSpPr>
            <p:nvPr/>
          </p:nvSpPr>
          <p:spPr bwMode="auto">
            <a:xfrm>
              <a:off x="5589588" y="3665538"/>
              <a:ext cx="608012" cy="604837"/>
            </a:xfrm>
            <a:custGeom>
              <a:avLst/>
              <a:gdLst>
                <a:gd name="T0" fmla="*/ 0 w 383"/>
                <a:gd name="T1" fmla="*/ 2147483647 h 381"/>
                <a:gd name="T2" fmla="*/ 2147483647 w 383"/>
                <a:gd name="T3" fmla="*/ 2147483647 h 381"/>
                <a:gd name="T4" fmla="*/ 2147483647 w 383"/>
                <a:gd name="T5" fmla="*/ 2147483647 h 381"/>
                <a:gd name="T6" fmla="*/ 2147483647 w 383"/>
                <a:gd name="T7" fmla="*/ 2147483647 h 381"/>
                <a:gd name="T8" fmla="*/ 2147483647 w 383"/>
                <a:gd name="T9" fmla="*/ 2147483647 h 381"/>
                <a:gd name="T10" fmla="*/ 2147483647 w 383"/>
                <a:gd name="T11" fmla="*/ 2147483647 h 381"/>
                <a:gd name="T12" fmla="*/ 2147483647 w 383"/>
                <a:gd name="T13" fmla="*/ 2147483647 h 381"/>
                <a:gd name="T14" fmla="*/ 2147483647 w 383"/>
                <a:gd name="T15" fmla="*/ 2147483647 h 381"/>
                <a:gd name="T16" fmla="*/ 2147483647 w 383"/>
                <a:gd name="T17" fmla="*/ 0 h 381"/>
                <a:gd name="T18" fmla="*/ 2147483647 w 383"/>
                <a:gd name="T19" fmla="*/ 0 h 381"/>
                <a:gd name="T20" fmla="*/ 2147483647 w 383"/>
                <a:gd name="T21" fmla="*/ 0 h 381"/>
                <a:gd name="T22" fmla="*/ 2147483647 w 383"/>
                <a:gd name="T23" fmla="*/ 2147483647 h 381"/>
                <a:gd name="T24" fmla="*/ 2147483647 w 383"/>
                <a:gd name="T25" fmla="*/ 2147483647 h 381"/>
                <a:gd name="T26" fmla="*/ 2147483647 w 383"/>
                <a:gd name="T27" fmla="*/ 2147483647 h 381"/>
                <a:gd name="T28" fmla="*/ 2147483647 w 383"/>
                <a:gd name="T29" fmla="*/ 2147483647 h 381"/>
                <a:gd name="T30" fmla="*/ 2147483647 w 383"/>
                <a:gd name="T31" fmla="*/ 2147483647 h 381"/>
                <a:gd name="T32" fmla="*/ 2147483647 w 383"/>
                <a:gd name="T33" fmla="*/ 2147483647 h 381"/>
                <a:gd name="T34" fmla="*/ 2147483647 w 383"/>
                <a:gd name="T35" fmla="*/ 2147483647 h 381"/>
                <a:gd name="T36" fmla="*/ 2147483647 w 383"/>
                <a:gd name="T37" fmla="*/ 2147483647 h 381"/>
                <a:gd name="T38" fmla="*/ 2147483647 w 383"/>
                <a:gd name="T39" fmla="*/ 2147483647 h 381"/>
                <a:gd name="T40" fmla="*/ 2147483647 w 383"/>
                <a:gd name="T41" fmla="*/ 2147483647 h 381"/>
                <a:gd name="T42" fmla="*/ 2147483647 w 383"/>
                <a:gd name="T43" fmla="*/ 2147483647 h 381"/>
                <a:gd name="T44" fmla="*/ 2147483647 w 383"/>
                <a:gd name="T45" fmla="*/ 2147483647 h 381"/>
                <a:gd name="T46" fmla="*/ 2147483647 w 383"/>
                <a:gd name="T47" fmla="*/ 2147483647 h 381"/>
                <a:gd name="T48" fmla="*/ 2147483647 w 383"/>
                <a:gd name="T49" fmla="*/ 2147483647 h 381"/>
                <a:gd name="T50" fmla="*/ 2147483647 w 383"/>
                <a:gd name="T51" fmla="*/ 2147483647 h 381"/>
                <a:gd name="T52" fmla="*/ 2147483647 w 383"/>
                <a:gd name="T53" fmla="*/ 2147483647 h 381"/>
                <a:gd name="T54" fmla="*/ 2147483647 w 383"/>
                <a:gd name="T55" fmla="*/ 2147483647 h 381"/>
                <a:gd name="T56" fmla="*/ 2147483647 w 383"/>
                <a:gd name="T57" fmla="*/ 2147483647 h 381"/>
                <a:gd name="T58" fmla="*/ 2147483647 w 383"/>
                <a:gd name="T59" fmla="*/ 2147483647 h 381"/>
                <a:gd name="T60" fmla="*/ 2147483647 w 383"/>
                <a:gd name="T61" fmla="*/ 2147483647 h 381"/>
                <a:gd name="T62" fmla="*/ 2147483647 w 383"/>
                <a:gd name="T63" fmla="*/ 2147483647 h 381"/>
                <a:gd name="T64" fmla="*/ 2147483647 w 383"/>
                <a:gd name="T65" fmla="*/ 2147483647 h 381"/>
                <a:gd name="T66" fmla="*/ 2147483647 w 383"/>
                <a:gd name="T67" fmla="*/ 2147483647 h 381"/>
                <a:gd name="T68" fmla="*/ 2147483647 w 383"/>
                <a:gd name="T69" fmla="*/ 2147483647 h 381"/>
                <a:gd name="T70" fmla="*/ 2147483647 w 383"/>
                <a:gd name="T71" fmla="*/ 2147483647 h 381"/>
                <a:gd name="T72" fmla="*/ 2147483647 w 383"/>
                <a:gd name="T73" fmla="*/ 2147483647 h 381"/>
                <a:gd name="T74" fmla="*/ 2147483647 w 383"/>
                <a:gd name="T75" fmla="*/ 2147483647 h 381"/>
                <a:gd name="T76" fmla="*/ 0 w 383"/>
                <a:gd name="T77" fmla="*/ 2147483647 h 381"/>
                <a:gd name="T78" fmla="*/ 0 w 383"/>
                <a:gd name="T79" fmla="*/ 2147483647 h 381"/>
                <a:gd name="T80" fmla="*/ 0 w 383"/>
                <a:gd name="T81" fmla="*/ 2147483647 h 3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3"/>
                <a:gd name="T124" fmla="*/ 0 h 381"/>
                <a:gd name="T125" fmla="*/ 383 w 383"/>
                <a:gd name="T126" fmla="*/ 381 h 38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3" h="381">
                  <a:moveTo>
                    <a:pt x="0" y="191"/>
                  </a:moveTo>
                  <a:lnTo>
                    <a:pt x="6" y="151"/>
                  </a:lnTo>
                  <a:lnTo>
                    <a:pt x="17" y="118"/>
                  </a:lnTo>
                  <a:lnTo>
                    <a:pt x="34" y="84"/>
                  </a:lnTo>
                  <a:lnTo>
                    <a:pt x="56" y="56"/>
                  </a:lnTo>
                  <a:lnTo>
                    <a:pt x="85" y="33"/>
                  </a:lnTo>
                  <a:lnTo>
                    <a:pt x="118" y="17"/>
                  </a:lnTo>
                  <a:lnTo>
                    <a:pt x="152" y="5"/>
                  </a:lnTo>
                  <a:lnTo>
                    <a:pt x="192" y="0"/>
                  </a:lnTo>
                  <a:lnTo>
                    <a:pt x="231" y="5"/>
                  </a:lnTo>
                  <a:lnTo>
                    <a:pt x="265" y="17"/>
                  </a:lnTo>
                  <a:lnTo>
                    <a:pt x="298" y="33"/>
                  </a:lnTo>
                  <a:lnTo>
                    <a:pt x="327" y="56"/>
                  </a:lnTo>
                  <a:lnTo>
                    <a:pt x="349" y="84"/>
                  </a:lnTo>
                  <a:lnTo>
                    <a:pt x="366" y="118"/>
                  </a:lnTo>
                  <a:lnTo>
                    <a:pt x="377" y="151"/>
                  </a:lnTo>
                  <a:lnTo>
                    <a:pt x="383" y="191"/>
                  </a:lnTo>
                  <a:lnTo>
                    <a:pt x="377" y="230"/>
                  </a:lnTo>
                  <a:lnTo>
                    <a:pt x="366" y="264"/>
                  </a:lnTo>
                  <a:lnTo>
                    <a:pt x="349" y="297"/>
                  </a:lnTo>
                  <a:lnTo>
                    <a:pt x="327" y="325"/>
                  </a:lnTo>
                  <a:lnTo>
                    <a:pt x="298" y="348"/>
                  </a:lnTo>
                  <a:lnTo>
                    <a:pt x="265" y="365"/>
                  </a:lnTo>
                  <a:lnTo>
                    <a:pt x="231" y="376"/>
                  </a:lnTo>
                  <a:lnTo>
                    <a:pt x="192" y="381"/>
                  </a:lnTo>
                  <a:lnTo>
                    <a:pt x="152" y="376"/>
                  </a:lnTo>
                  <a:lnTo>
                    <a:pt x="118" y="365"/>
                  </a:lnTo>
                  <a:lnTo>
                    <a:pt x="85" y="348"/>
                  </a:lnTo>
                  <a:lnTo>
                    <a:pt x="56" y="325"/>
                  </a:lnTo>
                  <a:lnTo>
                    <a:pt x="34" y="297"/>
                  </a:lnTo>
                  <a:lnTo>
                    <a:pt x="17" y="264"/>
                  </a:lnTo>
                  <a:lnTo>
                    <a:pt x="6" y="230"/>
                  </a:lnTo>
                  <a:lnTo>
                    <a:pt x="0" y="191"/>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1" name="Freeform 64">
              <a:extLst>
                <a:ext uri="{FF2B5EF4-FFF2-40B4-BE49-F238E27FC236}">
                  <a16:creationId xmlns:a16="http://schemas.microsoft.com/office/drawing/2014/main" id="{EAA4DA44-AC28-486A-9964-D0F47E86CE27}"/>
                </a:ext>
              </a:extLst>
            </p:cNvPr>
            <p:cNvSpPr>
              <a:spLocks noEditPoints="1"/>
            </p:cNvSpPr>
            <p:nvPr/>
          </p:nvSpPr>
          <p:spPr bwMode="auto">
            <a:xfrm>
              <a:off x="5589588" y="3665538"/>
              <a:ext cx="617537" cy="614362"/>
            </a:xfrm>
            <a:custGeom>
              <a:avLst/>
              <a:gdLst>
                <a:gd name="T0" fmla="*/ 0 w 389"/>
                <a:gd name="T1" fmla="*/ 2147483647 h 387"/>
                <a:gd name="T2" fmla="*/ 2147483647 w 389"/>
                <a:gd name="T3" fmla="*/ 2147483647 h 387"/>
                <a:gd name="T4" fmla="*/ 2147483647 w 389"/>
                <a:gd name="T5" fmla="*/ 2147483647 h 387"/>
                <a:gd name="T6" fmla="*/ 2147483647 w 389"/>
                <a:gd name="T7" fmla="*/ 2147483647 h 387"/>
                <a:gd name="T8" fmla="*/ 2147483647 w 389"/>
                <a:gd name="T9" fmla="*/ 0 h 387"/>
                <a:gd name="T10" fmla="*/ 2147483647 w 389"/>
                <a:gd name="T11" fmla="*/ 0 h 387"/>
                <a:gd name="T12" fmla="*/ 2147483647 w 389"/>
                <a:gd name="T13" fmla="*/ 2147483647 h 387"/>
                <a:gd name="T14" fmla="*/ 2147483647 w 389"/>
                <a:gd name="T15" fmla="*/ 2147483647 h 387"/>
                <a:gd name="T16" fmla="*/ 2147483647 w 389"/>
                <a:gd name="T17" fmla="*/ 2147483647 h 387"/>
                <a:gd name="T18" fmla="*/ 2147483647 w 389"/>
                <a:gd name="T19" fmla="*/ 2147483647 h 387"/>
                <a:gd name="T20" fmla="*/ 2147483647 w 389"/>
                <a:gd name="T21" fmla="*/ 2147483647 h 387"/>
                <a:gd name="T22" fmla="*/ 2147483647 w 389"/>
                <a:gd name="T23" fmla="*/ 2147483647 h 387"/>
                <a:gd name="T24" fmla="*/ 2147483647 w 389"/>
                <a:gd name="T25" fmla="*/ 2147483647 h 387"/>
                <a:gd name="T26" fmla="*/ 2147483647 w 389"/>
                <a:gd name="T27" fmla="*/ 2147483647 h 387"/>
                <a:gd name="T28" fmla="*/ 2147483647 w 389"/>
                <a:gd name="T29" fmla="*/ 2147483647 h 387"/>
                <a:gd name="T30" fmla="*/ 2147483647 w 389"/>
                <a:gd name="T31" fmla="*/ 2147483647 h 387"/>
                <a:gd name="T32" fmla="*/ 2147483647 w 389"/>
                <a:gd name="T33" fmla="*/ 2147483647 h 387"/>
                <a:gd name="T34" fmla="*/ 2147483647 w 389"/>
                <a:gd name="T35" fmla="*/ 2147483647 h 387"/>
                <a:gd name="T36" fmla="*/ 2147483647 w 389"/>
                <a:gd name="T37" fmla="*/ 2147483647 h 387"/>
                <a:gd name="T38" fmla="*/ 2147483647 w 389"/>
                <a:gd name="T39" fmla="*/ 2147483647 h 387"/>
                <a:gd name="T40" fmla="*/ 0 w 389"/>
                <a:gd name="T41" fmla="*/ 2147483647 h 387"/>
                <a:gd name="T42" fmla="*/ 2147483647 w 389"/>
                <a:gd name="T43" fmla="*/ 2147483647 h 387"/>
                <a:gd name="T44" fmla="*/ 2147483647 w 389"/>
                <a:gd name="T45" fmla="*/ 2147483647 h 387"/>
                <a:gd name="T46" fmla="*/ 2147483647 w 389"/>
                <a:gd name="T47" fmla="*/ 2147483647 h 387"/>
                <a:gd name="T48" fmla="*/ 2147483647 w 389"/>
                <a:gd name="T49" fmla="*/ 2147483647 h 387"/>
                <a:gd name="T50" fmla="*/ 2147483647 w 389"/>
                <a:gd name="T51" fmla="*/ 2147483647 h 387"/>
                <a:gd name="T52" fmla="*/ 2147483647 w 389"/>
                <a:gd name="T53" fmla="*/ 2147483647 h 387"/>
                <a:gd name="T54" fmla="*/ 2147483647 w 389"/>
                <a:gd name="T55" fmla="*/ 2147483647 h 387"/>
                <a:gd name="T56" fmla="*/ 2147483647 w 389"/>
                <a:gd name="T57" fmla="*/ 2147483647 h 387"/>
                <a:gd name="T58" fmla="*/ 2147483647 w 389"/>
                <a:gd name="T59" fmla="*/ 2147483647 h 387"/>
                <a:gd name="T60" fmla="*/ 2147483647 w 389"/>
                <a:gd name="T61" fmla="*/ 2147483647 h 387"/>
                <a:gd name="T62" fmla="*/ 2147483647 w 389"/>
                <a:gd name="T63" fmla="*/ 2147483647 h 387"/>
                <a:gd name="T64" fmla="*/ 2147483647 w 389"/>
                <a:gd name="T65" fmla="*/ 2147483647 h 387"/>
                <a:gd name="T66" fmla="*/ 2147483647 w 389"/>
                <a:gd name="T67" fmla="*/ 2147483647 h 387"/>
                <a:gd name="T68" fmla="*/ 2147483647 w 389"/>
                <a:gd name="T69" fmla="*/ 2147483647 h 387"/>
                <a:gd name="T70" fmla="*/ 2147483647 w 389"/>
                <a:gd name="T71" fmla="*/ 2147483647 h 387"/>
                <a:gd name="T72" fmla="*/ 2147483647 w 389"/>
                <a:gd name="T73" fmla="*/ 2147483647 h 387"/>
                <a:gd name="T74" fmla="*/ 2147483647 w 389"/>
                <a:gd name="T75" fmla="*/ 2147483647 h 387"/>
                <a:gd name="T76" fmla="*/ 2147483647 w 389"/>
                <a:gd name="T77" fmla="*/ 2147483647 h 387"/>
                <a:gd name="T78" fmla="*/ 2147483647 w 389"/>
                <a:gd name="T79" fmla="*/ 2147483647 h 387"/>
                <a:gd name="T80" fmla="*/ 2147483647 w 389"/>
                <a:gd name="T81" fmla="*/ 2147483647 h 387"/>
                <a:gd name="T82" fmla="*/ 2147483647 w 389"/>
                <a:gd name="T83" fmla="*/ 2147483647 h 387"/>
                <a:gd name="T84" fmla="*/ 2147483647 w 389"/>
                <a:gd name="T85" fmla="*/ 2147483647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9"/>
                <a:gd name="T130" fmla="*/ 0 h 387"/>
                <a:gd name="T131" fmla="*/ 389 w 389"/>
                <a:gd name="T132" fmla="*/ 387 h 38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9" h="387">
                  <a:moveTo>
                    <a:pt x="0" y="191"/>
                  </a:moveTo>
                  <a:lnTo>
                    <a:pt x="0" y="191"/>
                  </a:lnTo>
                  <a:lnTo>
                    <a:pt x="0" y="151"/>
                  </a:lnTo>
                  <a:lnTo>
                    <a:pt x="11" y="118"/>
                  </a:lnTo>
                  <a:lnTo>
                    <a:pt x="28" y="84"/>
                  </a:lnTo>
                  <a:lnTo>
                    <a:pt x="56" y="56"/>
                  </a:lnTo>
                  <a:lnTo>
                    <a:pt x="85" y="28"/>
                  </a:lnTo>
                  <a:lnTo>
                    <a:pt x="118" y="11"/>
                  </a:lnTo>
                  <a:lnTo>
                    <a:pt x="152" y="0"/>
                  </a:lnTo>
                  <a:lnTo>
                    <a:pt x="192" y="0"/>
                  </a:lnTo>
                  <a:lnTo>
                    <a:pt x="231" y="0"/>
                  </a:lnTo>
                  <a:lnTo>
                    <a:pt x="265" y="11"/>
                  </a:lnTo>
                  <a:lnTo>
                    <a:pt x="270" y="11"/>
                  </a:lnTo>
                  <a:lnTo>
                    <a:pt x="298" y="28"/>
                  </a:lnTo>
                  <a:lnTo>
                    <a:pt x="327" y="56"/>
                  </a:lnTo>
                  <a:lnTo>
                    <a:pt x="332" y="56"/>
                  </a:lnTo>
                  <a:lnTo>
                    <a:pt x="355" y="84"/>
                  </a:lnTo>
                  <a:lnTo>
                    <a:pt x="372" y="118"/>
                  </a:lnTo>
                  <a:lnTo>
                    <a:pt x="383" y="151"/>
                  </a:lnTo>
                  <a:lnTo>
                    <a:pt x="389" y="191"/>
                  </a:lnTo>
                  <a:lnTo>
                    <a:pt x="383" y="230"/>
                  </a:lnTo>
                  <a:lnTo>
                    <a:pt x="372" y="264"/>
                  </a:lnTo>
                  <a:lnTo>
                    <a:pt x="372" y="269"/>
                  </a:lnTo>
                  <a:lnTo>
                    <a:pt x="355" y="297"/>
                  </a:lnTo>
                  <a:lnTo>
                    <a:pt x="332" y="325"/>
                  </a:lnTo>
                  <a:lnTo>
                    <a:pt x="327" y="331"/>
                  </a:lnTo>
                  <a:lnTo>
                    <a:pt x="298" y="353"/>
                  </a:lnTo>
                  <a:lnTo>
                    <a:pt x="270" y="370"/>
                  </a:lnTo>
                  <a:lnTo>
                    <a:pt x="265" y="370"/>
                  </a:lnTo>
                  <a:lnTo>
                    <a:pt x="231" y="381"/>
                  </a:lnTo>
                  <a:lnTo>
                    <a:pt x="192" y="387"/>
                  </a:lnTo>
                  <a:lnTo>
                    <a:pt x="152" y="381"/>
                  </a:lnTo>
                  <a:lnTo>
                    <a:pt x="118" y="370"/>
                  </a:lnTo>
                  <a:lnTo>
                    <a:pt x="85" y="353"/>
                  </a:lnTo>
                  <a:lnTo>
                    <a:pt x="56" y="331"/>
                  </a:lnTo>
                  <a:lnTo>
                    <a:pt x="56" y="325"/>
                  </a:lnTo>
                  <a:lnTo>
                    <a:pt x="28" y="297"/>
                  </a:lnTo>
                  <a:lnTo>
                    <a:pt x="11" y="269"/>
                  </a:lnTo>
                  <a:lnTo>
                    <a:pt x="11" y="264"/>
                  </a:lnTo>
                  <a:lnTo>
                    <a:pt x="0" y="230"/>
                  </a:lnTo>
                  <a:lnTo>
                    <a:pt x="0" y="191"/>
                  </a:lnTo>
                  <a:close/>
                  <a:moveTo>
                    <a:pt x="6" y="230"/>
                  </a:moveTo>
                  <a:lnTo>
                    <a:pt x="6" y="230"/>
                  </a:lnTo>
                  <a:lnTo>
                    <a:pt x="17" y="264"/>
                  </a:lnTo>
                  <a:lnTo>
                    <a:pt x="34" y="297"/>
                  </a:lnTo>
                  <a:lnTo>
                    <a:pt x="56" y="325"/>
                  </a:lnTo>
                  <a:lnTo>
                    <a:pt x="85" y="348"/>
                  </a:lnTo>
                  <a:lnTo>
                    <a:pt x="118" y="365"/>
                  </a:lnTo>
                  <a:lnTo>
                    <a:pt x="152" y="376"/>
                  </a:lnTo>
                  <a:lnTo>
                    <a:pt x="192" y="381"/>
                  </a:lnTo>
                  <a:lnTo>
                    <a:pt x="231" y="376"/>
                  </a:lnTo>
                  <a:lnTo>
                    <a:pt x="265" y="365"/>
                  </a:lnTo>
                  <a:lnTo>
                    <a:pt x="298" y="348"/>
                  </a:lnTo>
                  <a:lnTo>
                    <a:pt x="327" y="325"/>
                  </a:lnTo>
                  <a:lnTo>
                    <a:pt x="349" y="297"/>
                  </a:lnTo>
                  <a:lnTo>
                    <a:pt x="366" y="264"/>
                  </a:lnTo>
                  <a:lnTo>
                    <a:pt x="377" y="230"/>
                  </a:lnTo>
                  <a:lnTo>
                    <a:pt x="383" y="191"/>
                  </a:lnTo>
                  <a:lnTo>
                    <a:pt x="377" y="151"/>
                  </a:lnTo>
                  <a:lnTo>
                    <a:pt x="366" y="118"/>
                  </a:lnTo>
                  <a:lnTo>
                    <a:pt x="349" y="84"/>
                  </a:lnTo>
                  <a:lnTo>
                    <a:pt x="327" y="56"/>
                  </a:lnTo>
                  <a:lnTo>
                    <a:pt x="298" y="33"/>
                  </a:lnTo>
                  <a:lnTo>
                    <a:pt x="265" y="17"/>
                  </a:lnTo>
                  <a:lnTo>
                    <a:pt x="231" y="5"/>
                  </a:lnTo>
                  <a:lnTo>
                    <a:pt x="192" y="5"/>
                  </a:lnTo>
                  <a:lnTo>
                    <a:pt x="152" y="5"/>
                  </a:lnTo>
                  <a:lnTo>
                    <a:pt x="118" y="17"/>
                  </a:lnTo>
                  <a:lnTo>
                    <a:pt x="85" y="33"/>
                  </a:lnTo>
                  <a:lnTo>
                    <a:pt x="56" y="56"/>
                  </a:lnTo>
                  <a:lnTo>
                    <a:pt x="34" y="84"/>
                  </a:lnTo>
                  <a:lnTo>
                    <a:pt x="17" y="118"/>
                  </a:lnTo>
                  <a:lnTo>
                    <a:pt x="6" y="151"/>
                  </a:lnTo>
                  <a:lnTo>
                    <a:pt x="6" y="191"/>
                  </a:lnTo>
                  <a:lnTo>
                    <a:pt x="6" y="23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2" name="Freeform 65">
              <a:extLst>
                <a:ext uri="{FF2B5EF4-FFF2-40B4-BE49-F238E27FC236}">
                  <a16:creationId xmlns:a16="http://schemas.microsoft.com/office/drawing/2014/main" id="{05FB2E2B-F488-45C1-9766-5A18A2B944DD}"/>
                </a:ext>
              </a:extLst>
            </p:cNvPr>
            <p:cNvSpPr>
              <a:spLocks/>
            </p:cNvSpPr>
            <p:nvPr/>
          </p:nvSpPr>
          <p:spPr bwMode="auto">
            <a:xfrm>
              <a:off x="4446588" y="3941763"/>
              <a:ext cx="1009650" cy="1006475"/>
            </a:xfrm>
            <a:custGeom>
              <a:avLst/>
              <a:gdLst>
                <a:gd name="T0" fmla="*/ 0 w 636"/>
                <a:gd name="T1" fmla="*/ 2147483647 h 634"/>
                <a:gd name="T2" fmla="*/ 2147483647 w 636"/>
                <a:gd name="T3" fmla="*/ 2147483647 h 634"/>
                <a:gd name="T4" fmla="*/ 2147483647 w 636"/>
                <a:gd name="T5" fmla="*/ 2147483647 h 634"/>
                <a:gd name="T6" fmla="*/ 2147483647 w 636"/>
                <a:gd name="T7" fmla="*/ 2147483647 h 634"/>
                <a:gd name="T8" fmla="*/ 2147483647 w 636"/>
                <a:gd name="T9" fmla="*/ 2147483647 h 634"/>
                <a:gd name="T10" fmla="*/ 2147483647 w 636"/>
                <a:gd name="T11" fmla="*/ 2147483647 h 634"/>
                <a:gd name="T12" fmla="*/ 2147483647 w 636"/>
                <a:gd name="T13" fmla="*/ 2147483647 h 634"/>
                <a:gd name="T14" fmla="*/ 2147483647 w 636"/>
                <a:gd name="T15" fmla="*/ 2147483647 h 634"/>
                <a:gd name="T16" fmla="*/ 2147483647 w 636"/>
                <a:gd name="T17" fmla="*/ 0 h 634"/>
                <a:gd name="T18" fmla="*/ 2147483647 w 636"/>
                <a:gd name="T19" fmla="*/ 0 h 634"/>
                <a:gd name="T20" fmla="*/ 2147483647 w 636"/>
                <a:gd name="T21" fmla="*/ 0 h 634"/>
                <a:gd name="T22" fmla="*/ 2147483647 w 636"/>
                <a:gd name="T23" fmla="*/ 2147483647 h 634"/>
                <a:gd name="T24" fmla="*/ 2147483647 w 636"/>
                <a:gd name="T25" fmla="*/ 2147483647 h 634"/>
                <a:gd name="T26" fmla="*/ 2147483647 w 636"/>
                <a:gd name="T27" fmla="*/ 2147483647 h 634"/>
                <a:gd name="T28" fmla="*/ 2147483647 w 636"/>
                <a:gd name="T29" fmla="*/ 2147483647 h 634"/>
                <a:gd name="T30" fmla="*/ 2147483647 w 636"/>
                <a:gd name="T31" fmla="*/ 2147483647 h 634"/>
                <a:gd name="T32" fmla="*/ 2147483647 w 636"/>
                <a:gd name="T33" fmla="*/ 2147483647 h 634"/>
                <a:gd name="T34" fmla="*/ 2147483647 w 636"/>
                <a:gd name="T35" fmla="*/ 2147483647 h 634"/>
                <a:gd name="T36" fmla="*/ 2147483647 w 636"/>
                <a:gd name="T37" fmla="*/ 2147483647 h 634"/>
                <a:gd name="T38" fmla="*/ 2147483647 w 636"/>
                <a:gd name="T39" fmla="*/ 2147483647 h 634"/>
                <a:gd name="T40" fmla="*/ 2147483647 w 636"/>
                <a:gd name="T41" fmla="*/ 2147483647 h 634"/>
                <a:gd name="T42" fmla="*/ 2147483647 w 636"/>
                <a:gd name="T43" fmla="*/ 2147483647 h 634"/>
                <a:gd name="T44" fmla="*/ 2147483647 w 636"/>
                <a:gd name="T45" fmla="*/ 2147483647 h 634"/>
                <a:gd name="T46" fmla="*/ 2147483647 w 636"/>
                <a:gd name="T47" fmla="*/ 2147483647 h 634"/>
                <a:gd name="T48" fmla="*/ 2147483647 w 636"/>
                <a:gd name="T49" fmla="*/ 2147483647 h 634"/>
                <a:gd name="T50" fmla="*/ 2147483647 w 636"/>
                <a:gd name="T51" fmla="*/ 2147483647 h 634"/>
                <a:gd name="T52" fmla="*/ 2147483647 w 636"/>
                <a:gd name="T53" fmla="*/ 2147483647 h 634"/>
                <a:gd name="T54" fmla="*/ 2147483647 w 636"/>
                <a:gd name="T55" fmla="*/ 2147483647 h 634"/>
                <a:gd name="T56" fmla="*/ 2147483647 w 636"/>
                <a:gd name="T57" fmla="*/ 2147483647 h 634"/>
                <a:gd name="T58" fmla="*/ 2147483647 w 636"/>
                <a:gd name="T59" fmla="*/ 2147483647 h 634"/>
                <a:gd name="T60" fmla="*/ 2147483647 w 636"/>
                <a:gd name="T61" fmla="*/ 2147483647 h 634"/>
                <a:gd name="T62" fmla="*/ 2147483647 w 636"/>
                <a:gd name="T63" fmla="*/ 2147483647 h 634"/>
                <a:gd name="T64" fmla="*/ 2147483647 w 636"/>
                <a:gd name="T65" fmla="*/ 2147483647 h 634"/>
                <a:gd name="T66" fmla="*/ 2147483647 w 636"/>
                <a:gd name="T67" fmla="*/ 2147483647 h 634"/>
                <a:gd name="T68" fmla="*/ 2147483647 w 636"/>
                <a:gd name="T69" fmla="*/ 2147483647 h 634"/>
                <a:gd name="T70" fmla="*/ 2147483647 w 636"/>
                <a:gd name="T71" fmla="*/ 2147483647 h 634"/>
                <a:gd name="T72" fmla="*/ 2147483647 w 636"/>
                <a:gd name="T73" fmla="*/ 2147483647 h 634"/>
                <a:gd name="T74" fmla="*/ 2147483647 w 636"/>
                <a:gd name="T75" fmla="*/ 2147483647 h 634"/>
                <a:gd name="T76" fmla="*/ 0 w 636"/>
                <a:gd name="T77" fmla="*/ 2147483647 h 634"/>
                <a:gd name="T78" fmla="*/ 0 w 636"/>
                <a:gd name="T79" fmla="*/ 2147483647 h 634"/>
                <a:gd name="T80" fmla="*/ 0 w 636"/>
                <a:gd name="T81" fmla="*/ 2147483647 h 6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36"/>
                <a:gd name="T124" fmla="*/ 0 h 634"/>
                <a:gd name="T125" fmla="*/ 636 w 636"/>
                <a:gd name="T126" fmla="*/ 634 h 6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36" h="634">
                  <a:moveTo>
                    <a:pt x="0" y="320"/>
                  </a:moveTo>
                  <a:lnTo>
                    <a:pt x="5" y="252"/>
                  </a:lnTo>
                  <a:lnTo>
                    <a:pt x="22" y="196"/>
                  </a:lnTo>
                  <a:lnTo>
                    <a:pt x="56" y="140"/>
                  </a:lnTo>
                  <a:lnTo>
                    <a:pt x="95" y="95"/>
                  </a:lnTo>
                  <a:lnTo>
                    <a:pt x="140" y="56"/>
                  </a:lnTo>
                  <a:lnTo>
                    <a:pt x="197" y="22"/>
                  </a:lnTo>
                  <a:lnTo>
                    <a:pt x="253" y="5"/>
                  </a:lnTo>
                  <a:lnTo>
                    <a:pt x="321" y="0"/>
                  </a:lnTo>
                  <a:lnTo>
                    <a:pt x="382" y="5"/>
                  </a:lnTo>
                  <a:lnTo>
                    <a:pt x="444" y="22"/>
                  </a:lnTo>
                  <a:lnTo>
                    <a:pt x="495" y="56"/>
                  </a:lnTo>
                  <a:lnTo>
                    <a:pt x="546" y="95"/>
                  </a:lnTo>
                  <a:lnTo>
                    <a:pt x="579" y="140"/>
                  </a:lnTo>
                  <a:lnTo>
                    <a:pt x="613" y="196"/>
                  </a:lnTo>
                  <a:lnTo>
                    <a:pt x="630" y="252"/>
                  </a:lnTo>
                  <a:lnTo>
                    <a:pt x="636" y="320"/>
                  </a:lnTo>
                  <a:lnTo>
                    <a:pt x="630" y="381"/>
                  </a:lnTo>
                  <a:lnTo>
                    <a:pt x="613" y="443"/>
                  </a:lnTo>
                  <a:lnTo>
                    <a:pt x="579" y="494"/>
                  </a:lnTo>
                  <a:lnTo>
                    <a:pt x="546" y="544"/>
                  </a:lnTo>
                  <a:lnTo>
                    <a:pt x="495" y="578"/>
                  </a:lnTo>
                  <a:lnTo>
                    <a:pt x="444" y="612"/>
                  </a:lnTo>
                  <a:lnTo>
                    <a:pt x="382" y="629"/>
                  </a:lnTo>
                  <a:lnTo>
                    <a:pt x="321" y="634"/>
                  </a:lnTo>
                  <a:lnTo>
                    <a:pt x="253" y="629"/>
                  </a:lnTo>
                  <a:lnTo>
                    <a:pt x="197" y="612"/>
                  </a:lnTo>
                  <a:lnTo>
                    <a:pt x="140" y="578"/>
                  </a:lnTo>
                  <a:lnTo>
                    <a:pt x="95" y="544"/>
                  </a:lnTo>
                  <a:lnTo>
                    <a:pt x="56" y="494"/>
                  </a:lnTo>
                  <a:lnTo>
                    <a:pt x="22" y="443"/>
                  </a:lnTo>
                  <a:lnTo>
                    <a:pt x="5" y="381"/>
                  </a:lnTo>
                  <a:lnTo>
                    <a:pt x="0" y="320"/>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3" name="Freeform 66">
              <a:extLst>
                <a:ext uri="{FF2B5EF4-FFF2-40B4-BE49-F238E27FC236}">
                  <a16:creationId xmlns:a16="http://schemas.microsoft.com/office/drawing/2014/main" id="{36961AB5-84EC-47F3-8230-A1CA9EE2CB6B}"/>
                </a:ext>
              </a:extLst>
            </p:cNvPr>
            <p:cNvSpPr>
              <a:spLocks noEditPoints="1"/>
            </p:cNvSpPr>
            <p:nvPr/>
          </p:nvSpPr>
          <p:spPr bwMode="auto">
            <a:xfrm>
              <a:off x="4446588" y="3941763"/>
              <a:ext cx="1017587" cy="1016000"/>
            </a:xfrm>
            <a:custGeom>
              <a:avLst/>
              <a:gdLst>
                <a:gd name="T0" fmla="*/ 2147483647 w 641"/>
                <a:gd name="T1" fmla="*/ 2147483647 h 640"/>
                <a:gd name="T2" fmla="*/ 2147483647 w 641"/>
                <a:gd name="T3" fmla="*/ 2147483647 h 640"/>
                <a:gd name="T4" fmla="*/ 2147483647 w 641"/>
                <a:gd name="T5" fmla="*/ 2147483647 h 640"/>
                <a:gd name="T6" fmla="*/ 2147483647 w 641"/>
                <a:gd name="T7" fmla="*/ 2147483647 h 640"/>
                <a:gd name="T8" fmla="*/ 2147483647 w 641"/>
                <a:gd name="T9" fmla="*/ 2147483647 h 640"/>
                <a:gd name="T10" fmla="*/ 2147483647 w 641"/>
                <a:gd name="T11" fmla="*/ 0 h 640"/>
                <a:gd name="T12" fmla="*/ 2147483647 w 641"/>
                <a:gd name="T13" fmla="*/ 2147483647 h 640"/>
                <a:gd name="T14" fmla="*/ 2147483647 w 641"/>
                <a:gd name="T15" fmla="*/ 2147483647 h 640"/>
                <a:gd name="T16" fmla="*/ 2147483647 w 641"/>
                <a:gd name="T17" fmla="*/ 2147483647 h 640"/>
                <a:gd name="T18" fmla="*/ 2147483647 w 641"/>
                <a:gd name="T19" fmla="*/ 2147483647 h 640"/>
                <a:gd name="T20" fmla="*/ 2147483647 w 641"/>
                <a:gd name="T21" fmla="*/ 2147483647 h 640"/>
                <a:gd name="T22" fmla="*/ 2147483647 w 641"/>
                <a:gd name="T23" fmla="*/ 2147483647 h 640"/>
                <a:gd name="T24" fmla="*/ 2147483647 w 641"/>
                <a:gd name="T25" fmla="*/ 2147483647 h 640"/>
                <a:gd name="T26" fmla="*/ 2147483647 w 641"/>
                <a:gd name="T27" fmla="*/ 2147483647 h 640"/>
                <a:gd name="T28" fmla="*/ 2147483647 w 641"/>
                <a:gd name="T29" fmla="*/ 2147483647 h 640"/>
                <a:gd name="T30" fmla="*/ 2147483647 w 641"/>
                <a:gd name="T31" fmla="*/ 2147483647 h 640"/>
                <a:gd name="T32" fmla="*/ 2147483647 w 641"/>
                <a:gd name="T33" fmla="*/ 2147483647 h 640"/>
                <a:gd name="T34" fmla="*/ 2147483647 w 641"/>
                <a:gd name="T35" fmla="*/ 2147483647 h 640"/>
                <a:gd name="T36" fmla="*/ 2147483647 w 641"/>
                <a:gd name="T37" fmla="*/ 2147483647 h 640"/>
                <a:gd name="T38" fmla="*/ 2147483647 w 641"/>
                <a:gd name="T39" fmla="*/ 2147483647 h 640"/>
                <a:gd name="T40" fmla="*/ 2147483647 w 641"/>
                <a:gd name="T41" fmla="*/ 2147483647 h 640"/>
                <a:gd name="T42" fmla="*/ 2147483647 w 641"/>
                <a:gd name="T43" fmla="*/ 2147483647 h 640"/>
                <a:gd name="T44" fmla="*/ 2147483647 w 641"/>
                <a:gd name="T45" fmla="*/ 2147483647 h 640"/>
                <a:gd name="T46" fmla="*/ 2147483647 w 641"/>
                <a:gd name="T47" fmla="*/ 2147483647 h 640"/>
                <a:gd name="T48" fmla="*/ 2147483647 w 641"/>
                <a:gd name="T49" fmla="*/ 2147483647 h 640"/>
                <a:gd name="T50" fmla="*/ 2147483647 w 641"/>
                <a:gd name="T51" fmla="*/ 2147483647 h 640"/>
                <a:gd name="T52" fmla="*/ 2147483647 w 641"/>
                <a:gd name="T53" fmla="*/ 2147483647 h 640"/>
                <a:gd name="T54" fmla="*/ 2147483647 w 641"/>
                <a:gd name="T55" fmla="*/ 2147483647 h 640"/>
                <a:gd name="T56" fmla="*/ 2147483647 w 641"/>
                <a:gd name="T57" fmla="*/ 2147483647 h 640"/>
                <a:gd name="T58" fmla="*/ 2147483647 w 641"/>
                <a:gd name="T59" fmla="*/ 2147483647 h 640"/>
                <a:gd name="T60" fmla="*/ 2147483647 w 641"/>
                <a:gd name="T61" fmla="*/ 2147483647 h 640"/>
                <a:gd name="T62" fmla="*/ 2147483647 w 641"/>
                <a:gd name="T63" fmla="*/ 2147483647 h 640"/>
                <a:gd name="T64" fmla="*/ 2147483647 w 641"/>
                <a:gd name="T65" fmla="*/ 2147483647 h 640"/>
                <a:gd name="T66" fmla="*/ 2147483647 w 641"/>
                <a:gd name="T67" fmla="*/ 2147483647 h 640"/>
                <a:gd name="T68" fmla="*/ 2147483647 w 641"/>
                <a:gd name="T69" fmla="*/ 2147483647 h 640"/>
                <a:gd name="T70" fmla="*/ 2147483647 w 641"/>
                <a:gd name="T71" fmla="*/ 2147483647 h 640"/>
                <a:gd name="T72" fmla="*/ 2147483647 w 641"/>
                <a:gd name="T73" fmla="*/ 2147483647 h 640"/>
                <a:gd name="T74" fmla="*/ 2147483647 w 641"/>
                <a:gd name="T75" fmla="*/ 2147483647 h 640"/>
                <a:gd name="T76" fmla="*/ 2147483647 w 641"/>
                <a:gd name="T77" fmla="*/ 2147483647 h 640"/>
                <a:gd name="T78" fmla="*/ 2147483647 w 641"/>
                <a:gd name="T79" fmla="*/ 2147483647 h 640"/>
                <a:gd name="T80" fmla="*/ 2147483647 w 641"/>
                <a:gd name="T81" fmla="*/ 2147483647 h 640"/>
                <a:gd name="T82" fmla="*/ 2147483647 w 641"/>
                <a:gd name="T83" fmla="*/ 2147483647 h 640"/>
                <a:gd name="T84" fmla="*/ 2147483647 w 641"/>
                <a:gd name="T85" fmla="*/ 2147483647 h 64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41"/>
                <a:gd name="T130" fmla="*/ 0 h 640"/>
                <a:gd name="T131" fmla="*/ 641 w 641"/>
                <a:gd name="T132" fmla="*/ 640 h 64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41" h="640">
                  <a:moveTo>
                    <a:pt x="0" y="320"/>
                  </a:moveTo>
                  <a:lnTo>
                    <a:pt x="0" y="286"/>
                  </a:lnTo>
                  <a:lnTo>
                    <a:pt x="5" y="252"/>
                  </a:lnTo>
                  <a:lnTo>
                    <a:pt x="11" y="224"/>
                  </a:lnTo>
                  <a:lnTo>
                    <a:pt x="22" y="191"/>
                  </a:lnTo>
                  <a:lnTo>
                    <a:pt x="34" y="163"/>
                  </a:lnTo>
                  <a:lnTo>
                    <a:pt x="50" y="140"/>
                  </a:lnTo>
                  <a:lnTo>
                    <a:pt x="73" y="112"/>
                  </a:lnTo>
                  <a:lnTo>
                    <a:pt x="90" y="90"/>
                  </a:lnTo>
                  <a:lnTo>
                    <a:pt x="112" y="73"/>
                  </a:lnTo>
                  <a:lnTo>
                    <a:pt x="140" y="50"/>
                  </a:lnTo>
                  <a:lnTo>
                    <a:pt x="163" y="33"/>
                  </a:lnTo>
                  <a:lnTo>
                    <a:pt x="191" y="22"/>
                  </a:lnTo>
                  <a:lnTo>
                    <a:pt x="225" y="11"/>
                  </a:lnTo>
                  <a:lnTo>
                    <a:pt x="253" y="5"/>
                  </a:lnTo>
                  <a:lnTo>
                    <a:pt x="287" y="0"/>
                  </a:lnTo>
                  <a:lnTo>
                    <a:pt x="321" y="0"/>
                  </a:lnTo>
                  <a:lnTo>
                    <a:pt x="349" y="0"/>
                  </a:lnTo>
                  <a:lnTo>
                    <a:pt x="382" y="5"/>
                  </a:lnTo>
                  <a:lnTo>
                    <a:pt x="416" y="11"/>
                  </a:lnTo>
                  <a:lnTo>
                    <a:pt x="444" y="22"/>
                  </a:lnTo>
                  <a:lnTo>
                    <a:pt x="473" y="33"/>
                  </a:lnTo>
                  <a:lnTo>
                    <a:pt x="495" y="50"/>
                  </a:lnTo>
                  <a:lnTo>
                    <a:pt x="523" y="73"/>
                  </a:lnTo>
                  <a:lnTo>
                    <a:pt x="546" y="90"/>
                  </a:lnTo>
                  <a:lnTo>
                    <a:pt x="568" y="112"/>
                  </a:lnTo>
                  <a:lnTo>
                    <a:pt x="585" y="140"/>
                  </a:lnTo>
                  <a:lnTo>
                    <a:pt x="602" y="163"/>
                  </a:lnTo>
                  <a:lnTo>
                    <a:pt x="613" y="191"/>
                  </a:lnTo>
                  <a:lnTo>
                    <a:pt x="624" y="224"/>
                  </a:lnTo>
                  <a:lnTo>
                    <a:pt x="630" y="252"/>
                  </a:lnTo>
                  <a:lnTo>
                    <a:pt x="636" y="286"/>
                  </a:lnTo>
                  <a:lnTo>
                    <a:pt x="641" y="320"/>
                  </a:lnTo>
                  <a:lnTo>
                    <a:pt x="636" y="348"/>
                  </a:lnTo>
                  <a:lnTo>
                    <a:pt x="630" y="381"/>
                  </a:lnTo>
                  <a:lnTo>
                    <a:pt x="624" y="415"/>
                  </a:lnTo>
                  <a:lnTo>
                    <a:pt x="613" y="443"/>
                  </a:lnTo>
                  <a:lnTo>
                    <a:pt x="602" y="471"/>
                  </a:lnTo>
                  <a:lnTo>
                    <a:pt x="585" y="494"/>
                  </a:lnTo>
                  <a:lnTo>
                    <a:pt x="568" y="522"/>
                  </a:lnTo>
                  <a:lnTo>
                    <a:pt x="546" y="544"/>
                  </a:lnTo>
                  <a:lnTo>
                    <a:pt x="523" y="567"/>
                  </a:lnTo>
                  <a:lnTo>
                    <a:pt x="495" y="584"/>
                  </a:lnTo>
                  <a:lnTo>
                    <a:pt x="473" y="600"/>
                  </a:lnTo>
                  <a:lnTo>
                    <a:pt x="444" y="612"/>
                  </a:lnTo>
                  <a:lnTo>
                    <a:pt x="416" y="623"/>
                  </a:lnTo>
                  <a:lnTo>
                    <a:pt x="382" y="629"/>
                  </a:lnTo>
                  <a:lnTo>
                    <a:pt x="349" y="634"/>
                  </a:lnTo>
                  <a:lnTo>
                    <a:pt x="321" y="640"/>
                  </a:lnTo>
                  <a:lnTo>
                    <a:pt x="287" y="634"/>
                  </a:lnTo>
                  <a:lnTo>
                    <a:pt x="253" y="629"/>
                  </a:lnTo>
                  <a:lnTo>
                    <a:pt x="225" y="623"/>
                  </a:lnTo>
                  <a:lnTo>
                    <a:pt x="191" y="612"/>
                  </a:lnTo>
                  <a:lnTo>
                    <a:pt x="163" y="600"/>
                  </a:lnTo>
                  <a:lnTo>
                    <a:pt x="140" y="584"/>
                  </a:lnTo>
                  <a:lnTo>
                    <a:pt x="112" y="567"/>
                  </a:lnTo>
                  <a:lnTo>
                    <a:pt x="90" y="544"/>
                  </a:lnTo>
                  <a:lnTo>
                    <a:pt x="73" y="522"/>
                  </a:lnTo>
                  <a:lnTo>
                    <a:pt x="50" y="494"/>
                  </a:lnTo>
                  <a:lnTo>
                    <a:pt x="34" y="471"/>
                  </a:lnTo>
                  <a:lnTo>
                    <a:pt x="22" y="443"/>
                  </a:lnTo>
                  <a:lnTo>
                    <a:pt x="11" y="415"/>
                  </a:lnTo>
                  <a:lnTo>
                    <a:pt x="5" y="381"/>
                  </a:lnTo>
                  <a:lnTo>
                    <a:pt x="0" y="348"/>
                  </a:lnTo>
                  <a:lnTo>
                    <a:pt x="0" y="320"/>
                  </a:lnTo>
                  <a:close/>
                  <a:moveTo>
                    <a:pt x="5" y="348"/>
                  </a:moveTo>
                  <a:lnTo>
                    <a:pt x="11" y="381"/>
                  </a:lnTo>
                  <a:lnTo>
                    <a:pt x="17" y="410"/>
                  </a:lnTo>
                  <a:lnTo>
                    <a:pt x="28" y="438"/>
                  </a:lnTo>
                  <a:lnTo>
                    <a:pt x="39" y="466"/>
                  </a:lnTo>
                  <a:lnTo>
                    <a:pt x="56" y="494"/>
                  </a:lnTo>
                  <a:lnTo>
                    <a:pt x="73" y="516"/>
                  </a:lnTo>
                  <a:lnTo>
                    <a:pt x="95" y="539"/>
                  </a:lnTo>
                  <a:lnTo>
                    <a:pt x="118" y="561"/>
                  </a:lnTo>
                  <a:lnTo>
                    <a:pt x="140" y="578"/>
                  </a:lnTo>
                  <a:lnTo>
                    <a:pt x="169" y="595"/>
                  </a:lnTo>
                  <a:lnTo>
                    <a:pt x="197" y="606"/>
                  </a:lnTo>
                  <a:lnTo>
                    <a:pt x="225" y="617"/>
                  </a:lnTo>
                  <a:lnTo>
                    <a:pt x="253" y="623"/>
                  </a:lnTo>
                  <a:lnTo>
                    <a:pt x="287" y="629"/>
                  </a:lnTo>
                  <a:lnTo>
                    <a:pt x="321" y="634"/>
                  </a:lnTo>
                  <a:lnTo>
                    <a:pt x="349" y="629"/>
                  </a:lnTo>
                  <a:lnTo>
                    <a:pt x="382" y="623"/>
                  </a:lnTo>
                  <a:lnTo>
                    <a:pt x="411" y="617"/>
                  </a:lnTo>
                  <a:lnTo>
                    <a:pt x="439" y="606"/>
                  </a:lnTo>
                  <a:lnTo>
                    <a:pt x="467" y="595"/>
                  </a:lnTo>
                  <a:lnTo>
                    <a:pt x="495" y="578"/>
                  </a:lnTo>
                  <a:lnTo>
                    <a:pt x="518" y="561"/>
                  </a:lnTo>
                  <a:lnTo>
                    <a:pt x="540" y="539"/>
                  </a:lnTo>
                  <a:lnTo>
                    <a:pt x="563" y="516"/>
                  </a:lnTo>
                  <a:lnTo>
                    <a:pt x="579" y="494"/>
                  </a:lnTo>
                  <a:lnTo>
                    <a:pt x="596" y="466"/>
                  </a:lnTo>
                  <a:lnTo>
                    <a:pt x="608" y="438"/>
                  </a:lnTo>
                  <a:lnTo>
                    <a:pt x="619" y="410"/>
                  </a:lnTo>
                  <a:lnTo>
                    <a:pt x="624" y="381"/>
                  </a:lnTo>
                  <a:lnTo>
                    <a:pt x="630" y="348"/>
                  </a:lnTo>
                  <a:lnTo>
                    <a:pt x="636" y="320"/>
                  </a:lnTo>
                  <a:lnTo>
                    <a:pt x="630" y="286"/>
                  </a:lnTo>
                  <a:lnTo>
                    <a:pt x="624" y="252"/>
                  </a:lnTo>
                  <a:lnTo>
                    <a:pt x="619" y="224"/>
                  </a:lnTo>
                  <a:lnTo>
                    <a:pt x="608" y="196"/>
                  </a:lnTo>
                  <a:lnTo>
                    <a:pt x="596" y="168"/>
                  </a:lnTo>
                  <a:lnTo>
                    <a:pt x="579" y="140"/>
                  </a:lnTo>
                  <a:lnTo>
                    <a:pt x="563" y="118"/>
                  </a:lnTo>
                  <a:lnTo>
                    <a:pt x="540" y="95"/>
                  </a:lnTo>
                  <a:lnTo>
                    <a:pt x="518" y="73"/>
                  </a:lnTo>
                  <a:lnTo>
                    <a:pt x="495" y="56"/>
                  </a:lnTo>
                  <a:lnTo>
                    <a:pt x="467" y="39"/>
                  </a:lnTo>
                  <a:lnTo>
                    <a:pt x="439" y="28"/>
                  </a:lnTo>
                  <a:lnTo>
                    <a:pt x="411" y="17"/>
                  </a:lnTo>
                  <a:lnTo>
                    <a:pt x="382" y="11"/>
                  </a:lnTo>
                  <a:lnTo>
                    <a:pt x="349" y="5"/>
                  </a:lnTo>
                  <a:lnTo>
                    <a:pt x="321" y="5"/>
                  </a:lnTo>
                  <a:lnTo>
                    <a:pt x="287" y="5"/>
                  </a:lnTo>
                  <a:lnTo>
                    <a:pt x="253" y="11"/>
                  </a:lnTo>
                  <a:lnTo>
                    <a:pt x="225" y="17"/>
                  </a:lnTo>
                  <a:lnTo>
                    <a:pt x="197" y="28"/>
                  </a:lnTo>
                  <a:lnTo>
                    <a:pt x="169" y="39"/>
                  </a:lnTo>
                  <a:lnTo>
                    <a:pt x="140" y="56"/>
                  </a:lnTo>
                  <a:lnTo>
                    <a:pt x="118" y="73"/>
                  </a:lnTo>
                  <a:lnTo>
                    <a:pt x="95" y="95"/>
                  </a:lnTo>
                  <a:lnTo>
                    <a:pt x="73" y="118"/>
                  </a:lnTo>
                  <a:lnTo>
                    <a:pt x="56" y="140"/>
                  </a:lnTo>
                  <a:lnTo>
                    <a:pt x="39" y="168"/>
                  </a:lnTo>
                  <a:lnTo>
                    <a:pt x="28" y="196"/>
                  </a:lnTo>
                  <a:lnTo>
                    <a:pt x="17" y="224"/>
                  </a:lnTo>
                  <a:lnTo>
                    <a:pt x="11" y="252"/>
                  </a:lnTo>
                  <a:lnTo>
                    <a:pt x="5" y="286"/>
                  </a:lnTo>
                  <a:lnTo>
                    <a:pt x="5" y="320"/>
                  </a:lnTo>
                  <a:lnTo>
                    <a:pt x="5" y="348"/>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4" name="Freeform 67">
              <a:extLst>
                <a:ext uri="{FF2B5EF4-FFF2-40B4-BE49-F238E27FC236}">
                  <a16:creationId xmlns:a16="http://schemas.microsoft.com/office/drawing/2014/main" id="{C3BE590A-CE95-4243-8996-7DE64F3E734D}"/>
                </a:ext>
              </a:extLst>
            </p:cNvPr>
            <p:cNvSpPr>
              <a:spLocks/>
            </p:cNvSpPr>
            <p:nvPr/>
          </p:nvSpPr>
          <p:spPr bwMode="auto">
            <a:xfrm>
              <a:off x="4240213" y="3130550"/>
              <a:ext cx="812800" cy="811213"/>
            </a:xfrm>
            <a:custGeom>
              <a:avLst/>
              <a:gdLst>
                <a:gd name="T0" fmla="*/ 0 w 512"/>
                <a:gd name="T1" fmla="*/ 2147483647 h 511"/>
                <a:gd name="T2" fmla="*/ 2147483647 w 512"/>
                <a:gd name="T3" fmla="*/ 2147483647 h 511"/>
                <a:gd name="T4" fmla="*/ 2147483647 w 512"/>
                <a:gd name="T5" fmla="*/ 2147483647 h 511"/>
                <a:gd name="T6" fmla="*/ 2147483647 w 512"/>
                <a:gd name="T7" fmla="*/ 2147483647 h 511"/>
                <a:gd name="T8" fmla="*/ 2147483647 w 512"/>
                <a:gd name="T9" fmla="*/ 2147483647 h 511"/>
                <a:gd name="T10" fmla="*/ 2147483647 w 512"/>
                <a:gd name="T11" fmla="*/ 2147483647 h 511"/>
                <a:gd name="T12" fmla="*/ 2147483647 w 512"/>
                <a:gd name="T13" fmla="*/ 2147483647 h 511"/>
                <a:gd name="T14" fmla="*/ 2147483647 w 512"/>
                <a:gd name="T15" fmla="*/ 2147483647 h 511"/>
                <a:gd name="T16" fmla="*/ 2147483647 w 512"/>
                <a:gd name="T17" fmla="*/ 0 h 511"/>
                <a:gd name="T18" fmla="*/ 2147483647 w 512"/>
                <a:gd name="T19" fmla="*/ 0 h 511"/>
                <a:gd name="T20" fmla="*/ 2147483647 w 512"/>
                <a:gd name="T21" fmla="*/ 0 h 511"/>
                <a:gd name="T22" fmla="*/ 2147483647 w 512"/>
                <a:gd name="T23" fmla="*/ 2147483647 h 511"/>
                <a:gd name="T24" fmla="*/ 2147483647 w 512"/>
                <a:gd name="T25" fmla="*/ 2147483647 h 511"/>
                <a:gd name="T26" fmla="*/ 2147483647 w 512"/>
                <a:gd name="T27" fmla="*/ 2147483647 h 511"/>
                <a:gd name="T28" fmla="*/ 2147483647 w 512"/>
                <a:gd name="T29" fmla="*/ 2147483647 h 511"/>
                <a:gd name="T30" fmla="*/ 2147483647 w 512"/>
                <a:gd name="T31" fmla="*/ 2147483647 h 511"/>
                <a:gd name="T32" fmla="*/ 2147483647 w 512"/>
                <a:gd name="T33" fmla="*/ 2147483647 h 511"/>
                <a:gd name="T34" fmla="*/ 2147483647 w 512"/>
                <a:gd name="T35" fmla="*/ 2147483647 h 511"/>
                <a:gd name="T36" fmla="*/ 2147483647 w 512"/>
                <a:gd name="T37" fmla="*/ 2147483647 h 511"/>
                <a:gd name="T38" fmla="*/ 2147483647 w 512"/>
                <a:gd name="T39" fmla="*/ 2147483647 h 511"/>
                <a:gd name="T40" fmla="*/ 2147483647 w 512"/>
                <a:gd name="T41" fmla="*/ 2147483647 h 511"/>
                <a:gd name="T42" fmla="*/ 2147483647 w 512"/>
                <a:gd name="T43" fmla="*/ 2147483647 h 511"/>
                <a:gd name="T44" fmla="*/ 2147483647 w 512"/>
                <a:gd name="T45" fmla="*/ 2147483647 h 511"/>
                <a:gd name="T46" fmla="*/ 2147483647 w 512"/>
                <a:gd name="T47" fmla="*/ 2147483647 h 511"/>
                <a:gd name="T48" fmla="*/ 2147483647 w 512"/>
                <a:gd name="T49" fmla="*/ 2147483647 h 511"/>
                <a:gd name="T50" fmla="*/ 2147483647 w 512"/>
                <a:gd name="T51" fmla="*/ 2147483647 h 511"/>
                <a:gd name="T52" fmla="*/ 2147483647 w 512"/>
                <a:gd name="T53" fmla="*/ 2147483647 h 511"/>
                <a:gd name="T54" fmla="*/ 2147483647 w 512"/>
                <a:gd name="T55" fmla="*/ 2147483647 h 511"/>
                <a:gd name="T56" fmla="*/ 2147483647 w 512"/>
                <a:gd name="T57" fmla="*/ 2147483647 h 511"/>
                <a:gd name="T58" fmla="*/ 2147483647 w 512"/>
                <a:gd name="T59" fmla="*/ 2147483647 h 511"/>
                <a:gd name="T60" fmla="*/ 2147483647 w 512"/>
                <a:gd name="T61" fmla="*/ 2147483647 h 511"/>
                <a:gd name="T62" fmla="*/ 2147483647 w 512"/>
                <a:gd name="T63" fmla="*/ 2147483647 h 511"/>
                <a:gd name="T64" fmla="*/ 2147483647 w 512"/>
                <a:gd name="T65" fmla="*/ 2147483647 h 511"/>
                <a:gd name="T66" fmla="*/ 2147483647 w 512"/>
                <a:gd name="T67" fmla="*/ 2147483647 h 511"/>
                <a:gd name="T68" fmla="*/ 2147483647 w 512"/>
                <a:gd name="T69" fmla="*/ 2147483647 h 511"/>
                <a:gd name="T70" fmla="*/ 2147483647 w 512"/>
                <a:gd name="T71" fmla="*/ 2147483647 h 511"/>
                <a:gd name="T72" fmla="*/ 2147483647 w 512"/>
                <a:gd name="T73" fmla="*/ 2147483647 h 511"/>
                <a:gd name="T74" fmla="*/ 2147483647 w 512"/>
                <a:gd name="T75" fmla="*/ 2147483647 h 511"/>
                <a:gd name="T76" fmla="*/ 0 w 512"/>
                <a:gd name="T77" fmla="*/ 2147483647 h 511"/>
                <a:gd name="T78" fmla="*/ 0 w 512"/>
                <a:gd name="T79" fmla="*/ 2147483647 h 511"/>
                <a:gd name="T80" fmla="*/ 0 w 512"/>
                <a:gd name="T81" fmla="*/ 2147483647 h 51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12"/>
                <a:gd name="T124" fmla="*/ 0 h 511"/>
                <a:gd name="T125" fmla="*/ 512 w 512"/>
                <a:gd name="T126" fmla="*/ 511 h 51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12" h="511">
                  <a:moveTo>
                    <a:pt x="0" y="258"/>
                  </a:moveTo>
                  <a:lnTo>
                    <a:pt x="6" y="202"/>
                  </a:lnTo>
                  <a:lnTo>
                    <a:pt x="23" y="157"/>
                  </a:lnTo>
                  <a:lnTo>
                    <a:pt x="45" y="112"/>
                  </a:lnTo>
                  <a:lnTo>
                    <a:pt x="73" y="73"/>
                  </a:lnTo>
                  <a:lnTo>
                    <a:pt x="113" y="45"/>
                  </a:lnTo>
                  <a:lnTo>
                    <a:pt x="158" y="22"/>
                  </a:lnTo>
                  <a:lnTo>
                    <a:pt x="203" y="5"/>
                  </a:lnTo>
                  <a:lnTo>
                    <a:pt x="259" y="0"/>
                  </a:lnTo>
                  <a:lnTo>
                    <a:pt x="310" y="5"/>
                  </a:lnTo>
                  <a:lnTo>
                    <a:pt x="355" y="22"/>
                  </a:lnTo>
                  <a:lnTo>
                    <a:pt x="400" y="45"/>
                  </a:lnTo>
                  <a:lnTo>
                    <a:pt x="439" y="73"/>
                  </a:lnTo>
                  <a:lnTo>
                    <a:pt x="467" y="112"/>
                  </a:lnTo>
                  <a:lnTo>
                    <a:pt x="490" y="157"/>
                  </a:lnTo>
                  <a:lnTo>
                    <a:pt x="507" y="202"/>
                  </a:lnTo>
                  <a:lnTo>
                    <a:pt x="512" y="258"/>
                  </a:lnTo>
                  <a:lnTo>
                    <a:pt x="507" y="309"/>
                  </a:lnTo>
                  <a:lnTo>
                    <a:pt x="490" y="354"/>
                  </a:lnTo>
                  <a:lnTo>
                    <a:pt x="467" y="398"/>
                  </a:lnTo>
                  <a:lnTo>
                    <a:pt x="439" y="438"/>
                  </a:lnTo>
                  <a:lnTo>
                    <a:pt x="400" y="466"/>
                  </a:lnTo>
                  <a:lnTo>
                    <a:pt x="355" y="488"/>
                  </a:lnTo>
                  <a:lnTo>
                    <a:pt x="310" y="505"/>
                  </a:lnTo>
                  <a:lnTo>
                    <a:pt x="259" y="511"/>
                  </a:lnTo>
                  <a:lnTo>
                    <a:pt x="203" y="505"/>
                  </a:lnTo>
                  <a:lnTo>
                    <a:pt x="158" y="488"/>
                  </a:lnTo>
                  <a:lnTo>
                    <a:pt x="113" y="466"/>
                  </a:lnTo>
                  <a:lnTo>
                    <a:pt x="73" y="438"/>
                  </a:lnTo>
                  <a:lnTo>
                    <a:pt x="45" y="398"/>
                  </a:lnTo>
                  <a:lnTo>
                    <a:pt x="23" y="354"/>
                  </a:lnTo>
                  <a:lnTo>
                    <a:pt x="6" y="309"/>
                  </a:lnTo>
                  <a:lnTo>
                    <a:pt x="0" y="258"/>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5" name="Freeform 68">
              <a:extLst>
                <a:ext uri="{FF2B5EF4-FFF2-40B4-BE49-F238E27FC236}">
                  <a16:creationId xmlns:a16="http://schemas.microsoft.com/office/drawing/2014/main" id="{7E7F803E-9AF7-4716-8DBE-C98D6F80ED6F}"/>
                </a:ext>
              </a:extLst>
            </p:cNvPr>
            <p:cNvSpPr>
              <a:spLocks noEditPoints="1"/>
            </p:cNvSpPr>
            <p:nvPr/>
          </p:nvSpPr>
          <p:spPr bwMode="auto">
            <a:xfrm>
              <a:off x="4240213" y="3130550"/>
              <a:ext cx="822325" cy="819150"/>
            </a:xfrm>
            <a:custGeom>
              <a:avLst/>
              <a:gdLst>
                <a:gd name="T0" fmla="*/ 2147483647 w 518"/>
                <a:gd name="T1" fmla="*/ 2147483647 h 516"/>
                <a:gd name="T2" fmla="*/ 2147483647 w 518"/>
                <a:gd name="T3" fmla="*/ 2147483647 h 516"/>
                <a:gd name="T4" fmla="*/ 2147483647 w 518"/>
                <a:gd name="T5" fmla="*/ 2147483647 h 516"/>
                <a:gd name="T6" fmla="*/ 2147483647 w 518"/>
                <a:gd name="T7" fmla="*/ 2147483647 h 516"/>
                <a:gd name="T8" fmla="*/ 2147483647 w 518"/>
                <a:gd name="T9" fmla="*/ 2147483647 h 516"/>
                <a:gd name="T10" fmla="*/ 2147483647 w 518"/>
                <a:gd name="T11" fmla="*/ 0 h 516"/>
                <a:gd name="T12" fmla="*/ 2147483647 w 518"/>
                <a:gd name="T13" fmla="*/ 2147483647 h 516"/>
                <a:gd name="T14" fmla="*/ 2147483647 w 518"/>
                <a:gd name="T15" fmla="*/ 2147483647 h 516"/>
                <a:gd name="T16" fmla="*/ 2147483647 w 518"/>
                <a:gd name="T17" fmla="*/ 2147483647 h 516"/>
                <a:gd name="T18" fmla="*/ 2147483647 w 518"/>
                <a:gd name="T19" fmla="*/ 2147483647 h 516"/>
                <a:gd name="T20" fmla="*/ 2147483647 w 518"/>
                <a:gd name="T21" fmla="*/ 2147483647 h 516"/>
                <a:gd name="T22" fmla="*/ 2147483647 w 518"/>
                <a:gd name="T23" fmla="*/ 2147483647 h 516"/>
                <a:gd name="T24" fmla="*/ 2147483647 w 518"/>
                <a:gd name="T25" fmla="*/ 2147483647 h 516"/>
                <a:gd name="T26" fmla="*/ 2147483647 w 518"/>
                <a:gd name="T27" fmla="*/ 2147483647 h 516"/>
                <a:gd name="T28" fmla="*/ 2147483647 w 518"/>
                <a:gd name="T29" fmla="*/ 2147483647 h 516"/>
                <a:gd name="T30" fmla="*/ 2147483647 w 518"/>
                <a:gd name="T31" fmla="*/ 2147483647 h 516"/>
                <a:gd name="T32" fmla="*/ 2147483647 w 518"/>
                <a:gd name="T33" fmla="*/ 2147483647 h 516"/>
                <a:gd name="T34" fmla="*/ 2147483647 w 518"/>
                <a:gd name="T35" fmla="*/ 2147483647 h 516"/>
                <a:gd name="T36" fmla="*/ 2147483647 w 518"/>
                <a:gd name="T37" fmla="*/ 2147483647 h 516"/>
                <a:gd name="T38" fmla="*/ 2147483647 w 518"/>
                <a:gd name="T39" fmla="*/ 2147483647 h 516"/>
                <a:gd name="T40" fmla="*/ 2147483647 w 518"/>
                <a:gd name="T41" fmla="*/ 2147483647 h 516"/>
                <a:gd name="T42" fmla="*/ 2147483647 w 518"/>
                <a:gd name="T43" fmla="*/ 2147483647 h 516"/>
                <a:gd name="T44" fmla="*/ 0 w 518"/>
                <a:gd name="T45" fmla="*/ 2147483647 h 516"/>
                <a:gd name="T46" fmla="*/ 2147483647 w 518"/>
                <a:gd name="T47" fmla="*/ 2147483647 h 516"/>
                <a:gd name="T48" fmla="*/ 2147483647 w 518"/>
                <a:gd name="T49" fmla="*/ 2147483647 h 516"/>
                <a:gd name="T50" fmla="*/ 2147483647 w 518"/>
                <a:gd name="T51" fmla="*/ 2147483647 h 516"/>
                <a:gd name="T52" fmla="*/ 2147483647 w 518"/>
                <a:gd name="T53" fmla="*/ 2147483647 h 516"/>
                <a:gd name="T54" fmla="*/ 2147483647 w 518"/>
                <a:gd name="T55" fmla="*/ 2147483647 h 516"/>
                <a:gd name="T56" fmla="*/ 2147483647 w 518"/>
                <a:gd name="T57" fmla="*/ 2147483647 h 516"/>
                <a:gd name="T58" fmla="*/ 2147483647 w 518"/>
                <a:gd name="T59" fmla="*/ 2147483647 h 516"/>
                <a:gd name="T60" fmla="*/ 2147483647 w 518"/>
                <a:gd name="T61" fmla="*/ 2147483647 h 516"/>
                <a:gd name="T62" fmla="*/ 2147483647 w 518"/>
                <a:gd name="T63" fmla="*/ 2147483647 h 516"/>
                <a:gd name="T64" fmla="*/ 2147483647 w 518"/>
                <a:gd name="T65" fmla="*/ 2147483647 h 516"/>
                <a:gd name="T66" fmla="*/ 2147483647 w 518"/>
                <a:gd name="T67" fmla="*/ 2147483647 h 516"/>
                <a:gd name="T68" fmla="*/ 2147483647 w 518"/>
                <a:gd name="T69" fmla="*/ 2147483647 h 516"/>
                <a:gd name="T70" fmla="*/ 2147483647 w 518"/>
                <a:gd name="T71" fmla="*/ 2147483647 h 516"/>
                <a:gd name="T72" fmla="*/ 2147483647 w 518"/>
                <a:gd name="T73" fmla="*/ 2147483647 h 516"/>
                <a:gd name="T74" fmla="*/ 2147483647 w 518"/>
                <a:gd name="T75" fmla="*/ 2147483647 h 516"/>
                <a:gd name="T76" fmla="*/ 2147483647 w 518"/>
                <a:gd name="T77" fmla="*/ 2147483647 h 516"/>
                <a:gd name="T78" fmla="*/ 2147483647 w 518"/>
                <a:gd name="T79" fmla="*/ 2147483647 h 516"/>
                <a:gd name="T80" fmla="*/ 2147483647 w 518"/>
                <a:gd name="T81" fmla="*/ 2147483647 h 516"/>
                <a:gd name="T82" fmla="*/ 2147483647 w 518"/>
                <a:gd name="T83" fmla="*/ 2147483647 h 516"/>
                <a:gd name="T84" fmla="*/ 2147483647 w 518"/>
                <a:gd name="T85" fmla="*/ 2147483647 h 516"/>
                <a:gd name="T86" fmla="*/ 2147483647 w 518"/>
                <a:gd name="T87" fmla="*/ 2147483647 h 516"/>
                <a:gd name="T88" fmla="*/ 2147483647 w 518"/>
                <a:gd name="T89" fmla="*/ 2147483647 h 516"/>
                <a:gd name="T90" fmla="*/ 2147483647 w 518"/>
                <a:gd name="T91" fmla="*/ 2147483647 h 5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18"/>
                <a:gd name="T139" fmla="*/ 0 h 516"/>
                <a:gd name="T140" fmla="*/ 518 w 518"/>
                <a:gd name="T141" fmla="*/ 516 h 5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18" h="516">
                  <a:moveTo>
                    <a:pt x="0" y="258"/>
                  </a:moveTo>
                  <a:lnTo>
                    <a:pt x="0" y="230"/>
                  </a:lnTo>
                  <a:lnTo>
                    <a:pt x="6" y="202"/>
                  </a:lnTo>
                  <a:lnTo>
                    <a:pt x="12" y="179"/>
                  </a:lnTo>
                  <a:lnTo>
                    <a:pt x="17" y="157"/>
                  </a:lnTo>
                  <a:lnTo>
                    <a:pt x="28" y="135"/>
                  </a:lnTo>
                  <a:lnTo>
                    <a:pt x="40" y="112"/>
                  </a:lnTo>
                  <a:lnTo>
                    <a:pt x="73" y="73"/>
                  </a:lnTo>
                  <a:lnTo>
                    <a:pt x="113" y="39"/>
                  </a:lnTo>
                  <a:lnTo>
                    <a:pt x="135" y="28"/>
                  </a:lnTo>
                  <a:lnTo>
                    <a:pt x="158" y="17"/>
                  </a:lnTo>
                  <a:lnTo>
                    <a:pt x="180" y="11"/>
                  </a:lnTo>
                  <a:lnTo>
                    <a:pt x="203" y="5"/>
                  </a:lnTo>
                  <a:lnTo>
                    <a:pt x="231" y="0"/>
                  </a:lnTo>
                  <a:lnTo>
                    <a:pt x="259" y="0"/>
                  </a:lnTo>
                  <a:lnTo>
                    <a:pt x="282" y="0"/>
                  </a:lnTo>
                  <a:lnTo>
                    <a:pt x="310" y="5"/>
                  </a:lnTo>
                  <a:lnTo>
                    <a:pt x="332" y="11"/>
                  </a:lnTo>
                  <a:lnTo>
                    <a:pt x="355" y="17"/>
                  </a:lnTo>
                  <a:lnTo>
                    <a:pt x="377" y="28"/>
                  </a:lnTo>
                  <a:lnTo>
                    <a:pt x="400" y="39"/>
                  </a:lnTo>
                  <a:lnTo>
                    <a:pt x="439" y="73"/>
                  </a:lnTo>
                  <a:lnTo>
                    <a:pt x="473" y="112"/>
                  </a:lnTo>
                  <a:lnTo>
                    <a:pt x="484" y="135"/>
                  </a:lnTo>
                  <a:lnTo>
                    <a:pt x="496" y="157"/>
                  </a:lnTo>
                  <a:lnTo>
                    <a:pt x="501" y="179"/>
                  </a:lnTo>
                  <a:lnTo>
                    <a:pt x="512" y="202"/>
                  </a:lnTo>
                  <a:lnTo>
                    <a:pt x="512" y="230"/>
                  </a:lnTo>
                  <a:lnTo>
                    <a:pt x="518" y="258"/>
                  </a:lnTo>
                  <a:lnTo>
                    <a:pt x="512" y="281"/>
                  </a:lnTo>
                  <a:lnTo>
                    <a:pt x="512" y="309"/>
                  </a:lnTo>
                  <a:lnTo>
                    <a:pt x="501" y="331"/>
                  </a:lnTo>
                  <a:lnTo>
                    <a:pt x="496" y="354"/>
                  </a:lnTo>
                  <a:lnTo>
                    <a:pt x="484" y="376"/>
                  </a:lnTo>
                  <a:lnTo>
                    <a:pt x="473" y="398"/>
                  </a:lnTo>
                  <a:lnTo>
                    <a:pt x="439" y="438"/>
                  </a:lnTo>
                  <a:lnTo>
                    <a:pt x="400" y="471"/>
                  </a:lnTo>
                  <a:lnTo>
                    <a:pt x="383" y="483"/>
                  </a:lnTo>
                  <a:lnTo>
                    <a:pt x="361" y="494"/>
                  </a:lnTo>
                  <a:lnTo>
                    <a:pt x="332" y="499"/>
                  </a:lnTo>
                  <a:lnTo>
                    <a:pt x="310" y="511"/>
                  </a:lnTo>
                  <a:lnTo>
                    <a:pt x="282" y="511"/>
                  </a:lnTo>
                  <a:lnTo>
                    <a:pt x="259" y="516"/>
                  </a:lnTo>
                  <a:lnTo>
                    <a:pt x="231" y="511"/>
                  </a:lnTo>
                  <a:lnTo>
                    <a:pt x="203" y="511"/>
                  </a:lnTo>
                  <a:lnTo>
                    <a:pt x="180" y="499"/>
                  </a:lnTo>
                  <a:lnTo>
                    <a:pt x="158" y="494"/>
                  </a:lnTo>
                  <a:lnTo>
                    <a:pt x="135" y="483"/>
                  </a:lnTo>
                  <a:lnTo>
                    <a:pt x="113" y="471"/>
                  </a:lnTo>
                  <a:lnTo>
                    <a:pt x="73" y="438"/>
                  </a:lnTo>
                  <a:lnTo>
                    <a:pt x="40" y="398"/>
                  </a:lnTo>
                  <a:lnTo>
                    <a:pt x="28" y="382"/>
                  </a:lnTo>
                  <a:lnTo>
                    <a:pt x="17" y="359"/>
                  </a:lnTo>
                  <a:lnTo>
                    <a:pt x="12" y="331"/>
                  </a:lnTo>
                  <a:lnTo>
                    <a:pt x="6" y="309"/>
                  </a:lnTo>
                  <a:lnTo>
                    <a:pt x="0" y="281"/>
                  </a:lnTo>
                  <a:lnTo>
                    <a:pt x="0" y="258"/>
                  </a:lnTo>
                  <a:close/>
                  <a:moveTo>
                    <a:pt x="6" y="281"/>
                  </a:moveTo>
                  <a:lnTo>
                    <a:pt x="6" y="309"/>
                  </a:lnTo>
                  <a:lnTo>
                    <a:pt x="17" y="331"/>
                  </a:lnTo>
                  <a:lnTo>
                    <a:pt x="23" y="354"/>
                  </a:lnTo>
                  <a:lnTo>
                    <a:pt x="34" y="376"/>
                  </a:lnTo>
                  <a:lnTo>
                    <a:pt x="45" y="398"/>
                  </a:lnTo>
                  <a:lnTo>
                    <a:pt x="79" y="432"/>
                  </a:lnTo>
                  <a:lnTo>
                    <a:pt x="113" y="466"/>
                  </a:lnTo>
                  <a:lnTo>
                    <a:pt x="135" y="477"/>
                  </a:lnTo>
                  <a:lnTo>
                    <a:pt x="158" y="488"/>
                  </a:lnTo>
                  <a:lnTo>
                    <a:pt x="180" y="499"/>
                  </a:lnTo>
                  <a:lnTo>
                    <a:pt x="203" y="505"/>
                  </a:lnTo>
                  <a:lnTo>
                    <a:pt x="231" y="505"/>
                  </a:lnTo>
                  <a:lnTo>
                    <a:pt x="259" y="511"/>
                  </a:lnTo>
                  <a:lnTo>
                    <a:pt x="282" y="505"/>
                  </a:lnTo>
                  <a:lnTo>
                    <a:pt x="310" y="505"/>
                  </a:lnTo>
                  <a:lnTo>
                    <a:pt x="332" y="499"/>
                  </a:lnTo>
                  <a:lnTo>
                    <a:pt x="355" y="488"/>
                  </a:lnTo>
                  <a:lnTo>
                    <a:pt x="377" y="477"/>
                  </a:lnTo>
                  <a:lnTo>
                    <a:pt x="400" y="466"/>
                  </a:lnTo>
                  <a:lnTo>
                    <a:pt x="434" y="432"/>
                  </a:lnTo>
                  <a:lnTo>
                    <a:pt x="467" y="398"/>
                  </a:lnTo>
                  <a:lnTo>
                    <a:pt x="479" y="376"/>
                  </a:lnTo>
                  <a:lnTo>
                    <a:pt x="490" y="354"/>
                  </a:lnTo>
                  <a:lnTo>
                    <a:pt x="501" y="331"/>
                  </a:lnTo>
                  <a:lnTo>
                    <a:pt x="507" y="309"/>
                  </a:lnTo>
                  <a:lnTo>
                    <a:pt x="507" y="281"/>
                  </a:lnTo>
                  <a:lnTo>
                    <a:pt x="512" y="258"/>
                  </a:lnTo>
                  <a:lnTo>
                    <a:pt x="507" y="230"/>
                  </a:lnTo>
                  <a:lnTo>
                    <a:pt x="507" y="202"/>
                  </a:lnTo>
                  <a:lnTo>
                    <a:pt x="501" y="179"/>
                  </a:lnTo>
                  <a:lnTo>
                    <a:pt x="490" y="157"/>
                  </a:lnTo>
                  <a:lnTo>
                    <a:pt x="479" y="135"/>
                  </a:lnTo>
                  <a:lnTo>
                    <a:pt x="467" y="112"/>
                  </a:lnTo>
                  <a:lnTo>
                    <a:pt x="434" y="78"/>
                  </a:lnTo>
                  <a:lnTo>
                    <a:pt x="400" y="45"/>
                  </a:lnTo>
                  <a:lnTo>
                    <a:pt x="377" y="33"/>
                  </a:lnTo>
                  <a:lnTo>
                    <a:pt x="355" y="22"/>
                  </a:lnTo>
                  <a:lnTo>
                    <a:pt x="332" y="17"/>
                  </a:lnTo>
                  <a:lnTo>
                    <a:pt x="310" y="5"/>
                  </a:lnTo>
                  <a:lnTo>
                    <a:pt x="282" y="5"/>
                  </a:lnTo>
                  <a:lnTo>
                    <a:pt x="259" y="5"/>
                  </a:lnTo>
                  <a:lnTo>
                    <a:pt x="231" y="5"/>
                  </a:lnTo>
                  <a:lnTo>
                    <a:pt x="203" y="5"/>
                  </a:lnTo>
                  <a:lnTo>
                    <a:pt x="180" y="17"/>
                  </a:lnTo>
                  <a:lnTo>
                    <a:pt x="158" y="22"/>
                  </a:lnTo>
                  <a:lnTo>
                    <a:pt x="135" y="33"/>
                  </a:lnTo>
                  <a:lnTo>
                    <a:pt x="113" y="45"/>
                  </a:lnTo>
                  <a:lnTo>
                    <a:pt x="79" y="78"/>
                  </a:lnTo>
                  <a:lnTo>
                    <a:pt x="45" y="112"/>
                  </a:lnTo>
                  <a:lnTo>
                    <a:pt x="34" y="135"/>
                  </a:lnTo>
                  <a:lnTo>
                    <a:pt x="23" y="157"/>
                  </a:lnTo>
                  <a:lnTo>
                    <a:pt x="17" y="179"/>
                  </a:lnTo>
                  <a:lnTo>
                    <a:pt x="6" y="202"/>
                  </a:lnTo>
                  <a:lnTo>
                    <a:pt x="6" y="230"/>
                  </a:lnTo>
                  <a:lnTo>
                    <a:pt x="6" y="258"/>
                  </a:lnTo>
                  <a:lnTo>
                    <a:pt x="6" y="281"/>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6" name="Freeform 69">
              <a:extLst>
                <a:ext uri="{FF2B5EF4-FFF2-40B4-BE49-F238E27FC236}">
                  <a16:creationId xmlns:a16="http://schemas.microsoft.com/office/drawing/2014/main" id="{8F8DA9C8-17E3-48AC-BDA0-7A690223D55A}"/>
                </a:ext>
              </a:extLst>
            </p:cNvPr>
            <p:cNvSpPr>
              <a:spLocks/>
            </p:cNvSpPr>
            <p:nvPr/>
          </p:nvSpPr>
          <p:spPr bwMode="auto">
            <a:xfrm>
              <a:off x="4446588" y="3468688"/>
              <a:ext cx="606425" cy="606425"/>
            </a:xfrm>
            <a:custGeom>
              <a:avLst/>
              <a:gdLst>
                <a:gd name="T0" fmla="*/ 0 w 382"/>
                <a:gd name="T1" fmla="*/ 2147483647 h 382"/>
                <a:gd name="T2" fmla="*/ 2147483647 w 382"/>
                <a:gd name="T3" fmla="*/ 2147483647 h 382"/>
                <a:gd name="T4" fmla="*/ 2147483647 w 382"/>
                <a:gd name="T5" fmla="*/ 2147483647 h 382"/>
                <a:gd name="T6" fmla="*/ 2147483647 w 382"/>
                <a:gd name="T7" fmla="*/ 2147483647 h 382"/>
                <a:gd name="T8" fmla="*/ 2147483647 w 382"/>
                <a:gd name="T9" fmla="*/ 2147483647 h 382"/>
                <a:gd name="T10" fmla="*/ 2147483647 w 382"/>
                <a:gd name="T11" fmla="*/ 2147483647 h 382"/>
                <a:gd name="T12" fmla="*/ 2147483647 w 382"/>
                <a:gd name="T13" fmla="*/ 2147483647 h 382"/>
                <a:gd name="T14" fmla="*/ 2147483647 w 382"/>
                <a:gd name="T15" fmla="*/ 2147483647 h 382"/>
                <a:gd name="T16" fmla="*/ 2147483647 w 382"/>
                <a:gd name="T17" fmla="*/ 0 h 382"/>
                <a:gd name="T18" fmla="*/ 2147483647 w 382"/>
                <a:gd name="T19" fmla="*/ 0 h 382"/>
                <a:gd name="T20" fmla="*/ 2147483647 w 382"/>
                <a:gd name="T21" fmla="*/ 0 h 382"/>
                <a:gd name="T22" fmla="*/ 2147483647 w 382"/>
                <a:gd name="T23" fmla="*/ 2147483647 h 382"/>
                <a:gd name="T24" fmla="*/ 2147483647 w 382"/>
                <a:gd name="T25" fmla="*/ 2147483647 h 382"/>
                <a:gd name="T26" fmla="*/ 2147483647 w 382"/>
                <a:gd name="T27" fmla="*/ 2147483647 h 382"/>
                <a:gd name="T28" fmla="*/ 2147483647 w 382"/>
                <a:gd name="T29" fmla="*/ 2147483647 h 382"/>
                <a:gd name="T30" fmla="*/ 2147483647 w 382"/>
                <a:gd name="T31" fmla="*/ 2147483647 h 382"/>
                <a:gd name="T32" fmla="*/ 2147483647 w 382"/>
                <a:gd name="T33" fmla="*/ 2147483647 h 382"/>
                <a:gd name="T34" fmla="*/ 2147483647 w 382"/>
                <a:gd name="T35" fmla="*/ 2147483647 h 382"/>
                <a:gd name="T36" fmla="*/ 2147483647 w 382"/>
                <a:gd name="T37" fmla="*/ 2147483647 h 382"/>
                <a:gd name="T38" fmla="*/ 2147483647 w 382"/>
                <a:gd name="T39" fmla="*/ 2147483647 h 382"/>
                <a:gd name="T40" fmla="*/ 2147483647 w 382"/>
                <a:gd name="T41" fmla="*/ 2147483647 h 382"/>
                <a:gd name="T42" fmla="*/ 2147483647 w 382"/>
                <a:gd name="T43" fmla="*/ 2147483647 h 382"/>
                <a:gd name="T44" fmla="*/ 2147483647 w 382"/>
                <a:gd name="T45" fmla="*/ 2147483647 h 382"/>
                <a:gd name="T46" fmla="*/ 2147483647 w 382"/>
                <a:gd name="T47" fmla="*/ 2147483647 h 382"/>
                <a:gd name="T48" fmla="*/ 2147483647 w 382"/>
                <a:gd name="T49" fmla="*/ 2147483647 h 382"/>
                <a:gd name="T50" fmla="*/ 2147483647 w 382"/>
                <a:gd name="T51" fmla="*/ 2147483647 h 382"/>
                <a:gd name="T52" fmla="*/ 2147483647 w 382"/>
                <a:gd name="T53" fmla="*/ 2147483647 h 382"/>
                <a:gd name="T54" fmla="*/ 2147483647 w 382"/>
                <a:gd name="T55" fmla="*/ 2147483647 h 382"/>
                <a:gd name="T56" fmla="*/ 2147483647 w 382"/>
                <a:gd name="T57" fmla="*/ 2147483647 h 382"/>
                <a:gd name="T58" fmla="*/ 2147483647 w 382"/>
                <a:gd name="T59" fmla="*/ 2147483647 h 382"/>
                <a:gd name="T60" fmla="*/ 2147483647 w 382"/>
                <a:gd name="T61" fmla="*/ 2147483647 h 382"/>
                <a:gd name="T62" fmla="*/ 2147483647 w 382"/>
                <a:gd name="T63" fmla="*/ 2147483647 h 382"/>
                <a:gd name="T64" fmla="*/ 2147483647 w 382"/>
                <a:gd name="T65" fmla="*/ 2147483647 h 382"/>
                <a:gd name="T66" fmla="*/ 2147483647 w 382"/>
                <a:gd name="T67" fmla="*/ 2147483647 h 382"/>
                <a:gd name="T68" fmla="*/ 2147483647 w 382"/>
                <a:gd name="T69" fmla="*/ 2147483647 h 382"/>
                <a:gd name="T70" fmla="*/ 2147483647 w 382"/>
                <a:gd name="T71" fmla="*/ 2147483647 h 382"/>
                <a:gd name="T72" fmla="*/ 2147483647 w 382"/>
                <a:gd name="T73" fmla="*/ 2147483647 h 382"/>
                <a:gd name="T74" fmla="*/ 2147483647 w 382"/>
                <a:gd name="T75" fmla="*/ 2147483647 h 382"/>
                <a:gd name="T76" fmla="*/ 0 w 382"/>
                <a:gd name="T77" fmla="*/ 2147483647 h 382"/>
                <a:gd name="T78" fmla="*/ 0 w 382"/>
                <a:gd name="T79" fmla="*/ 2147483647 h 382"/>
                <a:gd name="T80" fmla="*/ 0 w 382"/>
                <a:gd name="T81" fmla="*/ 2147483647 h 3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2"/>
                <a:gd name="T124" fmla="*/ 0 h 382"/>
                <a:gd name="T125" fmla="*/ 382 w 382"/>
                <a:gd name="T126" fmla="*/ 382 h 38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2" h="382">
                  <a:moveTo>
                    <a:pt x="0" y="191"/>
                  </a:moveTo>
                  <a:lnTo>
                    <a:pt x="5" y="152"/>
                  </a:lnTo>
                  <a:lnTo>
                    <a:pt x="17" y="118"/>
                  </a:lnTo>
                  <a:lnTo>
                    <a:pt x="34" y="84"/>
                  </a:lnTo>
                  <a:lnTo>
                    <a:pt x="56" y="56"/>
                  </a:lnTo>
                  <a:lnTo>
                    <a:pt x="84" y="34"/>
                  </a:lnTo>
                  <a:lnTo>
                    <a:pt x="118" y="17"/>
                  </a:lnTo>
                  <a:lnTo>
                    <a:pt x="152" y="6"/>
                  </a:lnTo>
                  <a:lnTo>
                    <a:pt x="191" y="0"/>
                  </a:lnTo>
                  <a:lnTo>
                    <a:pt x="231" y="6"/>
                  </a:lnTo>
                  <a:lnTo>
                    <a:pt x="264" y="17"/>
                  </a:lnTo>
                  <a:lnTo>
                    <a:pt x="298" y="34"/>
                  </a:lnTo>
                  <a:lnTo>
                    <a:pt x="326" y="56"/>
                  </a:lnTo>
                  <a:lnTo>
                    <a:pt x="349" y="84"/>
                  </a:lnTo>
                  <a:lnTo>
                    <a:pt x="366" y="118"/>
                  </a:lnTo>
                  <a:lnTo>
                    <a:pt x="377" y="152"/>
                  </a:lnTo>
                  <a:lnTo>
                    <a:pt x="382" y="191"/>
                  </a:lnTo>
                  <a:lnTo>
                    <a:pt x="377" y="230"/>
                  </a:lnTo>
                  <a:lnTo>
                    <a:pt x="366" y="264"/>
                  </a:lnTo>
                  <a:lnTo>
                    <a:pt x="349" y="298"/>
                  </a:lnTo>
                  <a:lnTo>
                    <a:pt x="326" y="326"/>
                  </a:lnTo>
                  <a:lnTo>
                    <a:pt x="298" y="348"/>
                  </a:lnTo>
                  <a:lnTo>
                    <a:pt x="264" y="365"/>
                  </a:lnTo>
                  <a:lnTo>
                    <a:pt x="231" y="376"/>
                  </a:lnTo>
                  <a:lnTo>
                    <a:pt x="191" y="382"/>
                  </a:lnTo>
                  <a:lnTo>
                    <a:pt x="152" y="376"/>
                  </a:lnTo>
                  <a:lnTo>
                    <a:pt x="118" y="365"/>
                  </a:lnTo>
                  <a:lnTo>
                    <a:pt x="84" y="348"/>
                  </a:lnTo>
                  <a:lnTo>
                    <a:pt x="56" y="326"/>
                  </a:lnTo>
                  <a:lnTo>
                    <a:pt x="34" y="298"/>
                  </a:lnTo>
                  <a:lnTo>
                    <a:pt x="17" y="264"/>
                  </a:lnTo>
                  <a:lnTo>
                    <a:pt x="5" y="230"/>
                  </a:lnTo>
                  <a:lnTo>
                    <a:pt x="0" y="191"/>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7" name="Freeform 70">
              <a:extLst>
                <a:ext uri="{FF2B5EF4-FFF2-40B4-BE49-F238E27FC236}">
                  <a16:creationId xmlns:a16="http://schemas.microsoft.com/office/drawing/2014/main" id="{4F85F337-33F6-40A6-8C57-9A9CB6D596DB}"/>
                </a:ext>
              </a:extLst>
            </p:cNvPr>
            <p:cNvSpPr>
              <a:spLocks noEditPoints="1"/>
            </p:cNvSpPr>
            <p:nvPr/>
          </p:nvSpPr>
          <p:spPr bwMode="auto">
            <a:xfrm>
              <a:off x="4446588" y="3468688"/>
              <a:ext cx="615950" cy="615950"/>
            </a:xfrm>
            <a:custGeom>
              <a:avLst/>
              <a:gdLst>
                <a:gd name="T0" fmla="*/ 0 w 388"/>
                <a:gd name="T1" fmla="*/ 2147483647 h 388"/>
                <a:gd name="T2" fmla="*/ 2147483647 w 388"/>
                <a:gd name="T3" fmla="*/ 2147483647 h 388"/>
                <a:gd name="T4" fmla="*/ 2147483647 w 388"/>
                <a:gd name="T5" fmla="*/ 2147483647 h 388"/>
                <a:gd name="T6" fmla="*/ 2147483647 w 388"/>
                <a:gd name="T7" fmla="*/ 2147483647 h 388"/>
                <a:gd name="T8" fmla="*/ 2147483647 w 388"/>
                <a:gd name="T9" fmla="*/ 0 h 388"/>
                <a:gd name="T10" fmla="*/ 2147483647 w 388"/>
                <a:gd name="T11" fmla="*/ 0 h 388"/>
                <a:gd name="T12" fmla="*/ 2147483647 w 388"/>
                <a:gd name="T13" fmla="*/ 2147483647 h 388"/>
                <a:gd name="T14" fmla="*/ 2147483647 w 388"/>
                <a:gd name="T15" fmla="*/ 2147483647 h 388"/>
                <a:gd name="T16" fmla="*/ 2147483647 w 388"/>
                <a:gd name="T17" fmla="*/ 2147483647 h 388"/>
                <a:gd name="T18" fmla="*/ 2147483647 w 388"/>
                <a:gd name="T19" fmla="*/ 2147483647 h 388"/>
                <a:gd name="T20" fmla="*/ 2147483647 w 388"/>
                <a:gd name="T21" fmla="*/ 2147483647 h 388"/>
                <a:gd name="T22" fmla="*/ 2147483647 w 388"/>
                <a:gd name="T23" fmla="*/ 2147483647 h 388"/>
                <a:gd name="T24" fmla="*/ 2147483647 w 388"/>
                <a:gd name="T25" fmla="*/ 2147483647 h 388"/>
                <a:gd name="T26" fmla="*/ 2147483647 w 388"/>
                <a:gd name="T27" fmla="*/ 2147483647 h 388"/>
                <a:gd name="T28" fmla="*/ 2147483647 w 388"/>
                <a:gd name="T29" fmla="*/ 2147483647 h 388"/>
                <a:gd name="T30" fmla="*/ 2147483647 w 388"/>
                <a:gd name="T31" fmla="*/ 2147483647 h 388"/>
                <a:gd name="T32" fmla="*/ 2147483647 w 388"/>
                <a:gd name="T33" fmla="*/ 2147483647 h 388"/>
                <a:gd name="T34" fmla="*/ 2147483647 w 388"/>
                <a:gd name="T35" fmla="*/ 2147483647 h 388"/>
                <a:gd name="T36" fmla="*/ 2147483647 w 388"/>
                <a:gd name="T37" fmla="*/ 2147483647 h 388"/>
                <a:gd name="T38" fmla="*/ 2147483647 w 388"/>
                <a:gd name="T39" fmla="*/ 2147483647 h 388"/>
                <a:gd name="T40" fmla="*/ 0 w 388"/>
                <a:gd name="T41" fmla="*/ 2147483647 h 388"/>
                <a:gd name="T42" fmla="*/ 2147483647 w 388"/>
                <a:gd name="T43" fmla="*/ 2147483647 h 388"/>
                <a:gd name="T44" fmla="*/ 2147483647 w 388"/>
                <a:gd name="T45" fmla="*/ 2147483647 h 388"/>
                <a:gd name="T46" fmla="*/ 2147483647 w 388"/>
                <a:gd name="T47" fmla="*/ 2147483647 h 388"/>
                <a:gd name="T48" fmla="*/ 2147483647 w 388"/>
                <a:gd name="T49" fmla="*/ 2147483647 h 388"/>
                <a:gd name="T50" fmla="*/ 2147483647 w 388"/>
                <a:gd name="T51" fmla="*/ 2147483647 h 388"/>
                <a:gd name="T52" fmla="*/ 2147483647 w 388"/>
                <a:gd name="T53" fmla="*/ 2147483647 h 388"/>
                <a:gd name="T54" fmla="*/ 2147483647 w 388"/>
                <a:gd name="T55" fmla="*/ 2147483647 h 388"/>
                <a:gd name="T56" fmla="*/ 2147483647 w 388"/>
                <a:gd name="T57" fmla="*/ 2147483647 h 388"/>
                <a:gd name="T58" fmla="*/ 2147483647 w 388"/>
                <a:gd name="T59" fmla="*/ 2147483647 h 388"/>
                <a:gd name="T60" fmla="*/ 2147483647 w 388"/>
                <a:gd name="T61" fmla="*/ 2147483647 h 388"/>
                <a:gd name="T62" fmla="*/ 2147483647 w 388"/>
                <a:gd name="T63" fmla="*/ 2147483647 h 388"/>
                <a:gd name="T64" fmla="*/ 2147483647 w 388"/>
                <a:gd name="T65" fmla="*/ 2147483647 h 388"/>
                <a:gd name="T66" fmla="*/ 2147483647 w 388"/>
                <a:gd name="T67" fmla="*/ 2147483647 h 388"/>
                <a:gd name="T68" fmla="*/ 2147483647 w 388"/>
                <a:gd name="T69" fmla="*/ 2147483647 h 388"/>
                <a:gd name="T70" fmla="*/ 2147483647 w 388"/>
                <a:gd name="T71" fmla="*/ 2147483647 h 388"/>
                <a:gd name="T72" fmla="*/ 2147483647 w 388"/>
                <a:gd name="T73" fmla="*/ 2147483647 h 388"/>
                <a:gd name="T74" fmla="*/ 2147483647 w 388"/>
                <a:gd name="T75" fmla="*/ 2147483647 h 388"/>
                <a:gd name="T76" fmla="*/ 2147483647 w 388"/>
                <a:gd name="T77" fmla="*/ 2147483647 h 388"/>
                <a:gd name="T78" fmla="*/ 2147483647 w 388"/>
                <a:gd name="T79" fmla="*/ 2147483647 h 388"/>
                <a:gd name="T80" fmla="*/ 2147483647 w 388"/>
                <a:gd name="T81" fmla="*/ 2147483647 h 388"/>
                <a:gd name="T82" fmla="*/ 2147483647 w 388"/>
                <a:gd name="T83" fmla="*/ 2147483647 h 388"/>
                <a:gd name="T84" fmla="*/ 2147483647 w 388"/>
                <a:gd name="T85" fmla="*/ 2147483647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8"/>
                <a:gd name="T130" fmla="*/ 0 h 388"/>
                <a:gd name="T131" fmla="*/ 388 w 388"/>
                <a:gd name="T132" fmla="*/ 388 h 3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8" h="388">
                  <a:moveTo>
                    <a:pt x="0" y="191"/>
                  </a:moveTo>
                  <a:lnTo>
                    <a:pt x="0" y="191"/>
                  </a:lnTo>
                  <a:lnTo>
                    <a:pt x="0" y="152"/>
                  </a:lnTo>
                  <a:lnTo>
                    <a:pt x="11" y="118"/>
                  </a:lnTo>
                  <a:lnTo>
                    <a:pt x="28" y="84"/>
                  </a:lnTo>
                  <a:lnTo>
                    <a:pt x="56" y="56"/>
                  </a:lnTo>
                  <a:lnTo>
                    <a:pt x="84" y="28"/>
                  </a:lnTo>
                  <a:lnTo>
                    <a:pt x="118" y="11"/>
                  </a:lnTo>
                  <a:lnTo>
                    <a:pt x="152" y="0"/>
                  </a:lnTo>
                  <a:lnTo>
                    <a:pt x="191" y="0"/>
                  </a:lnTo>
                  <a:lnTo>
                    <a:pt x="231" y="0"/>
                  </a:lnTo>
                  <a:lnTo>
                    <a:pt x="264" y="11"/>
                  </a:lnTo>
                  <a:lnTo>
                    <a:pt x="270" y="11"/>
                  </a:lnTo>
                  <a:lnTo>
                    <a:pt x="298" y="28"/>
                  </a:lnTo>
                  <a:lnTo>
                    <a:pt x="326" y="56"/>
                  </a:lnTo>
                  <a:lnTo>
                    <a:pt x="332" y="56"/>
                  </a:lnTo>
                  <a:lnTo>
                    <a:pt x="354" y="84"/>
                  </a:lnTo>
                  <a:lnTo>
                    <a:pt x="371" y="118"/>
                  </a:lnTo>
                  <a:lnTo>
                    <a:pt x="382" y="152"/>
                  </a:lnTo>
                  <a:lnTo>
                    <a:pt x="388" y="191"/>
                  </a:lnTo>
                  <a:lnTo>
                    <a:pt x="382" y="230"/>
                  </a:lnTo>
                  <a:lnTo>
                    <a:pt x="371" y="264"/>
                  </a:lnTo>
                  <a:lnTo>
                    <a:pt x="371" y="270"/>
                  </a:lnTo>
                  <a:lnTo>
                    <a:pt x="354" y="298"/>
                  </a:lnTo>
                  <a:lnTo>
                    <a:pt x="332" y="326"/>
                  </a:lnTo>
                  <a:lnTo>
                    <a:pt x="326" y="331"/>
                  </a:lnTo>
                  <a:lnTo>
                    <a:pt x="298" y="354"/>
                  </a:lnTo>
                  <a:lnTo>
                    <a:pt x="270" y="371"/>
                  </a:lnTo>
                  <a:lnTo>
                    <a:pt x="264" y="371"/>
                  </a:lnTo>
                  <a:lnTo>
                    <a:pt x="231" y="382"/>
                  </a:lnTo>
                  <a:lnTo>
                    <a:pt x="191" y="388"/>
                  </a:lnTo>
                  <a:lnTo>
                    <a:pt x="152" y="382"/>
                  </a:lnTo>
                  <a:lnTo>
                    <a:pt x="118" y="371"/>
                  </a:lnTo>
                  <a:lnTo>
                    <a:pt x="84" y="354"/>
                  </a:lnTo>
                  <a:lnTo>
                    <a:pt x="56" y="331"/>
                  </a:lnTo>
                  <a:lnTo>
                    <a:pt x="56" y="326"/>
                  </a:lnTo>
                  <a:lnTo>
                    <a:pt x="28" y="298"/>
                  </a:lnTo>
                  <a:lnTo>
                    <a:pt x="11" y="270"/>
                  </a:lnTo>
                  <a:lnTo>
                    <a:pt x="11" y="264"/>
                  </a:lnTo>
                  <a:lnTo>
                    <a:pt x="0" y="230"/>
                  </a:lnTo>
                  <a:lnTo>
                    <a:pt x="0" y="191"/>
                  </a:lnTo>
                  <a:close/>
                  <a:moveTo>
                    <a:pt x="5" y="230"/>
                  </a:moveTo>
                  <a:lnTo>
                    <a:pt x="5" y="230"/>
                  </a:lnTo>
                  <a:lnTo>
                    <a:pt x="17" y="264"/>
                  </a:lnTo>
                  <a:lnTo>
                    <a:pt x="34" y="298"/>
                  </a:lnTo>
                  <a:lnTo>
                    <a:pt x="56" y="326"/>
                  </a:lnTo>
                  <a:lnTo>
                    <a:pt x="84" y="348"/>
                  </a:lnTo>
                  <a:lnTo>
                    <a:pt x="118" y="365"/>
                  </a:lnTo>
                  <a:lnTo>
                    <a:pt x="152" y="376"/>
                  </a:lnTo>
                  <a:lnTo>
                    <a:pt x="191" y="382"/>
                  </a:lnTo>
                  <a:lnTo>
                    <a:pt x="231" y="376"/>
                  </a:lnTo>
                  <a:lnTo>
                    <a:pt x="264" y="365"/>
                  </a:lnTo>
                  <a:lnTo>
                    <a:pt x="298" y="348"/>
                  </a:lnTo>
                  <a:lnTo>
                    <a:pt x="326" y="326"/>
                  </a:lnTo>
                  <a:lnTo>
                    <a:pt x="349" y="298"/>
                  </a:lnTo>
                  <a:lnTo>
                    <a:pt x="366" y="264"/>
                  </a:lnTo>
                  <a:lnTo>
                    <a:pt x="377" y="230"/>
                  </a:lnTo>
                  <a:lnTo>
                    <a:pt x="382" y="191"/>
                  </a:lnTo>
                  <a:lnTo>
                    <a:pt x="377" y="152"/>
                  </a:lnTo>
                  <a:lnTo>
                    <a:pt x="366" y="118"/>
                  </a:lnTo>
                  <a:lnTo>
                    <a:pt x="349" y="84"/>
                  </a:lnTo>
                  <a:lnTo>
                    <a:pt x="326" y="56"/>
                  </a:lnTo>
                  <a:lnTo>
                    <a:pt x="298" y="34"/>
                  </a:lnTo>
                  <a:lnTo>
                    <a:pt x="264" y="17"/>
                  </a:lnTo>
                  <a:lnTo>
                    <a:pt x="231" y="6"/>
                  </a:lnTo>
                  <a:lnTo>
                    <a:pt x="191" y="6"/>
                  </a:lnTo>
                  <a:lnTo>
                    <a:pt x="152" y="6"/>
                  </a:lnTo>
                  <a:lnTo>
                    <a:pt x="118" y="17"/>
                  </a:lnTo>
                  <a:lnTo>
                    <a:pt x="84" y="34"/>
                  </a:lnTo>
                  <a:lnTo>
                    <a:pt x="56" y="56"/>
                  </a:lnTo>
                  <a:lnTo>
                    <a:pt x="34" y="84"/>
                  </a:lnTo>
                  <a:lnTo>
                    <a:pt x="17" y="118"/>
                  </a:lnTo>
                  <a:lnTo>
                    <a:pt x="5" y="152"/>
                  </a:lnTo>
                  <a:lnTo>
                    <a:pt x="5" y="191"/>
                  </a:lnTo>
                  <a:lnTo>
                    <a:pt x="5" y="23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8" name="Freeform 71">
              <a:extLst>
                <a:ext uri="{FF2B5EF4-FFF2-40B4-BE49-F238E27FC236}">
                  <a16:creationId xmlns:a16="http://schemas.microsoft.com/office/drawing/2014/main" id="{5EAE068B-B536-46B4-97C7-EB76934411DB}"/>
                </a:ext>
              </a:extLst>
            </p:cNvPr>
            <p:cNvSpPr>
              <a:spLocks/>
            </p:cNvSpPr>
            <p:nvPr/>
          </p:nvSpPr>
          <p:spPr bwMode="auto">
            <a:xfrm>
              <a:off x="3900488" y="3806825"/>
              <a:ext cx="608012" cy="606425"/>
            </a:xfrm>
            <a:custGeom>
              <a:avLst/>
              <a:gdLst>
                <a:gd name="T0" fmla="*/ 0 w 383"/>
                <a:gd name="T1" fmla="*/ 2147483647 h 382"/>
                <a:gd name="T2" fmla="*/ 2147483647 w 383"/>
                <a:gd name="T3" fmla="*/ 2147483647 h 382"/>
                <a:gd name="T4" fmla="*/ 2147483647 w 383"/>
                <a:gd name="T5" fmla="*/ 2147483647 h 382"/>
                <a:gd name="T6" fmla="*/ 2147483647 w 383"/>
                <a:gd name="T7" fmla="*/ 2147483647 h 382"/>
                <a:gd name="T8" fmla="*/ 2147483647 w 383"/>
                <a:gd name="T9" fmla="*/ 2147483647 h 382"/>
                <a:gd name="T10" fmla="*/ 2147483647 w 383"/>
                <a:gd name="T11" fmla="*/ 2147483647 h 382"/>
                <a:gd name="T12" fmla="*/ 2147483647 w 383"/>
                <a:gd name="T13" fmla="*/ 2147483647 h 382"/>
                <a:gd name="T14" fmla="*/ 2147483647 w 383"/>
                <a:gd name="T15" fmla="*/ 2147483647 h 382"/>
                <a:gd name="T16" fmla="*/ 2147483647 w 383"/>
                <a:gd name="T17" fmla="*/ 0 h 382"/>
                <a:gd name="T18" fmla="*/ 2147483647 w 383"/>
                <a:gd name="T19" fmla="*/ 0 h 382"/>
                <a:gd name="T20" fmla="*/ 2147483647 w 383"/>
                <a:gd name="T21" fmla="*/ 0 h 382"/>
                <a:gd name="T22" fmla="*/ 2147483647 w 383"/>
                <a:gd name="T23" fmla="*/ 2147483647 h 382"/>
                <a:gd name="T24" fmla="*/ 2147483647 w 383"/>
                <a:gd name="T25" fmla="*/ 2147483647 h 382"/>
                <a:gd name="T26" fmla="*/ 2147483647 w 383"/>
                <a:gd name="T27" fmla="*/ 2147483647 h 382"/>
                <a:gd name="T28" fmla="*/ 2147483647 w 383"/>
                <a:gd name="T29" fmla="*/ 2147483647 h 382"/>
                <a:gd name="T30" fmla="*/ 2147483647 w 383"/>
                <a:gd name="T31" fmla="*/ 2147483647 h 382"/>
                <a:gd name="T32" fmla="*/ 2147483647 w 383"/>
                <a:gd name="T33" fmla="*/ 2147483647 h 382"/>
                <a:gd name="T34" fmla="*/ 2147483647 w 383"/>
                <a:gd name="T35" fmla="*/ 2147483647 h 382"/>
                <a:gd name="T36" fmla="*/ 2147483647 w 383"/>
                <a:gd name="T37" fmla="*/ 2147483647 h 382"/>
                <a:gd name="T38" fmla="*/ 2147483647 w 383"/>
                <a:gd name="T39" fmla="*/ 2147483647 h 382"/>
                <a:gd name="T40" fmla="*/ 2147483647 w 383"/>
                <a:gd name="T41" fmla="*/ 2147483647 h 382"/>
                <a:gd name="T42" fmla="*/ 2147483647 w 383"/>
                <a:gd name="T43" fmla="*/ 2147483647 h 382"/>
                <a:gd name="T44" fmla="*/ 2147483647 w 383"/>
                <a:gd name="T45" fmla="*/ 2147483647 h 382"/>
                <a:gd name="T46" fmla="*/ 2147483647 w 383"/>
                <a:gd name="T47" fmla="*/ 2147483647 h 382"/>
                <a:gd name="T48" fmla="*/ 2147483647 w 383"/>
                <a:gd name="T49" fmla="*/ 2147483647 h 382"/>
                <a:gd name="T50" fmla="*/ 2147483647 w 383"/>
                <a:gd name="T51" fmla="*/ 2147483647 h 382"/>
                <a:gd name="T52" fmla="*/ 2147483647 w 383"/>
                <a:gd name="T53" fmla="*/ 2147483647 h 382"/>
                <a:gd name="T54" fmla="*/ 2147483647 w 383"/>
                <a:gd name="T55" fmla="*/ 2147483647 h 382"/>
                <a:gd name="T56" fmla="*/ 2147483647 w 383"/>
                <a:gd name="T57" fmla="*/ 2147483647 h 382"/>
                <a:gd name="T58" fmla="*/ 2147483647 w 383"/>
                <a:gd name="T59" fmla="*/ 2147483647 h 382"/>
                <a:gd name="T60" fmla="*/ 2147483647 w 383"/>
                <a:gd name="T61" fmla="*/ 2147483647 h 382"/>
                <a:gd name="T62" fmla="*/ 2147483647 w 383"/>
                <a:gd name="T63" fmla="*/ 2147483647 h 382"/>
                <a:gd name="T64" fmla="*/ 2147483647 w 383"/>
                <a:gd name="T65" fmla="*/ 2147483647 h 382"/>
                <a:gd name="T66" fmla="*/ 2147483647 w 383"/>
                <a:gd name="T67" fmla="*/ 2147483647 h 382"/>
                <a:gd name="T68" fmla="*/ 2147483647 w 383"/>
                <a:gd name="T69" fmla="*/ 2147483647 h 382"/>
                <a:gd name="T70" fmla="*/ 2147483647 w 383"/>
                <a:gd name="T71" fmla="*/ 2147483647 h 382"/>
                <a:gd name="T72" fmla="*/ 2147483647 w 383"/>
                <a:gd name="T73" fmla="*/ 2147483647 h 382"/>
                <a:gd name="T74" fmla="*/ 2147483647 w 383"/>
                <a:gd name="T75" fmla="*/ 2147483647 h 382"/>
                <a:gd name="T76" fmla="*/ 0 w 383"/>
                <a:gd name="T77" fmla="*/ 2147483647 h 382"/>
                <a:gd name="T78" fmla="*/ 0 w 383"/>
                <a:gd name="T79" fmla="*/ 2147483647 h 382"/>
                <a:gd name="T80" fmla="*/ 0 w 383"/>
                <a:gd name="T81" fmla="*/ 2147483647 h 3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3"/>
                <a:gd name="T124" fmla="*/ 0 h 382"/>
                <a:gd name="T125" fmla="*/ 383 w 383"/>
                <a:gd name="T126" fmla="*/ 382 h 38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3" h="382">
                  <a:moveTo>
                    <a:pt x="0" y="191"/>
                  </a:moveTo>
                  <a:lnTo>
                    <a:pt x="6" y="152"/>
                  </a:lnTo>
                  <a:lnTo>
                    <a:pt x="17" y="118"/>
                  </a:lnTo>
                  <a:lnTo>
                    <a:pt x="34" y="85"/>
                  </a:lnTo>
                  <a:lnTo>
                    <a:pt x="57" y="57"/>
                  </a:lnTo>
                  <a:lnTo>
                    <a:pt x="85" y="34"/>
                  </a:lnTo>
                  <a:lnTo>
                    <a:pt x="119" y="17"/>
                  </a:lnTo>
                  <a:lnTo>
                    <a:pt x="152" y="6"/>
                  </a:lnTo>
                  <a:lnTo>
                    <a:pt x="192" y="0"/>
                  </a:lnTo>
                  <a:lnTo>
                    <a:pt x="231" y="6"/>
                  </a:lnTo>
                  <a:lnTo>
                    <a:pt x="265" y="17"/>
                  </a:lnTo>
                  <a:lnTo>
                    <a:pt x="299" y="34"/>
                  </a:lnTo>
                  <a:lnTo>
                    <a:pt x="327" y="57"/>
                  </a:lnTo>
                  <a:lnTo>
                    <a:pt x="349" y="85"/>
                  </a:lnTo>
                  <a:lnTo>
                    <a:pt x="366" y="118"/>
                  </a:lnTo>
                  <a:lnTo>
                    <a:pt x="378" y="152"/>
                  </a:lnTo>
                  <a:lnTo>
                    <a:pt x="383" y="191"/>
                  </a:lnTo>
                  <a:lnTo>
                    <a:pt x="378" y="231"/>
                  </a:lnTo>
                  <a:lnTo>
                    <a:pt x="366" y="264"/>
                  </a:lnTo>
                  <a:lnTo>
                    <a:pt x="349" y="298"/>
                  </a:lnTo>
                  <a:lnTo>
                    <a:pt x="327" y="326"/>
                  </a:lnTo>
                  <a:lnTo>
                    <a:pt x="299" y="349"/>
                  </a:lnTo>
                  <a:lnTo>
                    <a:pt x="265" y="365"/>
                  </a:lnTo>
                  <a:lnTo>
                    <a:pt x="231" y="377"/>
                  </a:lnTo>
                  <a:lnTo>
                    <a:pt x="192" y="382"/>
                  </a:lnTo>
                  <a:lnTo>
                    <a:pt x="152" y="377"/>
                  </a:lnTo>
                  <a:lnTo>
                    <a:pt x="119" y="365"/>
                  </a:lnTo>
                  <a:lnTo>
                    <a:pt x="85" y="349"/>
                  </a:lnTo>
                  <a:lnTo>
                    <a:pt x="57" y="326"/>
                  </a:lnTo>
                  <a:lnTo>
                    <a:pt x="34" y="298"/>
                  </a:lnTo>
                  <a:lnTo>
                    <a:pt x="17" y="264"/>
                  </a:lnTo>
                  <a:lnTo>
                    <a:pt x="6" y="231"/>
                  </a:lnTo>
                  <a:lnTo>
                    <a:pt x="0" y="191"/>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29" name="Freeform 72">
              <a:extLst>
                <a:ext uri="{FF2B5EF4-FFF2-40B4-BE49-F238E27FC236}">
                  <a16:creationId xmlns:a16="http://schemas.microsoft.com/office/drawing/2014/main" id="{9BDB995F-6EDE-4019-AABD-6B31999A07CF}"/>
                </a:ext>
              </a:extLst>
            </p:cNvPr>
            <p:cNvSpPr>
              <a:spLocks noEditPoints="1"/>
            </p:cNvSpPr>
            <p:nvPr/>
          </p:nvSpPr>
          <p:spPr bwMode="auto">
            <a:xfrm>
              <a:off x="3900488" y="3806825"/>
              <a:ext cx="617537" cy="615950"/>
            </a:xfrm>
            <a:custGeom>
              <a:avLst/>
              <a:gdLst>
                <a:gd name="T0" fmla="*/ 0 w 389"/>
                <a:gd name="T1" fmla="*/ 2147483647 h 388"/>
                <a:gd name="T2" fmla="*/ 2147483647 w 389"/>
                <a:gd name="T3" fmla="*/ 2147483647 h 388"/>
                <a:gd name="T4" fmla="*/ 2147483647 w 389"/>
                <a:gd name="T5" fmla="*/ 2147483647 h 388"/>
                <a:gd name="T6" fmla="*/ 2147483647 w 389"/>
                <a:gd name="T7" fmla="*/ 2147483647 h 388"/>
                <a:gd name="T8" fmla="*/ 2147483647 w 389"/>
                <a:gd name="T9" fmla="*/ 0 h 388"/>
                <a:gd name="T10" fmla="*/ 2147483647 w 389"/>
                <a:gd name="T11" fmla="*/ 0 h 388"/>
                <a:gd name="T12" fmla="*/ 2147483647 w 389"/>
                <a:gd name="T13" fmla="*/ 2147483647 h 388"/>
                <a:gd name="T14" fmla="*/ 2147483647 w 389"/>
                <a:gd name="T15" fmla="*/ 2147483647 h 388"/>
                <a:gd name="T16" fmla="*/ 2147483647 w 389"/>
                <a:gd name="T17" fmla="*/ 2147483647 h 388"/>
                <a:gd name="T18" fmla="*/ 2147483647 w 389"/>
                <a:gd name="T19" fmla="*/ 2147483647 h 388"/>
                <a:gd name="T20" fmla="*/ 2147483647 w 389"/>
                <a:gd name="T21" fmla="*/ 2147483647 h 388"/>
                <a:gd name="T22" fmla="*/ 2147483647 w 389"/>
                <a:gd name="T23" fmla="*/ 2147483647 h 388"/>
                <a:gd name="T24" fmla="*/ 2147483647 w 389"/>
                <a:gd name="T25" fmla="*/ 2147483647 h 388"/>
                <a:gd name="T26" fmla="*/ 2147483647 w 389"/>
                <a:gd name="T27" fmla="*/ 2147483647 h 388"/>
                <a:gd name="T28" fmla="*/ 2147483647 w 389"/>
                <a:gd name="T29" fmla="*/ 2147483647 h 388"/>
                <a:gd name="T30" fmla="*/ 2147483647 w 389"/>
                <a:gd name="T31" fmla="*/ 2147483647 h 388"/>
                <a:gd name="T32" fmla="*/ 2147483647 w 389"/>
                <a:gd name="T33" fmla="*/ 2147483647 h 388"/>
                <a:gd name="T34" fmla="*/ 2147483647 w 389"/>
                <a:gd name="T35" fmla="*/ 2147483647 h 388"/>
                <a:gd name="T36" fmla="*/ 2147483647 w 389"/>
                <a:gd name="T37" fmla="*/ 2147483647 h 388"/>
                <a:gd name="T38" fmla="*/ 2147483647 w 389"/>
                <a:gd name="T39" fmla="*/ 2147483647 h 388"/>
                <a:gd name="T40" fmla="*/ 0 w 389"/>
                <a:gd name="T41" fmla="*/ 2147483647 h 388"/>
                <a:gd name="T42" fmla="*/ 2147483647 w 389"/>
                <a:gd name="T43" fmla="*/ 2147483647 h 388"/>
                <a:gd name="T44" fmla="*/ 2147483647 w 389"/>
                <a:gd name="T45" fmla="*/ 2147483647 h 388"/>
                <a:gd name="T46" fmla="*/ 2147483647 w 389"/>
                <a:gd name="T47" fmla="*/ 2147483647 h 388"/>
                <a:gd name="T48" fmla="*/ 2147483647 w 389"/>
                <a:gd name="T49" fmla="*/ 2147483647 h 388"/>
                <a:gd name="T50" fmla="*/ 2147483647 w 389"/>
                <a:gd name="T51" fmla="*/ 2147483647 h 388"/>
                <a:gd name="T52" fmla="*/ 2147483647 w 389"/>
                <a:gd name="T53" fmla="*/ 2147483647 h 388"/>
                <a:gd name="T54" fmla="*/ 2147483647 w 389"/>
                <a:gd name="T55" fmla="*/ 2147483647 h 388"/>
                <a:gd name="T56" fmla="*/ 2147483647 w 389"/>
                <a:gd name="T57" fmla="*/ 2147483647 h 388"/>
                <a:gd name="T58" fmla="*/ 2147483647 w 389"/>
                <a:gd name="T59" fmla="*/ 2147483647 h 388"/>
                <a:gd name="T60" fmla="*/ 2147483647 w 389"/>
                <a:gd name="T61" fmla="*/ 2147483647 h 388"/>
                <a:gd name="T62" fmla="*/ 2147483647 w 389"/>
                <a:gd name="T63" fmla="*/ 2147483647 h 388"/>
                <a:gd name="T64" fmla="*/ 2147483647 w 389"/>
                <a:gd name="T65" fmla="*/ 2147483647 h 388"/>
                <a:gd name="T66" fmla="*/ 2147483647 w 389"/>
                <a:gd name="T67" fmla="*/ 2147483647 h 388"/>
                <a:gd name="T68" fmla="*/ 2147483647 w 389"/>
                <a:gd name="T69" fmla="*/ 2147483647 h 388"/>
                <a:gd name="T70" fmla="*/ 2147483647 w 389"/>
                <a:gd name="T71" fmla="*/ 2147483647 h 388"/>
                <a:gd name="T72" fmla="*/ 2147483647 w 389"/>
                <a:gd name="T73" fmla="*/ 2147483647 h 388"/>
                <a:gd name="T74" fmla="*/ 2147483647 w 389"/>
                <a:gd name="T75" fmla="*/ 2147483647 h 388"/>
                <a:gd name="T76" fmla="*/ 2147483647 w 389"/>
                <a:gd name="T77" fmla="*/ 2147483647 h 388"/>
                <a:gd name="T78" fmla="*/ 2147483647 w 389"/>
                <a:gd name="T79" fmla="*/ 2147483647 h 388"/>
                <a:gd name="T80" fmla="*/ 2147483647 w 389"/>
                <a:gd name="T81" fmla="*/ 2147483647 h 388"/>
                <a:gd name="T82" fmla="*/ 2147483647 w 389"/>
                <a:gd name="T83" fmla="*/ 2147483647 h 388"/>
                <a:gd name="T84" fmla="*/ 2147483647 w 389"/>
                <a:gd name="T85" fmla="*/ 2147483647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9"/>
                <a:gd name="T130" fmla="*/ 0 h 388"/>
                <a:gd name="T131" fmla="*/ 389 w 389"/>
                <a:gd name="T132" fmla="*/ 388 h 3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9" h="388">
                  <a:moveTo>
                    <a:pt x="0" y="191"/>
                  </a:moveTo>
                  <a:lnTo>
                    <a:pt x="0" y="191"/>
                  </a:lnTo>
                  <a:lnTo>
                    <a:pt x="0" y="152"/>
                  </a:lnTo>
                  <a:lnTo>
                    <a:pt x="12" y="118"/>
                  </a:lnTo>
                  <a:lnTo>
                    <a:pt x="29" y="85"/>
                  </a:lnTo>
                  <a:lnTo>
                    <a:pt x="57" y="57"/>
                  </a:lnTo>
                  <a:lnTo>
                    <a:pt x="85" y="29"/>
                  </a:lnTo>
                  <a:lnTo>
                    <a:pt x="119" y="12"/>
                  </a:lnTo>
                  <a:lnTo>
                    <a:pt x="152" y="0"/>
                  </a:lnTo>
                  <a:lnTo>
                    <a:pt x="192" y="0"/>
                  </a:lnTo>
                  <a:lnTo>
                    <a:pt x="231" y="0"/>
                  </a:lnTo>
                  <a:lnTo>
                    <a:pt x="265" y="12"/>
                  </a:lnTo>
                  <a:lnTo>
                    <a:pt x="271" y="12"/>
                  </a:lnTo>
                  <a:lnTo>
                    <a:pt x="299" y="29"/>
                  </a:lnTo>
                  <a:lnTo>
                    <a:pt x="327" y="57"/>
                  </a:lnTo>
                  <a:lnTo>
                    <a:pt x="333" y="57"/>
                  </a:lnTo>
                  <a:lnTo>
                    <a:pt x="355" y="85"/>
                  </a:lnTo>
                  <a:lnTo>
                    <a:pt x="372" y="118"/>
                  </a:lnTo>
                  <a:lnTo>
                    <a:pt x="383" y="152"/>
                  </a:lnTo>
                  <a:lnTo>
                    <a:pt x="389" y="191"/>
                  </a:lnTo>
                  <a:lnTo>
                    <a:pt x="383" y="231"/>
                  </a:lnTo>
                  <a:lnTo>
                    <a:pt x="372" y="264"/>
                  </a:lnTo>
                  <a:lnTo>
                    <a:pt x="372" y="270"/>
                  </a:lnTo>
                  <a:lnTo>
                    <a:pt x="355" y="298"/>
                  </a:lnTo>
                  <a:lnTo>
                    <a:pt x="333" y="326"/>
                  </a:lnTo>
                  <a:lnTo>
                    <a:pt x="327" y="332"/>
                  </a:lnTo>
                  <a:lnTo>
                    <a:pt x="299" y="354"/>
                  </a:lnTo>
                  <a:lnTo>
                    <a:pt x="271" y="371"/>
                  </a:lnTo>
                  <a:lnTo>
                    <a:pt x="265" y="371"/>
                  </a:lnTo>
                  <a:lnTo>
                    <a:pt x="231" y="382"/>
                  </a:lnTo>
                  <a:lnTo>
                    <a:pt x="192" y="388"/>
                  </a:lnTo>
                  <a:lnTo>
                    <a:pt x="152" y="382"/>
                  </a:lnTo>
                  <a:lnTo>
                    <a:pt x="119" y="371"/>
                  </a:lnTo>
                  <a:lnTo>
                    <a:pt x="85" y="354"/>
                  </a:lnTo>
                  <a:lnTo>
                    <a:pt x="57" y="332"/>
                  </a:lnTo>
                  <a:lnTo>
                    <a:pt x="57" y="326"/>
                  </a:lnTo>
                  <a:lnTo>
                    <a:pt x="29" y="298"/>
                  </a:lnTo>
                  <a:lnTo>
                    <a:pt x="12" y="270"/>
                  </a:lnTo>
                  <a:lnTo>
                    <a:pt x="12" y="264"/>
                  </a:lnTo>
                  <a:lnTo>
                    <a:pt x="0" y="231"/>
                  </a:lnTo>
                  <a:lnTo>
                    <a:pt x="0" y="191"/>
                  </a:lnTo>
                  <a:close/>
                  <a:moveTo>
                    <a:pt x="6" y="231"/>
                  </a:moveTo>
                  <a:lnTo>
                    <a:pt x="6" y="231"/>
                  </a:lnTo>
                  <a:lnTo>
                    <a:pt x="17" y="264"/>
                  </a:lnTo>
                  <a:lnTo>
                    <a:pt x="34" y="298"/>
                  </a:lnTo>
                  <a:lnTo>
                    <a:pt x="57" y="326"/>
                  </a:lnTo>
                  <a:lnTo>
                    <a:pt x="85" y="349"/>
                  </a:lnTo>
                  <a:lnTo>
                    <a:pt x="119" y="365"/>
                  </a:lnTo>
                  <a:lnTo>
                    <a:pt x="152" y="377"/>
                  </a:lnTo>
                  <a:lnTo>
                    <a:pt x="192" y="382"/>
                  </a:lnTo>
                  <a:lnTo>
                    <a:pt x="231" y="377"/>
                  </a:lnTo>
                  <a:lnTo>
                    <a:pt x="265" y="365"/>
                  </a:lnTo>
                  <a:lnTo>
                    <a:pt x="299" y="349"/>
                  </a:lnTo>
                  <a:lnTo>
                    <a:pt x="327" y="326"/>
                  </a:lnTo>
                  <a:lnTo>
                    <a:pt x="349" y="298"/>
                  </a:lnTo>
                  <a:lnTo>
                    <a:pt x="366" y="264"/>
                  </a:lnTo>
                  <a:lnTo>
                    <a:pt x="378" y="231"/>
                  </a:lnTo>
                  <a:lnTo>
                    <a:pt x="383" y="191"/>
                  </a:lnTo>
                  <a:lnTo>
                    <a:pt x="378" y="152"/>
                  </a:lnTo>
                  <a:lnTo>
                    <a:pt x="366" y="118"/>
                  </a:lnTo>
                  <a:lnTo>
                    <a:pt x="349" y="85"/>
                  </a:lnTo>
                  <a:lnTo>
                    <a:pt x="327" y="57"/>
                  </a:lnTo>
                  <a:lnTo>
                    <a:pt x="299" y="34"/>
                  </a:lnTo>
                  <a:lnTo>
                    <a:pt x="265" y="17"/>
                  </a:lnTo>
                  <a:lnTo>
                    <a:pt x="231" y="6"/>
                  </a:lnTo>
                  <a:lnTo>
                    <a:pt x="192" y="6"/>
                  </a:lnTo>
                  <a:lnTo>
                    <a:pt x="152" y="6"/>
                  </a:lnTo>
                  <a:lnTo>
                    <a:pt x="119" y="17"/>
                  </a:lnTo>
                  <a:lnTo>
                    <a:pt x="85" y="34"/>
                  </a:lnTo>
                  <a:lnTo>
                    <a:pt x="57" y="57"/>
                  </a:lnTo>
                  <a:lnTo>
                    <a:pt x="34" y="85"/>
                  </a:lnTo>
                  <a:lnTo>
                    <a:pt x="17" y="118"/>
                  </a:lnTo>
                  <a:lnTo>
                    <a:pt x="6" y="152"/>
                  </a:lnTo>
                  <a:lnTo>
                    <a:pt x="6" y="191"/>
                  </a:lnTo>
                  <a:lnTo>
                    <a:pt x="6" y="231"/>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0" name="Freeform 73">
              <a:extLst>
                <a:ext uri="{FF2B5EF4-FFF2-40B4-BE49-F238E27FC236}">
                  <a16:creationId xmlns:a16="http://schemas.microsoft.com/office/drawing/2014/main" id="{DBA5C86C-4408-4333-A287-BAA111E77CA3}"/>
                </a:ext>
              </a:extLst>
            </p:cNvPr>
            <p:cNvSpPr>
              <a:spLocks/>
            </p:cNvSpPr>
            <p:nvPr/>
          </p:nvSpPr>
          <p:spPr bwMode="auto">
            <a:xfrm>
              <a:off x="4375150" y="4075113"/>
              <a:ext cx="473075" cy="471487"/>
            </a:xfrm>
            <a:custGeom>
              <a:avLst/>
              <a:gdLst>
                <a:gd name="T0" fmla="*/ 0 w 298"/>
                <a:gd name="T1" fmla="*/ 2147483647 h 297"/>
                <a:gd name="T2" fmla="*/ 2147483647 w 298"/>
                <a:gd name="T3" fmla="*/ 2147483647 h 297"/>
                <a:gd name="T4" fmla="*/ 2147483647 w 298"/>
                <a:gd name="T5" fmla="*/ 2147483647 h 297"/>
                <a:gd name="T6" fmla="*/ 2147483647 w 298"/>
                <a:gd name="T7" fmla="*/ 2147483647 h 297"/>
                <a:gd name="T8" fmla="*/ 2147483647 w 298"/>
                <a:gd name="T9" fmla="*/ 2147483647 h 297"/>
                <a:gd name="T10" fmla="*/ 2147483647 w 298"/>
                <a:gd name="T11" fmla="*/ 2147483647 h 297"/>
                <a:gd name="T12" fmla="*/ 2147483647 w 298"/>
                <a:gd name="T13" fmla="*/ 0 h 297"/>
                <a:gd name="T14" fmla="*/ 2147483647 w 298"/>
                <a:gd name="T15" fmla="*/ 0 h 297"/>
                <a:gd name="T16" fmla="*/ 2147483647 w 298"/>
                <a:gd name="T17" fmla="*/ 0 h 297"/>
                <a:gd name="T18" fmla="*/ 2147483647 w 298"/>
                <a:gd name="T19" fmla="*/ 2147483647 h 297"/>
                <a:gd name="T20" fmla="*/ 2147483647 w 298"/>
                <a:gd name="T21" fmla="*/ 2147483647 h 297"/>
                <a:gd name="T22" fmla="*/ 2147483647 w 298"/>
                <a:gd name="T23" fmla="*/ 2147483647 h 297"/>
                <a:gd name="T24" fmla="*/ 2147483647 w 298"/>
                <a:gd name="T25" fmla="*/ 2147483647 h 297"/>
                <a:gd name="T26" fmla="*/ 2147483647 w 298"/>
                <a:gd name="T27" fmla="*/ 2147483647 h 297"/>
                <a:gd name="T28" fmla="*/ 2147483647 w 298"/>
                <a:gd name="T29" fmla="*/ 2147483647 h 297"/>
                <a:gd name="T30" fmla="*/ 2147483647 w 298"/>
                <a:gd name="T31" fmla="*/ 2147483647 h 297"/>
                <a:gd name="T32" fmla="*/ 2147483647 w 298"/>
                <a:gd name="T33" fmla="*/ 2147483647 h 297"/>
                <a:gd name="T34" fmla="*/ 2147483647 w 298"/>
                <a:gd name="T35" fmla="*/ 2147483647 h 297"/>
                <a:gd name="T36" fmla="*/ 2147483647 w 298"/>
                <a:gd name="T37" fmla="*/ 2147483647 h 297"/>
                <a:gd name="T38" fmla="*/ 2147483647 w 298"/>
                <a:gd name="T39" fmla="*/ 2147483647 h 297"/>
                <a:gd name="T40" fmla="*/ 2147483647 w 298"/>
                <a:gd name="T41" fmla="*/ 2147483647 h 297"/>
                <a:gd name="T42" fmla="*/ 2147483647 w 298"/>
                <a:gd name="T43" fmla="*/ 2147483647 h 297"/>
                <a:gd name="T44" fmla="*/ 2147483647 w 298"/>
                <a:gd name="T45" fmla="*/ 2147483647 h 297"/>
                <a:gd name="T46" fmla="*/ 2147483647 w 298"/>
                <a:gd name="T47" fmla="*/ 2147483647 h 297"/>
                <a:gd name="T48" fmla="*/ 2147483647 w 298"/>
                <a:gd name="T49" fmla="*/ 2147483647 h 297"/>
                <a:gd name="T50" fmla="*/ 2147483647 w 298"/>
                <a:gd name="T51" fmla="*/ 2147483647 h 297"/>
                <a:gd name="T52" fmla="*/ 2147483647 w 298"/>
                <a:gd name="T53" fmla="*/ 2147483647 h 297"/>
                <a:gd name="T54" fmla="*/ 2147483647 w 298"/>
                <a:gd name="T55" fmla="*/ 2147483647 h 297"/>
                <a:gd name="T56" fmla="*/ 2147483647 w 298"/>
                <a:gd name="T57" fmla="*/ 2147483647 h 297"/>
                <a:gd name="T58" fmla="*/ 2147483647 w 298"/>
                <a:gd name="T59" fmla="*/ 2147483647 h 297"/>
                <a:gd name="T60" fmla="*/ 0 w 298"/>
                <a:gd name="T61" fmla="*/ 2147483647 h 297"/>
                <a:gd name="T62" fmla="*/ 0 w 298"/>
                <a:gd name="T63" fmla="*/ 2147483647 h 297"/>
                <a:gd name="T64" fmla="*/ 0 w 298"/>
                <a:gd name="T65" fmla="*/ 2147483647 h 2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8"/>
                <a:gd name="T100" fmla="*/ 0 h 297"/>
                <a:gd name="T101" fmla="*/ 298 w 298"/>
                <a:gd name="T102" fmla="*/ 297 h 29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8" h="297">
                  <a:moveTo>
                    <a:pt x="0" y="152"/>
                  </a:moveTo>
                  <a:lnTo>
                    <a:pt x="5" y="118"/>
                  </a:lnTo>
                  <a:lnTo>
                    <a:pt x="11" y="90"/>
                  </a:lnTo>
                  <a:lnTo>
                    <a:pt x="45" y="45"/>
                  </a:lnTo>
                  <a:lnTo>
                    <a:pt x="90" y="11"/>
                  </a:lnTo>
                  <a:lnTo>
                    <a:pt x="118" y="6"/>
                  </a:lnTo>
                  <a:lnTo>
                    <a:pt x="152" y="0"/>
                  </a:lnTo>
                  <a:lnTo>
                    <a:pt x="180" y="6"/>
                  </a:lnTo>
                  <a:lnTo>
                    <a:pt x="208" y="11"/>
                  </a:lnTo>
                  <a:lnTo>
                    <a:pt x="253" y="45"/>
                  </a:lnTo>
                  <a:lnTo>
                    <a:pt x="287" y="90"/>
                  </a:lnTo>
                  <a:lnTo>
                    <a:pt x="292" y="118"/>
                  </a:lnTo>
                  <a:lnTo>
                    <a:pt x="298" y="152"/>
                  </a:lnTo>
                  <a:lnTo>
                    <a:pt x="292" y="180"/>
                  </a:lnTo>
                  <a:lnTo>
                    <a:pt x="287" y="208"/>
                  </a:lnTo>
                  <a:lnTo>
                    <a:pt x="253" y="253"/>
                  </a:lnTo>
                  <a:lnTo>
                    <a:pt x="208" y="286"/>
                  </a:lnTo>
                  <a:lnTo>
                    <a:pt x="180" y="292"/>
                  </a:lnTo>
                  <a:lnTo>
                    <a:pt x="152" y="297"/>
                  </a:lnTo>
                  <a:lnTo>
                    <a:pt x="118" y="292"/>
                  </a:lnTo>
                  <a:lnTo>
                    <a:pt x="90" y="286"/>
                  </a:lnTo>
                  <a:lnTo>
                    <a:pt x="45" y="253"/>
                  </a:lnTo>
                  <a:lnTo>
                    <a:pt x="11" y="208"/>
                  </a:lnTo>
                  <a:lnTo>
                    <a:pt x="5" y="180"/>
                  </a:lnTo>
                  <a:lnTo>
                    <a:pt x="0" y="152"/>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1" name="Freeform 74">
              <a:extLst>
                <a:ext uri="{FF2B5EF4-FFF2-40B4-BE49-F238E27FC236}">
                  <a16:creationId xmlns:a16="http://schemas.microsoft.com/office/drawing/2014/main" id="{CE2348E5-40E0-4534-9983-410C71948170}"/>
                </a:ext>
              </a:extLst>
            </p:cNvPr>
            <p:cNvSpPr>
              <a:spLocks noEditPoints="1"/>
            </p:cNvSpPr>
            <p:nvPr/>
          </p:nvSpPr>
          <p:spPr bwMode="auto">
            <a:xfrm>
              <a:off x="4375150" y="4075113"/>
              <a:ext cx="482600" cy="481012"/>
            </a:xfrm>
            <a:custGeom>
              <a:avLst/>
              <a:gdLst>
                <a:gd name="T0" fmla="*/ 0 w 304"/>
                <a:gd name="T1" fmla="*/ 2147483647 h 303"/>
                <a:gd name="T2" fmla="*/ 2147483647 w 304"/>
                <a:gd name="T3" fmla="*/ 2147483647 h 303"/>
                <a:gd name="T4" fmla="*/ 2147483647 w 304"/>
                <a:gd name="T5" fmla="*/ 2147483647 h 303"/>
                <a:gd name="T6" fmla="*/ 2147483647 w 304"/>
                <a:gd name="T7" fmla="*/ 2147483647 h 303"/>
                <a:gd name="T8" fmla="*/ 2147483647 w 304"/>
                <a:gd name="T9" fmla="*/ 0 h 303"/>
                <a:gd name="T10" fmla="*/ 2147483647 w 304"/>
                <a:gd name="T11" fmla="*/ 0 h 303"/>
                <a:gd name="T12" fmla="*/ 2147483647 w 304"/>
                <a:gd name="T13" fmla="*/ 2147483647 h 303"/>
                <a:gd name="T14" fmla="*/ 2147483647 w 304"/>
                <a:gd name="T15" fmla="*/ 2147483647 h 303"/>
                <a:gd name="T16" fmla="*/ 2147483647 w 304"/>
                <a:gd name="T17" fmla="*/ 2147483647 h 303"/>
                <a:gd name="T18" fmla="*/ 2147483647 w 304"/>
                <a:gd name="T19" fmla="*/ 2147483647 h 303"/>
                <a:gd name="T20" fmla="*/ 2147483647 w 304"/>
                <a:gd name="T21" fmla="*/ 2147483647 h 303"/>
                <a:gd name="T22" fmla="*/ 2147483647 w 304"/>
                <a:gd name="T23" fmla="*/ 2147483647 h 303"/>
                <a:gd name="T24" fmla="*/ 2147483647 w 304"/>
                <a:gd name="T25" fmla="*/ 2147483647 h 303"/>
                <a:gd name="T26" fmla="*/ 2147483647 w 304"/>
                <a:gd name="T27" fmla="*/ 2147483647 h 303"/>
                <a:gd name="T28" fmla="*/ 2147483647 w 304"/>
                <a:gd name="T29" fmla="*/ 2147483647 h 303"/>
                <a:gd name="T30" fmla="*/ 2147483647 w 304"/>
                <a:gd name="T31" fmla="*/ 2147483647 h 303"/>
                <a:gd name="T32" fmla="*/ 2147483647 w 304"/>
                <a:gd name="T33" fmla="*/ 2147483647 h 303"/>
                <a:gd name="T34" fmla="*/ 2147483647 w 304"/>
                <a:gd name="T35" fmla="*/ 2147483647 h 303"/>
                <a:gd name="T36" fmla="*/ 2147483647 w 304"/>
                <a:gd name="T37" fmla="*/ 2147483647 h 303"/>
                <a:gd name="T38" fmla="*/ 2147483647 w 304"/>
                <a:gd name="T39" fmla="*/ 2147483647 h 303"/>
                <a:gd name="T40" fmla="*/ 0 w 304"/>
                <a:gd name="T41" fmla="*/ 2147483647 h 303"/>
                <a:gd name="T42" fmla="*/ 2147483647 w 304"/>
                <a:gd name="T43" fmla="*/ 2147483647 h 303"/>
                <a:gd name="T44" fmla="*/ 2147483647 w 304"/>
                <a:gd name="T45" fmla="*/ 2147483647 h 303"/>
                <a:gd name="T46" fmla="*/ 2147483647 w 304"/>
                <a:gd name="T47" fmla="*/ 2147483647 h 303"/>
                <a:gd name="T48" fmla="*/ 2147483647 w 304"/>
                <a:gd name="T49" fmla="*/ 2147483647 h 303"/>
                <a:gd name="T50" fmla="*/ 2147483647 w 304"/>
                <a:gd name="T51" fmla="*/ 2147483647 h 303"/>
                <a:gd name="T52" fmla="*/ 2147483647 w 304"/>
                <a:gd name="T53" fmla="*/ 2147483647 h 303"/>
                <a:gd name="T54" fmla="*/ 2147483647 w 304"/>
                <a:gd name="T55" fmla="*/ 2147483647 h 303"/>
                <a:gd name="T56" fmla="*/ 2147483647 w 304"/>
                <a:gd name="T57" fmla="*/ 2147483647 h 303"/>
                <a:gd name="T58" fmla="*/ 2147483647 w 304"/>
                <a:gd name="T59" fmla="*/ 2147483647 h 303"/>
                <a:gd name="T60" fmla="*/ 2147483647 w 304"/>
                <a:gd name="T61" fmla="*/ 2147483647 h 303"/>
                <a:gd name="T62" fmla="*/ 2147483647 w 304"/>
                <a:gd name="T63" fmla="*/ 2147483647 h 303"/>
                <a:gd name="T64" fmla="*/ 2147483647 w 304"/>
                <a:gd name="T65" fmla="*/ 2147483647 h 303"/>
                <a:gd name="T66" fmla="*/ 2147483647 w 304"/>
                <a:gd name="T67" fmla="*/ 2147483647 h 303"/>
                <a:gd name="T68" fmla="*/ 2147483647 w 304"/>
                <a:gd name="T69" fmla="*/ 2147483647 h 303"/>
                <a:gd name="T70" fmla="*/ 2147483647 w 304"/>
                <a:gd name="T71" fmla="*/ 2147483647 h 303"/>
                <a:gd name="T72" fmla="*/ 2147483647 w 304"/>
                <a:gd name="T73" fmla="*/ 2147483647 h 303"/>
                <a:gd name="T74" fmla="*/ 2147483647 w 304"/>
                <a:gd name="T75" fmla="*/ 2147483647 h 303"/>
                <a:gd name="T76" fmla="*/ 2147483647 w 304"/>
                <a:gd name="T77" fmla="*/ 2147483647 h 303"/>
                <a:gd name="T78" fmla="*/ 2147483647 w 304"/>
                <a:gd name="T79" fmla="*/ 2147483647 h 303"/>
                <a:gd name="T80" fmla="*/ 2147483647 w 304"/>
                <a:gd name="T81" fmla="*/ 2147483647 h 303"/>
                <a:gd name="T82" fmla="*/ 2147483647 w 304"/>
                <a:gd name="T83" fmla="*/ 2147483647 h 303"/>
                <a:gd name="T84" fmla="*/ 2147483647 w 304"/>
                <a:gd name="T85" fmla="*/ 2147483647 h 3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4"/>
                <a:gd name="T130" fmla="*/ 0 h 303"/>
                <a:gd name="T131" fmla="*/ 304 w 304"/>
                <a:gd name="T132" fmla="*/ 303 h 3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4" h="303">
                  <a:moveTo>
                    <a:pt x="0" y="152"/>
                  </a:moveTo>
                  <a:lnTo>
                    <a:pt x="0" y="152"/>
                  </a:lnTo>
                  <a:lnTo>
                    <a:pt x="0" y="118"/>
                  </a:lnTo>
                  <a:lnTo>
                    <a:pt x="11" y="90"/>
                  </a:lnTo>
                  <a:lnTo>
                    <a:pt x="22" y="67"/>
                  </a:lnTo>
                  <a:lnTo>
                    <a:pt x="22" y="62"/>
                  </a:lnTo>
                  <a:lnTo>
                    <a:pt x="39" y="39"/>
                  </a:lnTo>
                  <a:lnTo>
                    <a:pt x="62" y="22"/>
                  </a:lnTo>
                  <a:lnTo>
                    <a:pt x="67" y="22"/>
                  </a:lnTo>
                  <a:lnTo>
                    <a:pt x="90" y="11"/>
                  </a:lnTo>
                  <a:lnTo>
                    <a:pt x="118" y="0"/>
                  </a:lnTo>
                  <a:lnTo>
                    <a:pt x="152" y="0"/>
                  </a:lnTo>
                  <a:lnTo>
                    <a:pt x="180" y="0"/>
                  </a:lnTo>
                  <a:lnTo>
                    <a:pt x="208" y="11"/>
                  </a:lnTo>
                  <a:lnTo>
                    <a:pt x="236" y="22"/>
                  </a:lnTo>
                  <a:lnTo>
                    <a:pt x="259" y="39"/>
                  </a:lnTo>
                  <a:lnTo>
                    <a:pt x="276" y="62"/>
                  </a:lnTo>
                  <a:lnTo>
                    <a:pt x="276" y="67"/>
                  </a:lnTo>
                  <a:lnTo>
                    <a:pt x="287" y="90"/>
                  </a:lnTo>
                  <a:lnTo>
                    <a:pt x="298" y="118"/>
                  </a:lnTo>
                  <a:lnTo>
                    <a:pt x="304" y="152"/>
                  </a:lnTo>
                  <a:lnTo>
                    <a:pt x="298" y="180"/>
                  </a:lnTo>
                  <a:lnTo>
                    <a:pt x="287" y="208"/>
                  </a:lnTo>
                  <a:lnTo>
                    <a:pt x="276" y="236"/>
                  </a:lnTo>
                  <a:lnTo>
                    <a:pt x="259" y="258"/>
                  </a:lnTo>
                  <a:lnTo>
                    <a:pt x="236" y="275"/>
                  </a:lnTo>
                  <a:lnTo>
                    <a:pt x="208" y="286"/>
                  </a:lnTo>
                  <a:lnTo>
                    <a:pt x="180" y="297"/>
                  </a:lnTo>
                  <a:lnTo>
                    <a:pt x="152" y="303"/>
                  </a:lnTo>
                  <a:lnTo>
                    <a:pt x="118" y="297"/>
                  </a:lnTo>
                  <a:lnTo>
                    <a:pt x="90" y="286"/>
                  </a:lnTo>
                  <a:lnTo>
                    <a:pt x="67" y="275"/>
                  </a:lnTo>
                  <a:lnTo>
                    <a:pt x="62" y="275"/>
                  </a:lnTo>
                  <a:lnTo>
                    <a:pt x="39" y="258"/>
                  </a:lnTo>
                  <a:lnTo>
                    <a:pt x="22" y="236"/>
                  </a:lnTo>
                  <a:lnTo>
                    <a:pt x="11" y="208"/>
                  </a:lnTo>
                  <a:lnTo>
                    <a:pt x="0" y="180"/>
                  </a:lnTo>
                  <a:lnTo>
                    <a:pt x="0" y="152"/>
                  </a:lnTo>
                  <a:close/>
                  <a:moveTo>
                    <a:pt x="5" y="180"/>
                  </a:moveTo>
                  <a:lnTo>
                    <a:pt x="5" y="180"/>
                  </a:lnTo>
                  <a:lnTo>
                    <a:pt x="17" y="208"/>
                  </a:lnTo>
                  <a:lnTo>
                    <a:pt x="28" y="230"/>
                  </a:lnTo>
                  <a:lnTo>
                    <a:pt x="45" y="253"/>
                  </a:lnTo>
                  <a:lnTo>
                    <a:pt x="67" y="269"/>
                  </a:lnTo>
                  <a:lnTo>
                    <a:pt x="90" y="286"/>
                  </a:lnTo>
                  <a:lnTo>
                    <a:pt x="118" y="292"/>
                  </a:lnTo>
                  <a:lnTo>
                    <a:pt x="152" y="297"/>
                  </a:lnTo>
                  <a:lnTo>
                    <a:pt x="180" y="292"/>
                  </a:lnTo>
                  <a:lnTo>
                    <a:pt x="208" y="286"/>
                  </a:lnTo>
                  <a:lnTo>
                    <a:pt x="230" y="269"/>
                  </a:lnTo>
                  <a:lnTo>
                    <a:pt x="253" y="253"/>
                  </a:lnTo>
                  <a:lnTo>
                    <a:pt x="270" y="230"/>
                  </a:lnTo>
                  <a:lnTo>
                    <a:pt x="287" y="208"/>
                  </a:lnTo>
                  <a:lnTo>
                    <a:pt x="292" y="180"/>
                  </a:lnTo>
                  <a:lnTo>
                    <a:pt x="298" y="152"/>
                  </a:lnTo>
                  <a:lnTo>
                    <a:pt x="292" y="118"/>
                  </a:lnTo>
                  <a:lnTo>
                    <a:pt x="287" y="90"/>
                  </a:lnTo>
                  <a:lnTo>
                    <a:pt x="270" y="67"/>
                  </a:lnTo>
                  <a:lnTo>
                    <a:pt x="253" y="45"/>
                  </a:lnTo>
                  <a:lnTo>
                    <a:pt x="230" y="28"/>
                  </a:lnTo>
                  <a:lnTo>
                    <a:pt x="208" y="17"/>
                  </a:lnTo>
                  <a:lnTo>
                    <a:pt x="180" y="6"/>
                  </a:lnTo>
                  <a:lnTo>
                    <a:pt x="152" y="6"/>
                  </a:lnTo>
                  <a:lnTo>
                    <a:pt x="118" y="6"/>
                  </a:lnTo>
                  <a:lnTo>
                    <a:pt x="90" y="17"/>
                  </a:lnTo>
                  <a:lnTo>
                    <a:pt x="67" y="28"/>
                  </a:lnTo>
                  <a:lnTo>
                    <a:pt x="45" y="45"/>
                  </a:lnTo>
                  <a:lnTo>
                    <a:pt x="28" y="67"/>
                  </a:lnTo>
                  <a:lnTo>
                    <a:pt x="17" y="90"/>
                  </a:lnTo>
                  <a:lnTo>
                    <a:pt x="5" y="118"/>
                  </a:lnTo>
                  <a:lnTo>
                    <a:pt x="5" y="152"/>
                  </a:lnTo>
                  <a:lnTo>
                    <a:pt x="5" y="18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2" name="Freeform 75">
              <a:extLst>
                <a:ext uri="{FF2B5EF4-FFF2-40B4-BE49-F238E27FC236}">
                  <a16:creationId xmlns:a16="http://schemas.microsoft.com/office/drawing/2014/main" id="{50A725BE-BAB3-4A36-AFD1-39B8CDBDF486}"/>
                </a:ext>
              </a:extLst>
            </p:cNvPr>
            <p:cNvSpPr>
              <a:spLocks/>
            </p:cNvSpPr>
            <p:nvPr/>
          </p:nvSpPr>
          <p:spPr bwMode="auto">
            <a:xfrm>
              <a:off x="3971925" y="4075113"/>
              <a:ext cx="474663" cy="471487"/>
            </a:xfrm>
            <a:custGeom>
              <a:avLst/>
              <a:gdLst>
                <a:gd name="T0" fmla="*/ 0 w 299"/>
                <a:gd name="T1" fmla="*/ 2147483647 h 297"/>
                <a:gd name="T2" fmla="*/ 2147483647 w 299"/>
                <a:gd name="T3" fmla="*/ 2147483647 h 297"/>
                <a:gd name="T4" fmla="*/ 2147483647 w 299"/>
                <a:gd name="T5" fmla="*/ 2147483647 h 297"/>
                <a:gd name="T6" fmla="*/ 2147483647 w 299"/>
                <a:gd name="T7" fmla="*/ 2147483647 h 297"/>
                <a:gd name="T8" fmla="*/ 2147483647 w 299"/>
                <a:gd name="T9" fmla="*/ 2147483647 h 297"/>
                <a:gd name="T10" fmla="*/ 2147483647 w 299"/>
                <a:gd name="T11" fmla="*/ 2147483647 h 297"/>
                <a:gd name="T12" fmla="*/ 2147483647 w 299"/>
                <a:gd name="T13" fmla="*/ 0 h 297"/>
                <a:gd name="T14" fmla="*/ 2147483647 w 299"/>
                <a:gd name="T15" fmla="*/ 0 h 297"/>
                <a:gd name="T16" fmla="*/ 2147483647 w 299"/>
                <a:gd name="T17" fmla="*/ 0 h 297"/>
                <a:gd name="T18" fmla="*/ 2147483647 w 299"/>
                <a:gd name="T19" fmla="*/ 2147483647 h 297"/>
                <a:gd name="T20" fmla="*/ 2147483647 w 299"/>
                <a:gd name="T21" fmla="*/ 2147483647 h 297"/>
                <a:gd name="T22" fmla="*/ 2147483647 w 299"/>
                <a:gd name="T23" fmla="*/ 2147483647 h 297"/>
                <a:gd name="T24" fmla="*/ 2147483647 w 299"/>
                <a:gd name="T25" fmla="*/ 2147483647 h 297"/>
                <a:gd name="T26" fmla="*/ 2147483647 w 299"/>
                <a:gd name="T27" fmla="*/ 2147483647 h 297"/>
                <a:gd name="T28" fmla="*/ 2147483647 w 299"/>
                <a:gd name="T29" fmla="*/ 2147483647 h 297"/>
                <a:gd name="T30" fmla="*/ 2147483647 w 299"/>
                <a:gd name="T31" fmla="*/ 2147483647 h 297"/>
                <a:gd name="T32" fmla="*/ 2147483647 w 299"/>
                <a:gd name="T33" fmla="*/ 2147483647 h 297"/>
                <a:gd name="T34" fmla="*/ 2147483647 w 299"/>
                <a:gd name="T35" fmla="*/ 2147483647 h 297"/>
                <a:gd name="T36" fmla="*/ 2147483647 w 299"/>
                <a:gd name="T37" fmla="*/ 2147483647 h 297"/>
                <a:gd name="T38" fmla="*/ 2147483647 w 299"/>
                <a:gd name="T39" fmla="*/ 2147483647 h 297"/>
                <a:gd name="T40" fmla="*/ 2147483647 w 299"/>
                <a:gd name="T41" fmla="*/ 2147483647 h 297"/>
                <a:gd name="T42" fmla="*/ 2147483647 w 299"/>
                <a:gd name="T43" fmla="*/ 2147483647 h 297"/>
                <a:gd name="T44" fmla="*/ 2147483647 w 299"/>
                <a:gd name="T45" fmla="*/ 2147483647 h 297"/>
                <a:gd name="T46" fmla="*/ 2147483647 w 299"/>
                <a:gd name="T47" fmla="*/ 2147483647 h 297"/>
                <a:gd name="T48" fmla="*/ 2147483647 w 299"/>
                <a:gd name="T49" fmla="*/ 2147483647 h 297"/>
                <a:gd name="T50" fmla="*/ 2147483647 w 299"/>
                <a:gd name="T51" fmla="*/ 2147483647 h 297"/>
                <a:gd name="T52" fmla="*/ 2147483647 w 299"/>
                <a:gd name="T53" fmla="*/ 2147483647 h 297"/>
                <a:gd name="T54" fmla="*/ 2147483647 w 299"/>
                <a:gd name="T55" fmla="*/ 2147483647 h 297"/>
                <a:gd name="T56" fmla="*/ 2147483647 w 299"/>
                <a:gd name="T57" fmla="*/ 2147483647 h 297"/>
                <a:gd name="T58" fmla="*/ 2147483647 w 299"/>
                <a:gd name="T59" fmla="*/ 2147483647 h 297"/>
                <a:gd name="T60" fmla="*/ 0 w 299"/>
                <a:gd name="T61" fmla="*/ 2147483647 h 297"/>
                <a:gd name="T62" fmla="*/ 0 w 299"/>
                <a:gd name="T63" fmla="*/ 2147483647 h 297"/>
                <a:gd name="T64" fmla="*/ 0 w 299"/>
                <a:gd name="T65" fmla="*/ 2147483647 h 2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9"/>
                <a:gd name="T100" fmla="*/ 0 h 297"/>
                <a:gd name="T101" fmla="*/ 299 w 299"/>
                <a:gd name="T102" fmla="*/ 297 h 29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9" h="297">
                  <a:moveTo>
                    <a:pt x="0" y="152"/>
                  </a:moveTo>
                  <a:lnTo>
                    <a:pt x="6" y="118"/>
                  </a:lnTo>
                  <a:lnTo>
                    <a:pt x="12" y="90"/>
                  </a:lnTo>
                  <a:lnTo>
                    <a:pt x="45" y="45"/>
                  </a:lnTo>
                  <a:lnTo>
                    <a:pt x="91" y="11"/>
                  </a:lnTo>
                  <a:lnTo>
                    <a:pt x="119" y="6"/>
                  </a:lnTo>
                  <a:lnTo>
                    <a:pt x="152" y="0"/>
                  </a:lnTo>
                  <a:lnTo>
                    <a:pt x="181" y="6"/>
                  </a:lnTo>
                  <a:lnTo>
                    <a:pt x="209" y="11"/>
                  </a:lnTo>
                  <a:lnTo>
                    <a:pt x="254" y="45"/>
                  </a:lnTo>
                  <a:lnTo>
                    <a:pt x="288" y="90"/>
                  </a:lnTo>
                  <a:lnTo>
                    <a:pt x="293" y="118"/>
                  </a:lnTo>
                  <a:lnTo>
                    <a:pt x="299" y="152"/>
                  </a:lnTo>
                  <a:lnTo>
                    <a:pt x="293" y="180"/>
                  </a:lnTo>
                  <a:lnTo>
                    <a:pt x="288" y="208"/>
                  </a:lnTo>
                  <a:lnTo>
                    <a:pt x="254" y="253"/>
                  </a:lnTo>
                  <a:lnTo>
                    <a:pt x="209" y="286"/>
                  </a:lnTo>
                  <a:lnTo>
                    <a:pt x="181" y="292"/>
                  </a:lnTo>
                  <a:lnTo>
                    <a:pt x="152" y="297"/>
                  </a:lnTo>
                  <a:lnTo>
                    <a:pt x="119" y="292"/>
                  </a:lnTo>
                  <a:lnTo>
                    <a:pt x="91" y="286"/>
                  </a:lnTo>
                  <a:lnTo>
                    <a:pt x="45" y="253"/>
                  </a:lnTo>
                  <a:lnTo>
                    <a:pt x="12" y="208"/>
                  </a:lnTo>
                  <a:lnTo>
                    <a:pt x="6" y="180"/>
                  </a:lnTo>
                  <a:lnTo>
                    <a:pt x="0" y="152"/>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3" name="Freeform 76">
              <a:extLst>
                <a:ext uri="{FF2B5EF4-FFF2-40B4-BE49-F238E27FC236}">
                  <a16:creationId xmlns:a16="http://schemas.microsoft.com/office/drawing/2014/main" id="{BFD33595-A49A-4934-B468-502E20A9FA6E}"/>
                </a:ext>
              </a:extLst>
            </p:cNvPr>
            <p:cNvSpPr>
              <a:spLocks noEditPoints="1"/>
            </p:cNvSpPr>
            <p:nvPr/>
          </p:nvSpPr>
          <p:spPr bwMode="auto">
            <a:xfrm>
              <a:off x="3971925" y="4075113"/>
              <a:ext cx="482600" cy="481012"/>
            </a:xfrm>
            <a:custGeom>
              <a:avLst/>
              <a:gdLst>
                <a:gd name="T0" fmla="*/ 0 w 304"/>
                <a:gd name="T1" fmla="*/ 2147483647 h 303"/>
                <a:gd name="T2" fmla="*/ 2147483647 w 304"/>
                <a:gd name="T3" fmla="*/ 2147483647 h 303"/>
                <a:gd name="T4" fmla="*/ 2147483647 w 304"/>
                <a:gd name="T5" fmla="*/ 2147483647 h 303"/>
                <a:gd name="T6" fmla="*/ 2147483647 w 304"/>
                <a:gd name="T7" fmla="*/ 2147483647 h 303"/>
                <a:gd name="T8" fmla="*/ 2147483647 w 304"/>
                <a:gd name="T9" fmla="*/ 0 h 303"/>
                <a:gd name="T10" fmla="*/ 2147483647 w 304"/>
                <a:gd name="T11" fmla="*/ 0 h 303"/>
                <a:gd name="T12" fmla="*/ 2147483647 w 304"/>
                <a:gd name="T13" fmla="*/ 2147483647 h 303"/>
                <a:gd name="T14" fmla="*/ 2147483647 w 304"/>
                <a:gd name="T15" fmla="*/ 2147483647 h 303"/>
                <a:gd name="T16" fmla="*/ 2147483647 w 304"/>
                <a:gd name="T17" fmla="*/ 2147483647 h 303"/>
                <a:gd name="T18" fmla="*/ 2147483647 w 304"/>
                <a:gd name="T19" fmla="*/ 2147483647 h 303"/>
                <a:gd name="T20" fmla="*/ 2147483647 w 304"/>
                <a:gd name="T21" fmla="*/ 2147483647 h 303"/>
                <a:gd name="T22" fmla="*/ 2147483647 w 304"/>
                <a:gd name="T23" fmla="*/ 2147483647 h 303"/>
                <a:gd name="T24" fmla="*/ 2147483647 w 304"/>
                <a:gd name="T25" fmla="*/ 2147483647 h 303"/>
                <a:gd name="T26" fmla="*/ 2147483647 w 304"/>
                <a:gd name="T27" fmla="*/ 2147483647 h 303"/>
                <a:gd name="T28" fmla="*/ 2147483647 w 304"/>
                <a:gd name="T29" fmla="*/ 2147483647 h 303"/>
                <a:gd name="T30" fmla="*/ 2147483647 w 304"/>
                <a:gd name="T31" fmla="*/ 2147483647 h 303"/>
                <a:gd name="T32" fmla="*/ 2147483647 w 304"/>
                <a:gd name="T33" fmla="*/ 2147483647 h 303"/>
                <a:gd name="T34" fmla="*/ 2147483647 w 304"/>
                <a:gd name="T35" fmla="*/ 2147483647 h 303"/>
                <a:gd name="T36" fmla="*/ 2147483647 w 304"/>
                <a:gd name="T37" fmla="*/ 2147483647 h 303"/>
                <a:gd name="T38" fmla="*/ 2147483647 w 304"/>
                <a:gd name="T39" fmla="*/ 2147483647 h 303"/>
                <a:gd name="T40" fmla="*/ 0 w 304"/>
                <a:gd name="T41" fmla="*/ 2147483647 h 303"/>
                <a:gd name="T42" fmla="*/ 2147483647 w 304"/>
                <a:gd name="T43" fmla="*/ 2147483647 h 303"/>
                <a:gd name="T44" fmla="*/ 2147483647 w 304"/>
                <a:gd name="T45" fmla="*/ 2147483647 h 303"/>
                <a:gd name="T46" fmla="*/ 2147483647 w 304"/>
                <a:gd name="T47" fmla="*/ 2147483647 h 303"/>
                <a:gd name="T48" fmla="*/ 2147483647 w 304"/>
                <a:gd name="T49" fmla="*/ 2147483647 h 303"/>
                <a:gd name="T50" fmla="*/ 2147483647 w 304"/>
                <a:gd name="T51" fmla="*/ 2147483647 h 303"/>
                <a:gd name="T52" fmla="*/ 2147483647 w 304"/>
                <a:gd name="T53" fmla="*/ 2147483647 h 303"/>
                <a:gd name="T54" fmla="*/ 2147483647 w 304"/>
                <a:gd name="T55" fmla="*/ 2147483647 h 303"/>
                <a:gd name="T56" fmla="*/ 2147483647 w 304"/>
                <a:gd name="T57" fmla="*/ 2147483647 h 303"/>
                <a:gd name="T58" fmla="*/ 2147483647 w 304"/>
                <a:gd name="T59" fmla="*/ 2147483647 h 303"/>
                <a:gd name="T60" fmla="*/ 2147483647 w 304"/>
                <a:gd name="T61" fmla="*/ 2147483647 h 303"/>
                <a:gd name="T62" fmla="*/ 2147483647 w 304"/>
                <a:gd name="T63" fmla="*/ 2147483647 h 303"/>
                <a:gd name="T64" fmla="*/ 2147483647 w 304"/>
                <a:gd name="T65" fmla="*/ 2147483647 h 303"/>
                <a:gd name="T66" fmla="*/ 2147483647 w 304"/>
                <a:gd name="T67" fmla="*/ 2147483647 h 303"/>
                <a:gd name="T68" fmla="*/ 2147483647 w 304"/>
                <a:gd name="T69" fmla="*/ 2147483647 h 303"/>
                <a:gd name="T70" fmla="*/ 2147483647 w 304"/>
                <a:gd name="T71" fmla="*/ 2147483647 h 303"/>
                <a:gd name="T72" fmla="*/ 2147483647 w 304"/>
                <a:gd name="T73" fmla="*/ 2147483647 h 303"/>
                <a:gd name="T74" fmla="*/ 2147483647 w 304"/>
                <a:gd name="T75" fmla="*/ 2147483647 h 303"/>
                <a:gd name="T76" fmla="*/ 2147483647 w 304"/>
                <a:gd name="T77" fmla="*/ 2147483647 h 303"/>
                <a:gd name="T78" fmla="*/ 2147483647 w 304"/>
                <a:gd name="T79" fmla="*/ 2147483647 h 303"/>
                <a:gd name="T80" fmla="*/ 2147483647 w 304"/>
                <a:gd name="T81" fmla="*/ 2147483647 h 303"/>
                <a:gd name="T82" fmla="*/ 2147483647 w 304"/>
                <a:gd name="T83" fmla="*/ 2147483647 h 303"/>
                <a:gd name="T84" fmla="*/ 2147483647 w 304"/>
                <a:gd name="T85" fmla="*/ 2147483647 h 3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4"/>
                <a:gd name="T130" fmla="*/ 0 h 303"/>
                <a:gd name="T131" fmla="*/ 304 w 304"/>
                <a:gd name="T132" fmla="*/ 303 h 3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4" h="303">
                  <a:moveTo>
                    <a:pt x="0" y="152"/>
                  </a:moveTo>
                  <a:lnTo>
                    <a:pt x="0" y="152"/>
                  </a:lnTo>
                  <a:lnTo>
                    <a:pt x="0" y="118"/>
                  </a:lnTo>
                  <a:lnTo>
                    <a:pt x="12" y="90"/>
                  </a:lnTo>
                  <a:lnTo>
                    <a:pt x="23" y="67"/>
                  </a:lnTo>
                  <a:lnTo>
                    <a:pt x="23" y="62"/>
                  </a:lnTo>
                  <a:lnTo>
                    <a:pt x="40" y="39"/>
                  </a:lnTo>
                  <a:lnTo>
                    <a:pt x="62" y="22"/>
                  </a:lnTo>
                  <a:lnTo>
                    <a:pt x="68" y="22"/>
                  </a:lnTo>
                  <a:lnTo>
                    <a:pt x="91" y="11"/>
                  </a:lnTo>
                  <a:lnTo>
                    <a:pt x="119" y="0"/>
                  </a:lnTo>
                  <a:lnTo>
                    <a:pt x="152" y="0"/>
                  </a:lnTo>
                  <a:lnTo>
                    <a:pt x="181" y="0"/>
                  </a:lnTo>
                  <a:lnTo>
                    <a:pt x="209" y="11"/>
                  </a:lnTo>
                  <a:lnTo>
                    <a:pt x="237" y="22"/>
                  </a:lnTo>
                  <a:lnTo>
                    <a:pt x="259" y="39"/>
                  </a:lnTo>
                  <a:lnTo>
                    <a:pt x="276" y="62"/>
                  </a:lnTo>
                  <a:lnTo>
                    <a:pt x="276" y="67"/>
                  </a:lnTo>
                  <a:lnTo>
                    <a:pt x="288" y="90"/>
                  </a:lnTo>
                  <a:lnTo>
                    <a:pt x="299" y="118"/>
                  </a:lnTo>
                  <a:lnTo>
                    <a:pt x="304" y="152"/>
                  </a:lnTo>
                  <a:lnTo>
                    <a:pt x="299" y="180"/>
                  </a:lnTo>
                  <a:lnTo>
                    <a:pt x="288" y="208"/>
                  </a:lnTo>
                  <a:lnTo>
                    <a:pt x="276" y="236"/>
                  </a:lnTo>
                  <a:lnTo>
                    <a:pt x="259" y="258"/>
                  </a:lnTo>
                  <a:lnTo>
                    <a:pt x="237" y="275"/>
                  </a:lnTo>
                  <a:lnTo>
                    <a:pt x="209" y="286"/>
                  </a:lnTo>
                  <a:lnTo>
                    <a:pt x="181" y="297"/>
                  </a:lnTo>
                  <a:lnTo>
                    <a:pt x="152" y="303"/>
                  </a:lnTo>
                  <a:lnTo>
                    <a:pt x="119" y="297"/>
                  </a:lnTo>
                  <a:lnTo>
                    <a:pt x="91" y="286"/>
                  </a:lnTo>
                  <a:lnTo>
                    <a:pt x="68" y="275"/>
                  </a:lnTo>
                  <a:lnTo>
                    <a:pt x="62" y="275"/>
                  </a:lnTo>
                  <a:lnTo>
                    <a:pt x="40" y="258"/>
                  </a:lnTo>
                  <a:lnTo>
                    <a:pt x="23" y="236"/>
                  </a:lnTo>
                  <a:lnTo>
                    <a:pt x="12" y="208"/>
                  </a:lnTo>
                  <a:lnTo>
                    <a:pt x="0" y="180"/>
                  </a:lnTo>
                  <a:lnTo>
                    <a:pt x="0" y="152"/>
                  </a:lnTo>
                  <a:close/>
                  <a:moveTo>
                    <a:pt x="6" y="180"/>
                  </a:moveTo>
                  <a:lnTo>
                    <a:pt x="6" y="180"/>
                  </a:lnTo>
                  <a:lnTo>
                    <a:pt x="17" y="208"/>
                  </a:lnTo>
                  <a:lnTo>
                    <a:pt x="29" y="230"/>
                  </a:lnTo>
                  <a:lnTo>
                    <a:pt x="45" y="253"/>
                  </a:lnTo>
                  <a:lnTo>
                    <a:pt x="68" y="269"/>
                  </a:lnTo>
                  <a:lnTo>
                    <a:pt x="91" y="286"/>
                  </a:lnTo>
                  <a:lnTo>
                    <a:pt x="119" y="292"/>
                  </a:lnTo>
                  <a:lnTo>
                    <a:pt x="152" y="297"/>
                  </a:lnTo>
                  <a:lnTo>
                    <a:pt x="181" y="292"/>
                  </a:lnTo>
                  <a:lnTo>
                    <a:pt x="209" y="286"/>
                  </a:lnTo>
                  <a:lnTo>
                    <a:pt x="231" y="269"/>
                  </a:lnTo>
                  <a:lnTo>
                    <a:pt x="254" y="253"/>
                  </a:lnTo>
                  <a:lnTo>
                    <a:pt x="271" y="230"/>
                  </a:lnTo>
                  <a:lnTo>
                    <a:pt x="288" y="208"/>
                  </a:lnTo>
                  <a:lnTo>
                    <a:pt x="293" y="180"/>
                  </a:lnTo>
                  <a:lnTo>
                    <a:pt x="299" y="152"/>
                  </a:lnTo>
                  <a:lnTo>
                    <a:pt x="293" y="118"/>
                  </a:lnTo>
                  <a:lnTo>
                    <a:pt x="288" y="90"/>
                  </a:lnTo>
                  <a:lnTo>
                    <a:pt x="271" y="67"/>
                  </a:lnTo>
                  <a:lnTo>
                    <a:pt x="254" y="45"/>
                  </a:lnTo>
                  <a:lnTo>
                    <a:pt x="231" y="28"/>
                  </a:lnTo>
                  <a:lnTo>
                    <a:pt x="209" y="17"/>
                  </a:lnTo>
                  <a:lnTo>
                    <a:pt x="181" y="6"/>
                  </a:lnTo>
                  <a:lnTo>
                    <a:pt x="152" y="6"/>
                  </a:lnTo>
                  <a:lnTo>
                    <a:pt x="119" y="6"/>
                  </a:lnTo>
                  <a:lnTo>
                    <a:pt x="91" y="17"/>
                  </a:lnTo>
                  <a:lnTo>
                    <a:pt x="68" y="28"/>
                  </a:lnTo>
                  <a:lnTo>
                    <a:pt x="45" y="45"/>
                  </a:lnTo>
                  <a:lnTo>
                    <a:pt x="29" y="67"/>
                  </a:lnTo>
                  <a:lnTo>
                    <a:pt x="17" y="90"/>
                  </a:lnTo>
                  <a:lnTo>
                    <a:pt x="6" y="118"/>
                  </a:lnTo>
                  <a:lnTo>
                    <a:pt x="6" y="152"/>
                  </a:lnTo>
                  <a:lnTo>
                    <a:pt x="6" y="18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4" name="Freeform 77">
              <a:extLst>
                <a:ext uri="{FF2B5EF4-FFF2-40B4-BE49-F238E27FC236}">
                  <a16:creationId xmlns:a16="http://schemas.microsoft.com/office/drawing/2014/main" id="{CF6C71D6-08AB-4979-B1D5-65E9F4F8F550}"/>
                </a:ext>
              </a:extLst>
            </p:cNvPr>
            <p:cNvSpPr>
              <a:spLocks/>
            </p:cNvSpPr>
            <p:nvPr/>
          </p:nvSpPr>
          <p:spPr bwMode="auto">
            <a:xfrm>
              <a:off x="4035425" y="3806825"/>
              <a:ext cx="473075" cy="473075"/>
            </a:xfrm>
            <a:custGeom>
              <a:avLst/>
              <a:gdLst>
                <a:gd name="T0" fmla="*/ 0 w 298"/>
                <a:gd name="T1" fmla="*/ 2147483647 h 298"/>
                <a:gd name="T2" fmla="*/ 2147483647 w 298"/>
                <a:gd name="T3" fmla="*/ 2147483647 h 298"/>
                <a:gd name="T4" fmla="*/ 2147483647 w 298"/>
                <a:gd name="T5" fmla="*/ 2147483647 h 298"/>
                <a:gd name="T6" fmla="*/ 2147483647 w 298"/>
                <a:gd name="T7" fmla="*/ 2147483647 h 298"/>
                <a:gd name="T8" fmla="*/ 2147483647 w 298"/>
                <a:gd name="T9" fmla="*/ 2147483647 h 298"/>
                <a:gd name="T10" fmla="*/ 2147483647 w 298"/>
                <a:gd name="T11" fmla="*/ 2147483647 h 298"/>
                <a:gd name="T12" fmla="*/ 2147483647 w 298"/>
                <a:gd name="T13" fmla="*/ 0 h 298"/>
                <a:gd name="T14" fmla="*/ 2147483647 w 298"/>
                <a:gd name="T15" fmla="*/ 0 h 298"/>
                <a:gd name="T16" fmla="*/ 2147483647 w 298"/>
                <a:gd name="T17" fmla="*/ 0 h 298"/>
                <a:gd name="T18" fmla="*/ 2147483647 w 298"/>
                <a:gd name="T19" fmla="*/ 2147483647 h 298"/>
                <a:gd name="T20" fmla="*/ 2147483647 w 298"/>
                <a:gd name="T21" fmla="*/ 2147483647 h 298"/>
                <a:gd name="T22" fmla="*/ 2147483647 w 298"/>
                <a:gd name="T23" fmla="*/ 2147483647 h 298"/>
                <a:gd name="T24" fmla="*/ 2147483647 w 298"/>
                <a:gd name="T25" fmla="*/ 2147483647 h 298"/>
                <a:gd name="T26" fmla="*/ 2147483647 w 298"/>
                <a:gd name="T27" fmla="*/ 2147483647 h 298"/>
                <a:gd name="T28" fmla="*/ 2147483647 w 298"/>
                <a:gd name="T29" fmla="*/ 2147483647 h 298"/>
                <a:gd name="T30" fmla="*/ 2147483647 w 298"/>
                <a:gd name="T31" fmla="*/ 2147483647 h 298"/>
                <a:gd name="T32" fmla="*/ 2147483647 w 298"/>
                <a:gd name="T33" fmla="*/ 2147483647 h 298"/>
                <a:gd name="T34" fmla="*/ 2147483647 w 298"/>
                <a:gd name="T35" fmla="*/ 2147483647 h 298"/>
                <a:gd name="T36" fmla="*/ 2147483647 w 298"/>
                <a:gd name="T37" fmla="*/ 2147483647 h 298"/>
                <a:gd name="T38" fmla="*/ 2147483647 w 298"/>
                <a:gd name="T39" fmla="*/ 2147483647 h 298"/>
                <a:gd name="T40" fmla="*/ 2147483647 w 298"/>
                <a:gd name="T41" fmla="*/ 2147483647 h 298"/>
                <a:gd name="T42" fmla="*/ 2147483647 w 298"/>
                <a:gd name="T43" fmla="*/ 2147483647 h 298"/>
                <a:gd name="T44" fmla="*/ 2147483647 w 298"/>
                <a:gd name="T45" fmla="*/ 2147483647 h 298"/>
                <a:gd name="T46" fmla="*/ 2147483647 w 298"/>
                <a:gd name="T47" fmla="*/ 2147483647 h 298"/>
                <a:gd name="T48" fmla="*/ 2147483647 w 298"/>
                <a:gd name="T49" fmla="*/ 2147483647 h 298"/>
                <a:gd name="T50" fmla="*/ 2147483647 w 298"/>
                <a:gd name="T51" fmla="*/ 2147483647 h 298"/>
                <a:gd name="T52" fmla="*/ 2147483647 w 298"/>
                <a:gd name="T53" fmla="*/ 2147483647 h 298"/>
                <a:gd name="T54" fmla="*/ 2147483647 w 298"/>
                <a:gd name="T55" fmla="*/ 2147483647 h 298"/>
                <a:gd name="T56" fmla="*/ 2147483647 w 298"/>
                <a:gd name="T57" fmla="*/ 2147483647 h 298"/>
                <a:gd name="T58" fmla="*/ 2147483647 w 298"/>
                <a:gd name="T59" fmla="*/ 2147483647 h 298"/>
                <a:gd name="T60" fmla="*/ 0 w 298"/>
                <a:gd name="T61" fmla="*/ 2147483647 h 298"/>
                <a:gd name="T62" fmla="*/ 0 w 298"/>
                <a:gd name="T63" fmla="*/ 2147483647 h 298"/>
                <a:gd name="T64" fmla="*/ 0 w 298"/>
                <a:gd name="T65" fmla="*/ 2147483647 h 2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8"/>
                <a:gd name="T100" fmla="*/ 0 h 298"/>
                <a:gd name="T101" fmla="*/ 298 w 298"/>
                <a:gd name="T102" fmla="*/ 298 h 29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8" h="298">
                  <a:moveTo>
                    <a:pt x="0" y="152"/>
                  </a:moveTo>
                  <a:lnTo>
                    <a:pt x="5" y="118"/>
                  </a:lnTo>
                  <a:lnTo>
                    <a:pt x="11" y="90"/>
                  </a:lnTo>
                  <a:lnTo>
                    <a:pt x="45" y="45"/>
                  </a:lnTo>
                  <a:lnTo>
                    <a:pt x="90" y="12"/>
                  </a:lnTo>
                  <a:lnTo>
                    <a:pt x="118" y="6"/>
                  </a:lnTo>
                  <a:lnTo>
                    <a:pt x="152" y="0"/>
                  </a:lnTo>
                  <a:lnTo>
                    <a:pt x="180" y="6"/>
                  </a:lnTo>
                  <a:lnTo>
                    <a:pt x="208" y="12"/>
                  </a:lnTo>
                  <a:lnTo>
                    <a:pt x="253" y="45"/>
                  </a:lnTo>
                  <a:lnTo>
                    <a:pt x="287" y="90"/>
                  </a:lnTo>
                  <a:lnTo>
                    <a:pt x="293" y="118"/>
                  </a:lnTo>
                  <a:lnTo>
                    <a:pt x="298" y="152"/>
                  </a:lnTo>
                  <a:lnTo>
                    <a:pt x="293" y="180"/>
                  </a:lnTo>
                  <a:lnTo>
                    <a:pt x="287" y="208"/>
                  </a:lnTo>
                  <a:lnTo>
                    <a:pt x="253" y="253"/>
                  </a:lnTo>
                  <a:lnTo>
                    <a:pt x="208" y="287"/>
                  </a:lnTo>
                  <a:lnTo>
                    <a:pt x="180" y="292"/>
                  </a:lnTo>
                  <a:lnTo>
                    <a:pt x="152" y="298"/>
                  </a:lnTo>
                  <a:lnTo>
                    <a:pt x="118" y="292"/>
                  </a:lnTo>
                  <a:lnTo>
                    <a:pt x="90" y="287"/>
                  </a:lnTo>
                  <a:lnTo>
                    <a:pt x="45" y="253"/>
                  </a:lnTo>
                  <a:lnTo>
                    <a:pt x="11" y="208"/>
                  </a:lnTo>
                  <a:lnTo>
                    <a:pt x="5" y="180"/>
                  </a:lnTo>
                  <a:lnTo>
                    <a:pt x="0" y="152"/>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5" name="Freeform 78">
              <a:extLst>
                <a:ext uri="{FF2B5EF4-FFF2-40B4-BE49-F238E27FC236}">
                  <a16:creationId xmlns:a16="http://schemas.microsoft.com/office/drawing/2014/main" id="{BD1294B2-2245-4006-82E9-71E2B1E19DB4}"/>
                </a:ext>
              </a:extLst>
            </p:cNvPr>
            <p:cNvSpPr>
              <a:spLocks noEditPoints="1"/>
            </p:cNvSpPr>
            <p:nvPr/>
          </p:nvSpPr>
          <p:spPr bwMode="auto">
            <a:xfrm>
              <a:off x="4035425" y="3806825"/>
              <a:ext cx="482600" cy="482600"/>
            </a:xfrm>
            <a:custGeom>
              <a:avLst/>
              <a:gdLst>
                <a:gd name="T0" fmla="*/ 0 w 304"/>
                <a:gd name="T1" fmla="*/ 2147483647 h 304"/>
                <a:gd name="T2" fmla="*/ 2147483647 w 304"/>
                <a:gd name="T3" fmla="*/ 2147483647 h 304"/>
                <a:gd name="T4" fmla="*/ 2147483647 w 304"/>
                <a:gd name="T5" fmla="*/ 2147483647 h 304"/>
                <a:gd name="T6" fmla="*/ 2147483647 w 304"/>
                <a:gd name="T7" fmla="*/ 2147483647 h 304"/>
                <a:gd name="T8" fmla="*/ 2147483647 w 304"/>
                <a:gd name="T9" fmla="*/ 0 h 304"/>
                <a:gd name="T10" fmla="*/ 2147483647 w 304"/>
                <a:gd name="T11" fmla="*/ 0 h 304"/>
                <a:gd name="T12" fmla="*/ 2147483647 w 304"/>
                <a:gd name="T13" fmla="*/ 2147483647 h 304"/>
                <a:gd name="T14" fmla="*/ 2147483647 w 304"/>
                <a:gd name="T15" fmla="*/ 2147483647 h 304"/>
                <a:gd name="T16" fmla="*/ 2147483647 w 304"/>
                <a:gd name="T17" fmla="*/ 2147483647 h 304"/>
                <a:gd name="T18" fmla="*/ 2147483647 w 304"/>
                <a:gd name="T19" fmla="*/ 2147483647 h 304"/>
                <a:gd name="T20" fmla="*/ 2147483647 w 304"/>
                <a:gd name="T21" fmla="*/ 2147483647 h 304"/>
                <a:gd name="T22" fmla="*/ 2147483647 w 304"/>
                <a:gd name="T23" fmla="*/ 2147483647 h 304"/>
                <a:gd name="T24" fmla="*/ 2147483647 w 304"/>
                <a:gd name="T25" fmla="*/ 2147483647 h 304"/>
                <a:gd name="T26" fmla="*/ 2147483647 w 304"/>
                <a:gd name="T27" fmla="*/ 2147483647 h 304"/>
                <a:gd name="T28" fmla="*/ 2147483647 w 304"/>
                <a:gd name="T29" fmla="*/ 2147483647 h 304"/>
                <a:gd name="T30" fmla="*/ 2147483647 w 304"/>
                <a:gd name="T31" fmla="*/ 2147483647 h 304"/>
                <a:gd name="T32" fmla="*/ 2147483647 w 304"/>
                <a:gd name="T33" fmla="*/ 2147483647 h 304"/>
                <a:gd name="T34" fmla="*/ 2147483647 w 304"/>
                <a:gd name="T35" fmla="*/ 2147483647 h 304"/>
                <a:gd name="T36" fmla="*/ 2147483647 w 304"/>
                <a:gd name="T37" fmla="*/ 2147483647 h 304"/>
                <a:gd name="T38" fmla="*/ 2147483647 w 304"/>
                <a:gd name="T39" fmla="*/ 2147483647 h 304"/>
                <a:gd name="T40" fmla="*/ 0 w 304"/>
                <a:gd name="T41" fmla="*/ 2147483647 h 304"/>
                <a:gd name="T42" fmla="*/ 2147483647 w 304"/>
                <a:gd name="T43" fmla="*/ 2147483647 h 304"/>
                <a:gd name="T44" fmla="*/ 2147483647 w 304"/>
                <a:gd name="T45" fmla="*/ 2147483647 h 304"/>
                <a:gd name="T46" fmla="*/ 2147483647 w 304"/>
                <a:gd name="T47" fmla="*/ 2147483647 h 304"/>
                <a:gd name="T48" fmla="*/ 2147483647 w 304"/>
                <a:gd name="T49" fmla="*/ 2147483647 h 304"/>
                <a:gd name="T50" fmla="*/ 2147483647 w 304"/>
                <a:gd name="T51" fmla="*/ 2147483647 h 304"/>
                <a:gd name="T52" fmla="*/ 2147483647 w 304"/>
                <a:gd name="T53" fmla="*/ 2147483647 h 304"/>
                <a:gd name="T54" fmla="*/ 2147483647 w 304"/>
                <a:gd name="T55" fmla="*/ 2147483647 h 304"/>
                <a:gd name="T56" fmla="*/ 2147483647 w 304"/>
                <a:gd name="T57" fmla="*/ 2147483647 h 304"/>
                <a:gd name="T58" fmla="*/ 2147483647 w 304"/>
                <a:gd name="T59" fmla="*/ 2147483647 h 304"/>
                <a:gd name="T60" fmla="*/ 2147483647 w 304"/>
                <a:gd name="T61" fmla="*/ 2147483647 h 304"/>
                <a:gd name="T62" fmla="*/ 2147483647 w 304"/>
                <a:gd name="T63" fmla="*/ 2147483647 h 304"/>
                <a:gd name="T64" fmla="*/ 2147483647 w 304"/>
                <a:gd name="T65" fmla="*/ 2147483647 h 304"/>
                <a:gd name="T66" fmla="*/ 2147483647 w 304"/>
                <a:gd name="T67" fmla="*/ 2147483647 h 304"/>
                <a:gd name="T68" fmla="*/ 2147483647 w 304"/>
                <a:gd name="T69" fmla="*/ 2147483647 h 304"/>
                <a:gd name="T70" fmla="*/ 2147483647 w 304"/>
                <a:gd name="T71" fmla="*/ 2147483647 h 304"/>
                <a:gd name="T72" fmla="*/ 2147483647 w 304"/>
                <a:gd name="T73" fmla="*/ 2147483647 h 304"/>
                <a:gd name="T74" fmla="*/ 2147483647 w 304"/>
                <a:gd name="T75" fmla="*/ 2147483647 h 304"/>
                <a:gd name="T76" fmla="*/ 2147483647 w 304"/>
                <a:gd name="T77" fmla="*/ 2147483647 h 304"/>
                <a:gd name="T78" fmla="*/ 2147483647 w 304"/>
                <a:gd name="T79" fmla="*/ 2147483647 h 304"/>
                <a:gd name="T80" fmla="*/ 2147483647 w 304"/>
                <a:gd name="T81" fmla="*/ 2147483647 h 304"/>
                <a:gd name="T82" fmla="*/ 2147483647 w 304"/>
                <a:gd name="T83" fmla="*/ 2147483647 h 304"/>
                <a:gd name="T84" fmla="*/ 2147483647 w 304"/>
                <a:gd name="T85" fmla="*/ 2147483647 h 3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4"/>
                <a:gd name="T130" fmla="*/ 0 h 304"/>
                <a:gd name="T131" fmla="*/ 304 w 304"/>
                <a:gd name="T132" fmla="*/ 304 h 3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4" h="304">
                  <a:moveTo>
                    <a:pt x="0" y="152"/>
                  </a:moveTo>
                  <a:lnTo>
                    <a:pt x="0" y="152"/>
                  </a:lnTo>
                  <a:lnTo>
                    <a:pt x="0" y="118"/>
                  </a:lnTo>
                  <a:lnTo>
                    <a:pt x="11" y="90"/>
                  </a:lnTo>
                  <a:lnTo>
                    <a:pt x="22" y="68"/>
                  </a:lnTo>
                  <a:lnTo>
                    <a:pt x="22" y="62"/>
                  </a:lnTo>
                  <a:lnTo>
                    <a:pt x="39" y="40"/>
                  </a:lnTo>
                  <a:lnTo>
                    <a:pt x="62" y="23"/>
                  </a:lnTo>
                  <a:lnTo>
                    <a:pt x="67" y="23"/>
                  </a:lnTo>
                  <a:lnTo>
                    <a:pt x="90" y="12"/>
                  </a:lnTo>
                  <a:lnTo>
                    <a:pt x="118" y="0"/>
                  </a:lnTo>
                  <a:lnTo>
                    <a:pt x="152" y="0"/>
                  </a:lnTo>
                  <a:lnTo>
                    <a:pt x="180" y="0"/>
                  </a:lnTo>
                  <a:lnTo>
                    <a:pt x="208" y="12"/>
                  </a:lnTo>
                  <a:lnTo>
                    <a:pt x="236" y="23"/>
                  </a:lnTo>
                  <a:lnTo>
                    <a:pt x="259" y="40"/>
                  </a:lnTo>
                  <a:lnTo>
                    <a:pt x="276" y="62"/>
                  </a:lnTo>
                  <a:lnTo>
                    <a:pt x="276" y="68"/>
                  </a:lnTo>
                  <a:lnTo>
                    <a:pt x="287" y="90"/>
                  </a:lnTo>
                  <a:lnTo>
                    <a:pt x="298" y="118"/>
                  </a:lnTo>
                  <a:lnTo>
                    <a:pt x="304" y="152"/>
                  </a:lnTo>
                  <a:lnTo>
                    <a:pt x="298" y="180"/>
                  </a:lnTo>
                  <a:lnTo>
                    <a:pt x="287" y="208"/>
                  </a:lnTo>
                  <a:lnTo>
                    <a:pt x="276" y="236"/>
                  </a:lnTo>
                  <a:lnTo>
                    <a:pt x="259" y="259"/>
                  </a:lnTo>
                  <a:lnTo>
                    <a:pt x="236" y="276"/>
                  </a:lnTo>
                  <a:lnTo>
                    <a:pt x="208" y="287"/>
                  </a:lnTo>
                  <a:lnTo>
                    <a:pt x="180" y="298"/>
                  </a:lnTo>
                  <a:lnTo>
                    <a:pt x="152" y="304"/>
                  </a:lnTo>
                  <a:lnTo>
                    <a:pt x="118" y="298"/>
                  </a:lnTo>
                  <a:lnTo>
                    <a:pt x="90" y="287"/>
                  </a:lnTo>
                  <a:lnTo>
                    <a:pt x="67" y="276"/>
                  </a:lnTo>
                  <a:lnTo>
                    <a:pt x="62" y="276"/>
                  </a:lnTo>
                  <a:lnTo>
                    <a:pt x="39" y="259"/>
                  </a:lnTo>
                  <a:lnTo>
                    <a:pt x="22" y="236"/>
                  </a:lnTo>
                  <a:lnTo>
                    <a:pt x="11" y="208"/>
                  </a:lnTo>
                  <a:lnTo>
                    <a:pt x="0" y="180"/>
                  </a:lnTo>
                  <a:lnTo>
                    <a:pt x="0" y="152"/>
                  </a:lnTo>
                  <a:close/>
                  <a:moveTo>
                    <a:pt x="5" y="180"/>
                  </a:moveTo>
                  <a:lnTo>
                    <a:pt x="5" y="180"/>
                  </a:lnTo>
                  <a:lnTo>
                    <a:pt x="17" y="208"/>
                  </a:lnTo>
                  <a:lnTo>
                    <a:pt x="28" y="231"/>
                  </a:lnTo>
                  <a:lnTo>
                    <a:pt x="45" y="253"/>
                  </a:lnTo>
                  <a:lnTo>
                    <a:pt x="67" y="270"/>
                  </a:lnTo>
                  <a:lnTo>
                    <a:pt x="90" y="287"/>
                  </a:lnTo>
                  <a:lnTo>
                    <a:pt x="118" y="292"/>
                  </a:lnTo>
                  <a:lnTo>
                    <a:pt x="152" y="298"/>
                  </a:lnTo>
                  <a:lnTo>
                    <a:pt x="180" y="292"/>
                  </a:lnTo>
                  <a:lnTo>
                    <a:pt x="208" y="287"/>
                  </a:lnTo>
                  <a:lnTo>
                    <a:pt x="231" y="270"/>
                  </a:lnTo>
                  <a:lnTo>
                    <a:pt x="253" y="253"/>
                  </a:lnTo>
                  <a:lnTo>
                    <a:pt x="270" y="231"/>
                  </a:lnTo>
                  <a:lnTo>
                    <a:pt x="287" y="208"/>
                  </a:lnTo>
                  <a:lnTo>
                    <a:pt x="293" y="180"/>
                  </a:lnTo>
                  <a:lnTo>
                    <a:pt x="298" y="152"/>
                  </a:lnTo>
                  <a:lnTo>
                    <a:pt x="293" y="118"/>
                  </a:lnTo>
                  <a:lnTo>
                    <a:pt x="287" y="90"/>
                  </a:lnTo>
                  <a:lnTo>
                    <a:pt x="270" y="68"/>
                  </a:lnTo>
                  <a:lnTo>
                    <a:pt x="253" y="45"/>
                  </a:lnTo>
                  <a:lnTo>
                    <a:pt x="231" y="29"/>
                  </a:lnTo>
                  <a:lnTo>
                    <a:pt x="208" y="17"/>
                  </a:lnTo>
                  <a:lnTo>
                    <a:pt x="180" y="6"/>
                  </a:lnTo>
                  <a:lnTo>
                    <a:pt x="152" y="6"/>
                  </a:lnTo>
                  <a:lnTo>
                    <a:pt x="118" y="6"/>
                  </a:lnTo>
                  <a:lnTo>
                    <a:pt x="90" y="17"/>
                  </a:lnTo>
                  <a:lnTo>
                    <a:pt x="67" y="29"/>
                  </a:lnTo>
                  <a:lnTo>
                    <a:pt x="45" y="45"/>
                  </a:lnTo>
                  <a:lnTo>
                    <a:pt x="28" y="68"/>
                  </a:lnTo>
                  <a:lnTo>
                    <a:pt x="17" y="90"/>
                  </a:lnTo>
                  <a:lnTo>
                    <a:pt x="5" y="118"/>
                  </a:lnTo>
                  <a:lnTo>
                    <a:pt x="5" y="152"/>
                  </a:lnTo>
                  <a:lnTo>
                    <a:pt x="5" y="18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6" name="Freeform 79">
              <a:extLst>
                <a:ext uri="{FF2B5EF4-FFF2-40B4-BE49-F238E27FC236}">
                  <a16:creationId xmlns:a16="http://schemas.microsoft.com/office/drawing/2014/main" id="{8E09DBC5-764E-4867-AEFF-8BBE4083F189}"/>
                </a:ext>
              </a:extLst>
            </p:cNvPr>
            <p:cNvSpPr>
              <a:spLocks/>
            </p:cNvSpPr>
            <p:nvPr/>
          </p:nvSpPr>
          <p:spPr bwMode="auto">
            <a:xfrm>
              <a:off x="4508500" y="3806825"/>
              <a:ext cx="268288" cy="268288"/>
            </a:xfrm>
            <a:custGeom>
              <a:avLst/>
              <a:gdLst>
                <a:gd name="T0" fmla="*/ 0 w 169"/>
                <a:gd name="T1" fmla="*/ 2147483647 h 169"/>
                <a:gd name="T2" fmla="*/ 2147483647 w 169"/>
                <a:gd name="T3" fmla="*/ 2147483647 h 169"/>
                <a:gd name="T4" fmla="*/ 2147483647 w 169"/>
                <a:gd name="T5" fmla="*/ 2147483647 h 169"/>
                <a:gd name="T6" fmla="*/ 2147483647 w 169"/>
                <a:gd name="T7" fmla="*/ 2147483647 h 169"/>
                <a:gd name="T8" fmla="*/ 2147483647 w 169"/>
                <a:gd name="T9" fmla="*/ 0 h 169"/>
                <a:gd name="T10" fmla="*/ 2147483647 w 169"/>
                <a:gd name="T11" fmla="*/ 0 h 169"/>
                <a:gd name="T12" fmla="*/ 2147483647 w 169"/>
                <a:gd name="T13" fmla="*/ 0 h 169"/>
                <a:gd name="T14" fmla="*/ 2147483647 w 169"/>
                <a:gd name="T15" fmla="*/ 2147483647 h 169"/>
                <a:gd name="T16" fmla="*/ 2147483647 w 169"/>
                <a:gd name="T17" fmla="*/ 2147483647 h 169"/>
                <a:gd name="T18" fmla="*/ 2147483647 w 169"/>
                <a:gd name="T19" fmla="*/ 2147483647 h 169"/>
                <a:gd name="T20" fmla="*/ 2147483647 w 169"/>
                <a:gd name="T21" fmla="*/ 2147483647 h 169"/>
                <a:gd name="T22" fmla="*/ 2147483647 w 169"/>
                <a:gd name="T23" fmla="*/ 2147483647 h 169"/>
                <a:gd name="T24" fmla="*/ 2147483647 w 169"/>
                <a:gd name="T25" fmla="*/ 2147483647 h 169"/>
                <a:gd name="T26" fmla="*/ 2147483647 w 169"/>
                <a:gd name="T27" fmla="*/ 2147483647 h 169"/>
                <a:gd name="T28" fmla="*/ 2147483647 w 169"/>
                <a:gd name="T29" fmla="*/ 2147483647 h 169"/>
                <a:gd name="T30" fmla="*/ 2147483647 w 169"/>
                <a:gd name="T31" fmla="*/ 2147483647 h 169"/>
                <a:gd name="T32" fmla="*/ 2147483647 w 169"/>
                <a:gd name="T33" fmla="*/ 2147483647 h 169"/>
                <a:gd name="T34" fmla="*/ 2147483647 w 169"/>
                <a:gd name="T35" fmla="*/ 2147483647 h 169"/>
                <a:gd name="T36" fmla="*/ 2147483647 w 169"/>
                <a:gd name="T37" fmla="*/ 2147483647 h 169"/>
                <a:gd name="T38" fmla="*/ 2147483647 w 169"/>
                <a:gd name="T39" fmla="*/ 2147483647 h 169"/>
                <a:gd name="T40" fmla="*/ 2147483647 w 169"/>
                <a:gd name="T41" fmla="*/ 2147483647 h 169"/>
                <a:gd name="T42" fmla="*/ 2147483647 w 169"/>
                <a:gd name="T43" fmla="*/ 2147483647 h 169"/>
                <a:gd name="T44" fmla="*/ 0 w 169"/>
                <a:gd name="T45" fmla="*/ 2147483647 h 169"/>
                <a:gd name="T46" fmla="*/ 0 w 169"/>
                <a:gd name="T47" fmla="*/ 2147483647 h 169"/>
                <a:gd name="T48" fmla="*/ 0 w 169"/>
                <a:gd name="T49" fmla="*/ 2147483647 h 1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9"/>
                <a:gd name="T76" fmla="*/ 0 h 169"/>
                <a:gd name="T77" fmla="*/ 169 w 169"/>
                <a:gd name="T78" fmla="*/ 169 h 1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9" h="169">
                  <a:moveTo>
                    <a:pt x="0" y="85"/>
                  </a:moveTo>
                  <a:lnTo>
                    <a:pt x="6" y="51"/>
                  </a:lnTo>
                  <a:lnTo>
                    <a:pt x="23" y="23"/>
                  </a:lnTo>
                  <a:lnTo>
                    <a:pt x="51" y="6"/>
                  </a:lnTo>
                  <a:lnTo>
                    <a:pt x="85" y="0"/>
                  </a:lnTo>
                  <a:lnTo>
                    <a:pt x="118" y="6"/>
                  </a:lnTo>
                  <a:lnTo>
                    <a:pt x="146" y="23"/>
                  </a:lnTo>
                  <a:lnTo>
                    <a:pt x="163" y="51"/>
                  </a:lnTo>
                  <a:lnTo>
                    <a:pt x="169" y="85"/>
                  </a:lnTo>
                  <a:lnTo>
                    <a:pt x="163" y="118"/>
                  </a:lnTo>
                  <a:lnTo>
                    <a:pt x="146" y="146"/>
                  </a:lnTo>
                  <a:lnTo>
                    <a:pt x="118" y="163"/>
                  </a:lnTo>
                  <a:lnTo>
                    <a:pt x="85" y="169"/>
                  </a:lnTo>
                  <a:lnTo>
                    <a:pt x="51" y="163"/>
                  </a:lnTo>
                  <a:lnTo>
                    <a:pt x="23" y="146"/>
                  </a:lnTo>
                  <a:lnTo>
                    <a:pt x="6" y="118"/>
                  </a:lnTo>
                  <a:lnTo>
                    <a:pt x="0" y="85"/>
                  </a:lnTo>
                  <a:close/>
                </a:path>
              </a:pathLst>
            </a:custGeom>
            <a:solidFill>
              <a:srgbClr val="C2FFA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7" name="Freeform 80">
              <a:extLst>
                <a:ext uri="{FF2B5EF4-FFF2-40B4-BE49-F238E27FC236}">
                  <a16:creationId xmlns:a16="http://schemas.microsoft.com/office/drawing/2014/main" id="{69E80D6C-811E-404C-8D91-E1DD0B5D7125}"/>
                </a:ext>
              </a:extLst>
            </p:cNvPr>
            <p:cNvSpPr>
              <a:spLocks noEditPoints="1"/>
            </p:cNvSpPr>
            <p:nvPr/>
          </p:nvSpPr>
          <p:spPr bwMode="auto">
            <a:xfrm>
              <a:off x="4508500" y="3806825"/>
              <a:ext cx="277813" cy="277813"/>
            </a:xfrm>
            <a:custGeom>
              <a:avLst/>
              <a:gdLst>
                <a:gd name="T0" fmla="*/ 0 w 175"/>
                <a:gd name="T1" fmla="*/ 2147483647 h 175"/>
                <a:gd name="T2" fmla="*/ 2147483647 w 175"/>
                <a:gd name="T3" fmla="*/ 2147483647 h 175"/>
                <a:gd name="T4" fmla="*/ 2147483647 w 175"/>
                <a:gd name="T5" fmla="*/ 2147483647 h 175"/>
                <a:gd name="T6" fmla="*/ 2147483647 w 175"/>
                <a:gd name="T7" fmla="*/ 2147483647 h 175"/>
                <a:gd name="T8" fmla="*/ 2147483647 w 175"/>
                <a:gd name="T9" fmla="*/ 0 h 175"/>
                <a:gd name="T10" fmla="*/ 2147483647 w 175"/>
                <a:gd name="T11" fmla="*/ 0 h 175"/>
                <a:gd name="T12" fmla="*/ 2147483647 w 175"/>
                <a:gd name="T13" fmla="*/ 2147483647 h 175"/>
                <a:gd name="T14" fmla="*/ 2147483647 w 175"/>
                <a:gd name="T15" fmla="*/ 2147483647 h 175"/>
                <a:gd name="T16" fmla="*/ 2147483647 w 175"/>
                <a:gd name="T17" fmla="*/ 2147483647 h 175"/>
                <a:gd name="T18" fmla="*/ 2147483647 w 175"/>
                <a:gd name="T19" fmla="*/ 2147483647 h 175"/>
                <a:gd name="T20" fmla="*/ 2147483647 w 175"/>
                <a:gd name="T21" fmla="*/ 2147483647 h 175"/>
                <a:gd name="T22" fmla="*/ 2147483647 w 175"/>
                <a:gd name="T23" fmla="*/ 2147483647 h 175"/>
                <a:gd name="T24" fmla="*/ 2147483647 w 175"/>
                <a:gd name="T25" fmla="*/ 2147483647 h 175"/>
                <a:gd name="T26" fmla="*/ 2147483647 w 175"/>
                <a:gd name="T27" fmla="*/ 2147483647 h 175"/>
                <a:gd name="T28" fmla="*/ 2147483647 w 175"/>
                <a:gd name="T29" fmla="*/ 2147483647 h 175"/>
                <a:gd name="T30" fmla="*/ 2147483647 w 175"/>
                <a:gd name="T31" fmla="*/ 2147483647 h 175"/>
                <a:gd name="T32" fmla="*/ 2147483647 w 175"/>
                <a:gd name="T33" fmla="*/ 2147483647 h 175"/>
                <a:gd name="T34" fmla="*/ 2147483647 w 175"/>
                <a:gd name="T35" fmla="*/ 2147483647 h 175"/>
                <a:gd name="T36" fmla="*/ 2147483647 w 175"/>
                <a:gd name="T37" fmla="*/ 2147483647 h 175"/>
                <a:gd name="T38" fmla="*/ 2147483647 w 175"/>
                <a:gd name="T39" fmla="*/ 2147483647 h 175"/>
                <a:gd name="T40" fmla="*/ 0 w 175"/>
                <a:gd name="T41" fmla="*/ 2147483647 h 175"/>
                <a:gd name="T42" fmla="*/ 2147483647 w 175"/>
                <a:gd name="T43" fmla="*/ 2147483647 h 175"/>
                <a:gd name="T44" fmla="*/ 2147483647 w 175"/>
                <a:gd name="T45" fmla="*/ 2147483647 h 175"/>
                <a:gd name="T46" fmla="*/ 2147483647 w 175"/>
                <a:gd name="T47" fmla="*/ 2147483647 h 175"/>
                <a:gd name="T48" fmla="*/ 2147483647 w 175"/>
                <a:gd name="T49" fmla="*/ 2147483647 h 175"/>
                <a:gd name="T50" fmla="*/ 2147483647 w 175"/>
                <a:gd name="T51" fmla="*/ 2147483647 h 175"/>
                <a:gd name="T52" fmla="*/ 2147483647 w 175"/>
                <a:gd name="T53" fmla="*/ 2147483647 h 175"/>
                <a:gd name="T54" fmla="*/ 2147483647 w 175"/>
                <a:gd name="T55" fmla="*/ 2147483647 h 175"/>
                <a:gd name="T56" fmla="*/ 2147483647 w 175"/>
                <a:gd name="T57" fmla="*/ 2147483647 h 175"/>
                <a:gd name="T58" fmla="*/ 2147483647 w 175"/>
                <a:gd name="T59" fmla="*/ 2147483647 h 175"/>
                <a:gd name="T60" fmla="*/ 2147483647 w 175"/>
                <a:gd name="T61" fmla="*/ 2147483647 h 175"/>
                <a:gd name="T62" fmla="*/ 2147483647 w 175"/>
                <a:gd name="T63" fmla="*/ 2147483647 h 175"/>
                <a:gd name="T64" fmla="*/ 2147483647 w 175"/>
                <a:gd name="T65" fmla="*/ 2147483647 h 175"/>
                <a:gd name="T66" fmla="*/ 2147483647 w 175"/>
                <a:gd name="T67" fmla="*/ 2147483647 h 175"/>
                <a:gd name="T68" fmla="*/ 2147483647 w 175"/>
                <a:gd name="T69" fmla="*/ 2147483647 h 175"/>
                <a:gd name="T70" fmla="*/ 2147483647 w 175"/>
                <a:gd name="T71" fmla="*/ 2147483647 h 175"/>
                <a:gd name="T72" fmla="*/ 2147483647 w 175"/>
                <a:gd name="T73" fmla="*/ 2147483647 h 175"/>
                <a:gd name="T74" fmla="*/ 2147483647 w 175"/>
                <a:gd name="T75" fmla="*/ 2147483647 h 175"/>
                <a:gd name="T76" fmla="*/ 2147483647 w 175"/>
                <a:gd name="T77" fmla="*/ 2147483647 h 175"/>
                <a:gd name="T78" fmla="*/ 2147483647 w 175"/>
                <a:gd name="T79" fmla="*/ 2147483647 h 175"/>
                <a:gd name="T80" fmla="*/ 2147483647 w 175"/>
                <a:gd name="T81" fmla="*/ 2147483647 h 175"/>
                <a:gd name="T82" fmla="*/ 2147483647 w 175"/>
                <a:gd name="T83" fmla="*/ 2147483647 h 175"/>
                <a:gd name="T84" fmla="*/ 2147483647 w 175"/>
                <a:gd name="T85" fmla="*/ 2147483647 h 1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5"/>
                <a:gd name="T130" fmla="*/ 0 h 175"/>
                <a:gd name="T131" fmla="*/ 175 w 175"/>
                <a:gd name="T132" fmla="*/ 175 h 17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5" h="175">
                  <a:moveTo>
                    <a:pt x="0" y="85"/>
                  </a:moveTo>
                  <a:lnTo>
                    <a:pt x="0" y="85"/>
                  </a:lnTo>
                  <a:lnTo>
                    <a:pt x="0" y="68"/>
                  </a:lnTo>
                  <a:lnTo>
                    <a:pt x="6" y="51"/>
                  </a:lnTo>
                  <a:lnTo>
                    <a:pt x="11" y="34"/>
                  </a:lnTo>
                  <a:lnTo>
                    <a:pt x="23" y="23"/>
                  </a:lnTo>
                  <a:lnTo>
                    <a:pt x="34" y="12"/>
                  </a:lnTo>
                  <a:lnTo>
                    <a:pt x="51" y="6"/>
                  </a:lnTo>
                  <a:lnTo>
                    <a:pt x="68" y="0"/>
                  </a:lnTo>
                  <a:lnTo>
                    <a:pt x="85" y="0"/>
                  </a:lnTo>
                  <a:lnTo>
                    <a:pt x="101" y="0"/>
                  </a:lnTo>
                  <a:lnTo>
                    <a:pt x="118" y="6"/>
                  </a:lnTo>
                  <a:lnTo>
                    <a:pt x="135" y="12"/>
                  </a:lnTo>
                  <a:lnTo>
                    <a:pt x="146" y="23"/>
                  </a:lnTo>
                  <a:lnTo>
                    <a:pt x="158" y="34"/>
                  </a:lnTo>
                  <a:lnTo>
                    <a:pt x="163" y="51"/>
                  </a:lnTo>
                  <a:lnTo>
                    <a:pt x="169" y="68"/>
                  </a:lnTo>
                  <a:lnTo>
                    <a:pt x="175" y="85"/>
                  </a:lnTo>
                  <a:lnTo>
                    <a:pt x="169" y="102"/>
                  </a:lnTo>
                  <a:lnTo>
                    <a:pt x="163" y="118"/>
                  </a:lnTo>
                  <a:lnTo>
                    <a:pt x="158" y="135"/>
                  </a:lnTo>
                  <a:lnTo>
                    <a:pt x="146" y="146"/>
                  </a:lnTo>
                  <a:lnTo>
                    <a:pt x="135" y="158"/>
                  </a:lnTo>
                  <a:lnTo>
                    <a:pt x="118" y="163"/>
                  </a:lnTo>
                  <a:lnTo>
                    <a:pt x="101" y="169"/>
                  </a:lnTo>
                  <a:lnTo>
                    <a:pt x="85" y="175"/>
                  </a:lnTo>
                  <a:lnTo>
                    <a:pt x="68" y="169"/>
                  </a:lnTo>
                  <a:lnTo>
                    <a:pt x="51" y="163"/>
                  </a:lnTo>
                  <a:lnTo>
                    <a:pt x="34" y="158"/>
                  </a:lnTo>
                  <a:lnTo>
                    <a:pt x="23" y="146"/>
                  </a:lnTo>
                  <a:lnTo>
                    <a:pt x="11" y="135"/>
                  </a:lnTo>
                  <a:lnTo>
                    <a:pt x="6" y="118"/>
                  </a:lnTo>
                  <a:lnTo>
                    <a:pt x="0" y="102"/>
                  </a:lnTo>
                  <a:lnTo>
                    <a:pt x="0" y="85"/>
                  </a:lnTo>
                  <a:close/>
                  <a:moveTo>
                    <a:pt x="6" y="102"/>
                  </a:moveTo>
                  <a:lnTo>
                    <a:pt x="6" y="102"/>
                  </a:lnTo>
                  <a:lnTo>
                    <a:pt x="11" y="118"/>
                  </a:lnTo>
                  <a:lnTo>
                    <a:pt x="17" y="130"/>
                  </a:lnTo>
                  <a:lnTo>
                    <a:pt x="28" y="141"/>
                  </a:lnTo>
                  <a:lnTo>
                    <a:pt x="40" y="152"/>
                  </a:lnTo>
                  <a:lnTo>
                    <a:pt x="51" y="158"/>
                  </a:lnTo>
                  <a:lnTo>
                    <a:pt x="68" y="163"/>
                  </a:lnTo>
                  <a:lnTo>
                    <a:pt x="85" y="169"/>
                  </a:lnTo>
                  <a:lnTo>
                    <a:pt x="101" y="163"/>
                  </a:lnTo>
                  <a:lnTo>
                    <a:pt x="118" y="158"/>
                  </a:lnTo>
                  <a:lnTo>
                    <a:pt x="130" y="152"/>
                  </a:lnTo>
                  <a:lnTo>
                    <a:pt x="141" y="141"/>
                  </a:lnTo>
                  <a:lnTo>
                    <a:pt x="152" y="130"/>
                  </a:lnTo>
                  <a:lnTo>
                    <a:pt x="158" y="118"/>
                  </a:lnTo>
                  <a:lnTo>
                    <a:pt x="163" y="102"/>
                  </a:lnTo>
                  <a:lnTo>
                    <a:pt x="169" y="85"/>
                  </a:lnTo>
                  <a:lnTo>
                    <a:pt x="163" y="68"/>
                  </a:lnTo>
                  <a:lnTo>
                    <a:pt x="158" y="51"/>
                  </a:lnTo>
                  <a:lnTo>
                    <a:pt x="152" y="40"/>
                  </a:lnTo>
                  <a:lnTo>
                    <a:pt x="141" y="29"/>
                  </a:lnTo>
                  <a:lnTo>
                    <a:pt x="130" y="17"/>
                  </a:lnTo>
                  <a:lnTo>
                    <a:pt x="118" y="12"/>
                  </a:lnTo>
                  <a:lnTo>
                    <a:pt x="101" y="6"/>
                  </a:lnTo>
                  <a:lnTo>
                    <a:pt x="85" y="6"/>
                  </a:lnTo>
                  <a:lnTo>
                    <a:pt x="68" y="6"/>
                  </a:lnTo>
                  <a:lnTo>
                    <a:pt x="51" y="12"/>
                  </a:lnTo>
                  <a:lnTo>
                    <a:pt x="40" y="17"/>
                  </a:lnTo>
                  <a:lnTo>
                    <a:pt x="28" y="29"/>
                  </a:lnTo>
                  <a:lnTo>
                    <a:pt x="17" y="40"/>
                  </a:lnTo>
                  <a:lnTo>
                    <a:pt x="11" y="51"/>
                  </a:lnTo>
                  <a:lnTo>
                    <a:pt x="6" y="68"/>
                  </a:lnTo>
                  <a:lnTo>
                    <a:pt x="6" y="85"/>
                  </a:lnTo>
                  <a:lnTo>
                    <a:pt x="6" y="102"/>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8" name="Freeform 81">
              <a:extLst>
                <a:ext uri="{FF2B5EF4-FFF2-40B4-BE49-F238E27FC236}">
                  <a16:creationId xmlns:a16="http://schemas.microsoft.com/office/drawing/2014/main" id="{403699B4-E393-40A8-B3C6-B8EB7B3C448A}"/>
                </a:ext>
              </a:extLst>
            </p:cNvPr>
            <p:cNvSpPr>
              <a:spLocks/>
            </p:cNvSpPr>
            <p:nvPr/>
          </p:nvSpPr>
          <p:spPr bwMode="auto">
            <a:xfrm>
              <a:off x="3392488" y="2051050"/>
              <a:ext cx="446087" cy="438150"/>
            </a:xfrm>
            <a:custGeom>
              <a:avLst/>
              <a:gdLst>
                <a:gd name="T0" fmla="*/ 0 w 281"/>
                <a:gd name="T1" fmla="*/ 2147483647 h 276"/>
                <a:gd name="T2" fmla="*/ 2147483647 w 281"/>
                <a:gd name="T3" fmla="*/ 2147483647 h 276"/>
                <a:gd name="T4" fmla="*/ 2147483647 w 281"/>
                <a:gd name="T5" fmla="*/ 2147483647 h 276"/>
                <a:gd name="T6" fmla="*/ 2147483647 w 281"/>
                <a:gd name="T7" fmla="*/ 2147483647 h 276"/>
                <a:gd name="T8" fmla="*/ 2147483647 w 281"/>
                <a:gd name="T9" fmla="*/ 2147483647 h 276"/>
                <a:gd name="T10" fmla="*/ 2147483647 w 281"/>
                <a:gd name="T11" fmla="*/ 2147483647 h 276"/>
                <a:gd name="T12" fmla="*/ 2147483647 w 281"/>
                <a:gd name="T13" fmla="*/ 0 h 276"/>
                <a:gd name="T14" fmla="*/ 2147483647 w 281"/>
                <a:gd name="T15" fmla="*/ 0 h 276"/>
                <a:gd name="T16" fmla="*/ 2147483647 w 281"/>
                <a:gd name="T17" fmla="*/ 0 h 276"/>
                <a:gd name="T18" fmla="*/ 2147483647 w 281"/>
                <a:gd name="T19" fmla="*/ 2147483647 h 276"/>
                <a:gd name="T20" fmla="*/ 2147483647 w 281"/>
                <a:gd name="T21" fmla="*/ 2147483647 h 276"/>
                <a:gd name="T22" fmla="*/ 2147483647 w 281"/>
                <a:gd name="T23" fmla="*/ 2147483647 h 276"/>
                <a:gd name="T24" fmla="*/ 2147483647 w 281"/>
                <a:gd name="T25" fmla="*/ 2147483647 h 276"/>
                <a:gd name="T26" fmla="*/ 2147483647 w 281"/>
                <a:gd name="T27" fmla="*/ 2147483647 h 276"/>
                <a:gd name="T28" fmla="*/ 2147483647 w 281"/>
                <a:gd name="T29" fmla="*/ 2147483647 h 276"/>
                <a:gd name="T30" fmla="*/ 2147483647 w 281"/>
                <a:gd name="T31" fmla="*/ 2147483647 h 276"/>
                <a:gd name="T32" fmla="*/ 2147483647 w 281"/>
                <a:gd name="T33" fmla="*/ 2147483647 h 276"/>
                <a:gd name="T34" fmla="*/ 2147483647 w 281"/>
                <a:gd name="T35" fmla="*/ 2147483647 h 276"/>
                <a:gd name="T36" fmla="*/ 2147483647 w 281"/>
                <a:gd name="T37" fmla="*/ 2147483647 h 276"/>
                <a:gd name="T38" fmla="*/ 2147483647 w 281"/>
                <a:gd name="T39" fmla="*/ 2147483647 h 276"/>
                <a:gd name="T40" fmla="*/ 2147483647 w 281"/>
                <a:gd name="T41" fmla="*/ 2147483647 h 276"/>
                <a:gd name="T42" fmla="*/ 2147483647 w 281"/>
                <a:gd name="T43" fmla="*/ 2147483647 h 276"/>
                <a:gd name="T44" fmla="*/ 2147483647 w 281"/>
                <a:gd name="T45" fmla="*/ 2147483647 h 276"/>
                <a:gd name="T46" fmla="*/ 2147483647 w 281"/>
                <a:gd name="T47" fmla="*/ 2147483647 h 276"/>
                <a:gd name="T48" fmla="*/ 2147483647 w 281"/>
                <a:gd name="T49" fmla="*/ 2147483647 h 276"/>
                <a:gd name="T50" fmla="*/ 2147483647 w 281"/>
                <a:gd name="T51" fmla="*/ 2147483647 h 276"/>
                <a:gd name="T52" fmla="*/ 2147483647 w 281"/>
                <a:gd name="T53" fmla="*/ 2147483647 h 276"/>
                <a:gd name="T54" fmla="*/ 2147483647 w 281"/>
                <a:gd name="T55" fmla="*/ 2147483647 h 276"/>
                <a:gd name="T56" fmla="*/ 2147483647 w 281"/>
                <a:gd name="T57" fmla="*/ 2147483647 h 276"/>
                <a:gd name="T58" fmla="*/ 2147483647 w 281"/>
                <a:gd name="T59" fmla="*/ 2147483647 h 276"/>
                <a:gd name="T60" fmla="*/ 0 w 281"/>
                <a:gd name="T61" fmla="*/ 2147483647 h 276"/>
                <a:gd name="T62" fmla="*/ 0 w 281"/>
                <a:gd name="T63" fmla="*/ 2147483647 h 276"/>
                <a:gd name="T64" fmla="*/ 0 w 281"/>
                <a:gd name="T65" fmla="*/ 2147483647 h 2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1"/>
                <a:gd name="T100" fmla="*/ 0 h 276"/>
                <a:gd name="T101" fmla="*/ 281 w 281"/>
                <a:gd name="T102" fmla="*/ 276 h 2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1" h="276">
                  <a:moveTo>
                    <a:pt x="0" y="141"/>
                  </a:moveTo>
                  <a:lnTo>
                    <a:pt x="5" y="113"/>
                  </a:lnTo>
                  <a:lnTo>
                    <a:pt x="11" y="85"/>
                  </a:lnTo>
                  <a:lnTo>
                    <a:pt x="39" y="40"/>
                  </a:lnTo>
                  <a:lnTo>
                    <a:pt x="84" y="12"/>
                  </a:lnTo>
                  <a:lnTo>
                    <a:pt x="112" y="6"/>
                  </a:lnTo>
                  <a:lnTo>
                    <a:pt x="140" y="0"/>
                  </a:lnTo>
                  <a:lnTo>
                    <a:pt x="168" y="6"/>
                  </a:lnTo>
                  <a:lnTo>
                    <a:pt x="197" y="12"/>
                  </a:lnTo>
                  <a:lnTo>
                    <a:pt x="242" y="40"/>
                  </a:lnTo>
                  <a:lnTo>
                    <a:pt x="270" y="85"/>
                  </a:lnTo>
                  <a:lnTo>
                    <a:pt x="281" y="113"/>
                  </a:lnTo>
                  <a:lnTo>
                    <a:pt x="281" y="141"/>
                  </a:lnTo>
                  <a:lnTo>
                    <a:pt x="281" y="163"/>
                  </a:lnTo>
                  <a:lnTo>
                    <a:pt x="270" y="191"/>
                  </a:lnTo>
                  <a:lnTo>
                    <a:pt x="242" y="236"/>
                  </a:lnTo>
                  <a:lnTo>
                    <a:pt x="197" y="264"/>
                  </a:lnTo>
                  <a:lnTo>
                    <a:pt x="168" y="276"/>
                  </a:lnTo>
                  <a:lnTo>
                    <a:pt x="140" y="276"/>
                  </a:lnTo>
                  <a:lnTo>
                    <a:pt x="112" y="276"/>
                  </a:lnTo>
                  <a:lnTo>
                    <a:pt x="84" y="264"/>
                  </a:lnTo>
                  <a:lnTo>
                    <a:pt x="39" y="236"/>
                  </a:lnTo>
                  <a:lnTo>
                    <a:pt x="11" y="191"/>
                  </a:lnTo>
                  <a:lnTo>
                    <a:pt x="5" y="163"/>
                  </a:lnTo>
                  <a:lnTo>
                    <a:pt x="0" y="141"/>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39" name="Freeform 82">
              <a:extLst>
                <a:ext uri="{FF2B5EF4-FFF2-40B4-BE49-F238E27FC236}">
                  <a16:creationId xmlns:a16="http://schemas.microsoft.com/office/drawing/2014/main" id="{7DECF789-DF15-428F-ABB8-F8F0387DB910}"/>
                </a:ext>
              </a:extLst>
            </p:cNvPr>
            <p:cNvSpPr>
              <a:spLocks noEditPoints="1"/>
            </p:cNvSpPr>
            <p:nvPr/>
          </p:nvSpPr>
          <p:spPr bwMode="auto">
            <a:xfrm>
              <a:off x="3392488" y="2051050"/>
              <a:ext cx="455612" cy="446088"/>
            </a:xfrm>
            <a:custGeom>
              <a:avLst/>
              <a:gdLst>
                <a:gd name="T0" fmla="*/ 0 w 287"/>
                <a:gd name="T1" fmla="*/ 2147483647 h 281"/>
                <a:gd name="T2" fmla="*/ 2147483647 w 287"/>
                <a:gd name="T3" fmla="*/ 2147483647 h 281"/>
                <a:gd name="T4" fmla="*/ 2147483647 w 287"/>
                <a:gd name="T5" fmla="*/ 2147483647 h 281"/>
                <a:gd name="T6" fmla="*/ 2147483647 w 287"/>
                <a:gd name="T7" fmla="*/ 2147483647 h 281"/>
                <a:gd name="T8" fmla="*/ 2147483647 w 287"/>
                <a:gd name="T9" fmla="*/ 0 h 281"/>
                <a:gd name="T10" fmla="*/ 2147483647 w 287"/>
                <a:gd name="T11" fmla="*/ 0 h 281"/>
                <a:gd name="T12" fmla="*/ 2147483647 w 287"/>
                <a:gd name="T13" fmla="*/ 2147483647 h 281"/>
                <a:gd name="T14" fmla="*/ 2147483647 w 287"/>
                <a:gd name="T15" fmla="*/ 2147483647 h 281"/>
                <a:gd name="T16" fmla="*/ 2147483647 w 287"/>
                <a:gd name="T17" fmla="*/ 2147483647 h 281"/>
                <a:gd name="T18" fmla="*/ 2147483647 w 287"/>
                <a:gd name="T19" fmla="*/ 2147483647 h 281"/>
                <a:gd name="T20" fmla="*/ 2147483647 w 287"/>
                <a:gd name="T21" fmla="*/ 2147483647 h 281"/>
                <a:gd name="T22" fmla="*/ 2147483647 w 287"/>
                <a:gd name="T23" fmla="*/ 2147483647 h 281"/>
                <a:gd name="T24" fmla="*/ 2147483647 w 287"/>
                <a:gd name="T25" fmla="*/ 2147483647 h 281"/>
                <a:gd name="T26" fmla="*/ 2147483647 w 287"/>
                <a:gd name="T27" fmla="*/ 2147483647 h 281"/>
                <a:gd name="T28" fmla="*/ 2147483647 w 287"/>
                <a:gd name="T29" fmla="*/ 2147483647 h 281"/>
                <a:gd name="T30" fmla="*/ 2147483647 w 287"/>
                <a:gd name="T31" fmla="*/ 2147483647 h 281"/>
                <a:gd name="T32" fmla="*/ 2147483647 w 287"/>
                <a:gd name="T33" fmla="*/ 2147483647 h 281"/>
                <a:gd name="T34" fmla="*/ 2147483647 w 287"/>
                <a:gd name="T35" fmla="*/ 2147483647 h 281"/>
                <a:gd name="T36" fmla="*/ 2147483647 w 287"/>
                <a:gd name="T37" fmla="*/ 2147483647 h 281"/>
                <a:gd name="T38" fmla="*/ 2147483647 w 287"/>
                <a:gd name="T39" fmla="*/ 2147483647 h 281"/>
                <a:gd name="T40" fmla="*/ 0 w 287"/>
                <a:gd name="T41" fmla="*/ 2147483647 h 281"/>
                <a:gd name="T42" fmla="*/ 2147483647 w 287"/>
                <a:gd name="T43" fmla="*/ 2147483647 h 281"/>
                <a:gd name="T44" fmla="*/ 2147483647 w 287"/>
                <a:gd name="T45" fmla="*/ 2147483647 h 281"/>
                <a:gd name="T46" fmla="*/ 2147483647 w 287"/>
                <a:gd name="T47" fmla="*/ 2147483647 h 281"/>
                <a:gd name="T48" fmla="*/ 2147483647 w 287"/>
                <a:gd name="T49" fmla="*/ 2147483647 h 281"/>
                <a:gd name="T50" fmla="*/ 2147483647 w 287"/>
                <a:gd name="T51" fmla="*/ 2147483647 h 281"/>
                <a:gd name="T52" fmla="*/ 2147483647 w 287"/>
                <a:gd name="T53" fmla="*/ 2147483647 h 281"/>
                <a:gd name="T54" fmla="*/ 2147483647 w 287"/>
                <a:gd name="T55" fmla="*/ 2147483647 h 281"/>
                <a:gd name="T56" fmla="*/ 2147483647 w 287"/>
                <a:gd name="T57" fmla="*/ 2147483647 h 281"/>
                <a:gd name="T58" fmla="*/ 2147483647 w 287"/>
                <a:gd name="T59" fmla="*/ 2147483647 h 281"/>
                <a:gd name="T60" fmla="*/ 2147483647 w 287"/>
                <a:gd name="T61" fmla="*/ 2147483647 h 281"/>
                <a:gd name="T62" fmla="*/ 2147483647 w 287"/>
                <a:gd name="T63" fmla="*/ 2147483647 h 281"/>
                <a:gd name="T64" fmla="*/ 2147483647 w 287"/>
                <a:gd name="T65" fmla="*/ 2147483647 h 281"/>
                <a:gd name="T66" fmla="*/ 2147483647 w 287"/>
                <a:gd name="T67" fmla="*/ 2147483647 h 281"/>
                <a:gd name="T68" fmla="*/ 2147483647 w 287"/>
                <a:gd name="T69" fmla="*/ 2147483647 h 281"/>
                <a:gd name="T70" fmla="*/ 2147483647 w 287"/>
                <a:gd name="T71" fmla="*/ 2147483647 h 281"/>
                <a:gd name="T72" fmla="*/ 2147483647 w 287"/>
                <a:gd name="T73" fmla="*/ 2147483647 h 281"/>
                <a:gd name="T74" fmla="*/ 2147483647 w 287"/>
                <a:gd name="T75" fmla="*/ 2147483647 h 281"/>
                <a:gd name="T76" fmla="*/ 2147483647 w 287"/>
                <a:gd name="T77" fmla="*/ 2147483647 h 281"/>
                <a:gd name="T78" fmla="*/ 2147483647 w 287"/>
                <a:gd name="T79" fmla="*/ 2147483647 h 281"/>
                <a:gd name="T80" fmla="*/ 2147483647 w 287"/>
                <a:gd name="T81" fmla="*/ 2147483647 h 281"/>
                <a:gd name="T82" fmla="*/ 2147483647 w 287"/>
                <a:gd name="T83" fmla="*/ 2147483647 h 281"/>
                <a:gd name="T84" fmla="*/ 2147483647 w 287"/>
                <a:gd name="T85" fmla="*/ 2147483647 h 2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7"/>
                <a:gd name="T130" fmla="*/ 0 h 281"/>
                <a:gd name="T131" fmla="*/ 287 w 287"/>
                <a:gd name="T132" fmla="*/ 281 h 2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7" h="281">
                  <a:moveTo>
                    <a:pt x="0" y="141"/>
                  </a:moveTo>
                  <a:lnTo>
                    <a:pt x="0" y="141"/>
                  </a:lnTo>
                  <a:lnTo>
                    <a:pt x="0" y="113"/>
                  </a:lnTo>
                  <a:lnTo>
                    <a:pt x="0" y="107"/>
                  </a:lnTo>
                  <a:lnTo>
                    <a:pt x="11" y="85"/>
                  </a:lnTo>
                  <a:lnTo>
                    <a:pt x="22" y="62"/>
                  </a:lnTo>
                  <a:lnTo>
                    <a:pt x="39" y="40"/>
                  </a:lnTo>
                  <a:lnTo>
                    <a:pt x="62" y="23"/>
                  </a:lnTo>
                  <a:lnTo>
                    <a:pt x="84" y="12"/>
                  </a:lnTo>
                  <a:lnTo>
                    <a:pt x="112" y="0"/>
                  </a:lnTo>
                  <a:lnTo>
                    <a:pt x="140" y="0"/>
                  </a:lnTo>
                  <a:lnTo>
                    <a:pt x="168" y="0"/>
                  </a:lnTo>
                  <a:lnTo>
                    <a:pt x="197" y="12"/>
                  </a:lnTo>
                  <a:lnTo>
                    <a:pt x="219" y="23"/>
                  </a:lnTo>
                  <a:lnTo>
                    <a:pt x="242" y="40"/>
                  </a:lnTo>
                  <a:lnTo>
                    <a:pt x="259" y="62"/>
                  </a:lnTo>
                  <a:lnTo>
                    <a:pt x="275" y="85"/>
                  </a:lnTo>
                  <a:lnTo>
                    <a:pt x="281" y="107"/>
                  </a:lnTo>
                  <a:lnTo>
                    <a:pt x="281" y="113"/>
                  </a:lnTo>
                  <a:lnTo>
                    <a:pt x="287" y="141"/>
                  </a:lnTo>
                  <a:lnTo>
                    <a:pt x="281" y="169"/>
                  </a:lnTo>
                  <a:lnTo>
                    <a:pt x="275" y="191"/>
                  </a:lnTo>
                  <a:lnTo>
                    <a:pt x="259" y="214"/>
                  </a:lnTo>
                  <a:lnTo>
                    <a:pt x="259" y="219"/>
                  </a:lnTo>
                  <a:lnTo>
                    <a:pt x="242" y="236"/>
                  </a:lnTo>
                  <a:lnTo>
                    <a:pt x="219" y="253"/>
                  </a:lnTo>
                  <a:lnTo>
                    <a:pt x="197" y="270"/>
                  </a:lnTo>
                  <a:lnTo>
                    <a:pt x="168" y="276"/>
                  </a:lnTo>
                  <a:lnTo>
                    <a:pt x="140" y="281"/>
                  </a:lnTo>
                  <a:lnTo>
                    <a:pt x="112" y="276"/>
                  </a:lnTo>
                  <a:lnTo>
                    <a:pt x="84" y="270"/>
                  </a:lnTo>
                  <a:lnTo>
                    <a:pt x="62" y="253"/>
                  </a:lnTo>
                  <a:lnTo>
                    <a:pt x="39" y="236"/>
                  </a:lnTo>
                  <a:lnTo>
                    <a:pt x="22" y="219"/>
                  </a:lnTo>
                  <a:lnTo>
                    <a:pt x="22" y="214"/>
                  </a:lnTo>
                  <a:lnTo>
                    <a:pt x="11" y="191"/>
                  </a:lnTo>
                  <a:lnTo>
                    <a:pt x="0" y="169"/>
                  </a:lnTo>
                  <a:lnTo>
                    <a:pt x="0" y="141"/>
                  </a:lnTo>
                  <a:close/>
                  <a:moveTo>
                    <a:pt x="5" y="163"/>
                  </a:moveTo>
                  <a:lnTo>
                    <a:pt x="5" y="163"/>
                  </a:lnTo>
                  <a:lnTo>
                    <a:pt x="17" y="191"/>
                  </a:lnTo>
                  <a:lnTo>
                    <a:pt x="11" y="191"/>
                  </a:lnTo>
                  <a:lnTo>
                    <a:pt x="28" y="214"/>
                  </a:lnTo>
                  <a:lnTo>
                    <a:pt x="45" y="236"/>
                  </a:lnTo>
                  <a:lnTo>
                    <a:pt x="45" y="231"/>
                  </a:lnTo>
                  <a:lnTo>
                    <a:pt x="62" y="247"/>
                  </a:lnTo>
                  <a:lnTo>
                    <a:pt x="90" y="264"/>
                  </a:lnTo>
                  <a:lnTo>
                    <a:pt x="112" y="270"/>
                  </a:lnTo>
                  <a:lnTo>
                    <a:pt x="140" y="276"/>
                  </a:lnTo>
                  <a:lnTo>
                    <a:pt x="168" y="270"/>
                  </a:lnTo>
                  <a:lnTo>
                    <a:pt x="197" y="264"/>
                  </a:lnTo>
                  <a:lnTo>
                    <a:pt x="219" y="247"/>
                  </a:lnTo>
                  <a:lnTo>
                    <a:pt x="236" y="231"/>
                  </a:lnTo>
                  <a:lnTo>
                    <a:pt x="236" y="236"/>
                  </a:lnTo>
                  <a:lnTo>
                    <a:pt x="253" y="214"/>
                  </a:lnTo>
                  <a:lnTo>
                    <a:pt x="270" y="191"/>
                  </a:lnTo>
                  <a:lnTo>
                    <a:pt x="275" y="163"/>
                  </a:lnTo>
                  <a:lnTo>
                    <a:pt x="281" y="141"/>
                  </a:lnTo>
                  <a:lnTo>
                    <a:pt x="275" y="113"/>
                  </a:lnTo>
                  <a:lnTo>
                    <a:pt x="270" y="85"/>
                  </a:lnTo>
                  <a:lnTo>
                    <a:pt x="253" y="62"/>
                  </a:lnTo>
                  <a:lnTo>
                    <a:pt x="236" y="45"/>
                  </a:lnTo>
                  <a:lnTo>
                    <a:pt x="219" y="29"/>
                  </a:lnTo>
                  <a:lnTo>
                    <a:pt x="197" y="12"/>
                  </a:lnTo>
                  <a:lnTo>
                    <a:pt x="168" y="6"/>
                  </a:lnTo>
                  <a:lnTo>
                    <a:pt x="140" y="6"/>
                  </a:lnTo>
                  <a:lnTo>
                    <a:pt x="112" y="6"/>
                  </a:lnTo>
                  <a:lnTo>
                    <a:pt x="90" y="12"/>
                  </a:lnTo>
                  <a:lnTo>
                    <a:pt x="62" y="29"/>
                  </a:lnTo>
                  <a:lnTo>
                    <a:pt x="45" y="45"/>
                  </a:lnTo>
                  <a:lnTo>
                    <a:pt x="28" y="62"/>
                  </a:lnTo>
                  <a:lnTo>
                    <a:pt x="11" y="85"/>
                  </a:lnTo>
                  <a:lnTo>
                    <a:pt x="17" y="85"/>
                  </a:lnTo>
                  <a:lnTo>
                    <a:pt x="5" y="113"/>
                  </a:lnTo>
                  <a:lnTo>
                    <a:pt x="5" y="141"/>
                  </a:lnTo>
                  <a:lnTo>
                    <a:pt x="5" y="16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0" name="Freeform 83">
              <a:extLst>
                <a:ext uri="{FF2B5EF4-FFF2-40B4-BE49-F238E27FC236}">
                  <a16:creationId xmlns:a16="http://schemas.microsoft.com/office/drawing/2014/main" id="{252229FD-D6FA-4916-8D83-065D364646C5}"/>
                </a:ext>
              </a:extLst>
            </p:cNvPr>
            <p:cNvSpPr>
              <a:spLocks/>
            </p:cNvSpPr>
            <p:nvPr/>
          </p:nvSpPr>
          <p:spPr bwMode="auto">
            <a:xfrm>
              <a:off x="2819400" y="3638550"/>
              <a:ext cx="438150" cy="436563"/>
            </a:xfrm>
            <a:custGeom>
              <a:avLst/>
              <a:gdLst>
                <a:gd name="T0" fmla="*/ 0 w 276"/>
                <a:gd name="T1" fmla="*/ 2147483647 h 275"/>
                <a:gd name="T2" fmla="*/ 2147483647 w 276"/>
                <a:gd name="T3" fmla="*/ 2147483647 h 275"/>
                <a:gd name="T4" fmla="*/ 2147483647 w 276"/>
                <a:gd name="T5" fmla="*/ 2147483647 h 275"/>
                <a:gd name="T6" fmla="*/ 2147483647 w 276"/>
                <a:gd name="T7" fmla="*/ 2147483647 h 275"/>
                <a:gd name="T8" fmla="*/ 2147483647 w 276"/>
                <a:gd name="T9" fmla="*/ 2147483647 h 275"/>
                <a:gd name="T10" fmla="*/ 2147483647 w 276"/>
                <a:gd name="T11" fmla="*/ 2147483647 h 275"/>
                <a:gd name="T12" fmla="*/ 2147483647 w 276"/>
                <a:gd name="T13" fmla="*/ 0 h 275"/>
                <a:gd name="T14" fmla="*/ 2147483647 w 276"/>
                <a:gd name="T15" fmla="*/ 0 h 275"/>
                <a:gd name="T16" fmla="*/ 2147483647 w 276"/>
                <a:gd name="T17" fmla="*/ 0 h 275"/>
                <a:gd name="T18" fmla="*/ 2147483647 w 276"/>
                <a:gd name="T19" fmla="*/ 2147483647 h 275"/>
                <a:gd name="T20" fmla="*/ 2147483647 w 276"/>
                <a:gd name="T21" fmla="*/ 2147483647 h 275"/>
                <a:gd name="T22" fmla="*/ 2147483647 w 276"/>
                <a:gd name="T23" fmla="*/ 2147483647 h 275"/>
                <a:gd name="T24" fmla="*/ 2147483647 w 276"/>
                <a:gd name="T25" fmla="*/ 2147483647 h 275"/>
                <a:gd name="T26" fmla="*/ 2147483647 w 276"/>
                <a:gd name="T27" fmla="*/ 2147483647 h 275"/>
                <a:gd name="T28" fmla="*/ 2147483647 w 276"/>
                <a:gd name="T29" fmla="*/ 2147483647 h 275"/>
                <a:gd name="T30" fmla="*/ 2147483647 w 276"/>
                <a:gd name="T31" fmla="*/ 2147483647 h 275"/>
                <a:gd name="T32" fmla="*/ 2147483647 w 276"/>
                <a:gd name="T33" fmla="*/ 2147483647 h 275"/>
                <a:gd name="T34" fmla="*/ 2147483647 w 276"/>
                <a:gd name="T35" fmla="*/ 2147483647 h 275"/>
                <a:gd name="T36" fmla="*/ 2147483647 w 276"/>
                <a:gd name="T37" fmla="*/ 2147483647 h 275"/>
                <a:gd name="T38" fmla="*/ 2147483647 w 276"/>
                <a:gd name="T39" fmla="*/ 2147483647 h 275"/>
                <a:gd name="T40" fmla="*/ 2147483647 w 276"/>
                <a:gd name="T41" fmla="*/ 2147483647 h 275"/>
                <a:gd name="T42" fmla="*/ 2147483647 w 276"/>
                <a:gd name="T43" fmla="*/ 2147483647 h 275"/>
                <a:gd name="T44" fmla="*/ 2147483647 w 276"/>
                <a:gd name="T45" fmla="*/ 2147483647 h 275"/>
                <a:gd name="T46" fmla="*/ 2147483647 w 276"/>
                <a:gd name="T47" fmla="*/ 2147483647 h 275"/>
                <a:gd name="T48" fmla="*/ 2147483647 w 276"/>
                <a:gd name="T49" fmla="*/ 2147483647 h 275"/>
                <a:gd name="T50" fmla="*/ 2147483647 w 276"/>
                <a:gd name="T51" fmla="*/ 2147483647 h 275"/>
                <a:gd name="T52" fmla="*/ 2147483647 w 276"/>
                <a:gd name="T53" fmla="*/ 2147483647 h 275"/>
                <a:gd name="T54" fmla="*/ 2147483647 w 276"/>
                <a:gd name="T55" fmla="*/ 2147483647 h 275"/>
                <a:gd name="T56" fmla="*/ 2147483647 w 276"/>
                <a:gd name="T57" fmla="*/ 2147483647 h 275"/>
                <a:gd name="T58" fmla="*/ 2147483647 w 276"/>
                <a:gd name="T59" fmla="*/ 2147483647 h 275"/>
                <a:gd name="T60" fmla="*/ 0 w 276"/>
                <a:gd name="T61" fmla="*/ 2147483647 h 275"/>
                <a:gd name="T62" fmla="*/ 0 w 276"/>
                <a:gd name="T63" fmla="*/ 2147483647 h 275"/>
                <a:gd name="T64" fmla="*/ 0 w 276"/>
                <a:gd name="T65" fmla="*/ 2147483647 h 2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6"/>
                <a:gd name="T100" fmla="*/ 0 h 275"/>
                <a:gd name="T101" fmla="*/ 276 w 276"/>
                <a:gd name="T102" fmla="*/ 275 h 2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6" h="275">
                  <a:moveTo>
                    <a:pt x="0" y="140"/>
                  </a:moveTo>
                  <a:lnTo>
                    <a:pt x="6" y="112"/>
                  </a:lnTo>
                  <a:lnTo>
                    <a:pt x="12" y="84"/>
                  </a:lnTo>
                  <a:lnTo>
                    <a:pt x="40" y="39"/>
                  </a:lnTo>
                  <a:lnTo>
                    <a:pt x="85" y="11"/>
                  </a:lnTo>
                  <a:lnTo>
                    <a:pt x="113" y="5"/>
                  </a:lnTo>
                  <a:lnTo>
                    <a:pt x="141" y="0"/>
                  </a:lnTo>
                  <a:lnTo>
                    <a:pt x="164" y="5"/>
                  </a:lnTo>
                  <a:lnTo>
                    <a:pt x="192" y="11"/>
                  </a:lnTo>
                  <a:lnTo>
                    <a:pt x="237" y="39"/>
                  </a:lnTo>
                  <a:lnTo>
                    <a:pt x="265" y="84"/>
                  </a:lnTo>
                  <a:lnTo>
                    <a:pt x="276" y="112"/>
                  </a:lnTo>
                  <a:lnTo>
                    <a:pt x="276" y="140"/>
                  </a:lnTo>
                  <a:lnTo>
                    <a:pt x="276" y="163"/>
                  </a:lnTo>
                  <a:lnTo>
                    <a:pt x="265" y="191"/>
                  </a:lnTo>
                  <a:lnTo>
                    <a:pt x="237" y="236"/>
                  </a:lnTo>
                  <a:lnTo>
                    <a:pt x="192" y="264"/>
                  </a:lnTo>
                  <a:lnTo>
                    <a:pt x="164" y="275"/>
                  </a:lnTo>
                  <a:lnTo>
                    <a:pt x="141" y="275"/>
                  </a:lnTo>
                  <a:lnTo>
                    <a:pt x="113" y="275"/>
                  </a:lnTo>
                  <a:lnTo>
                    <a:pt x="85" y="264"/>
                  </a:lnTo>
                  <a:lnTo>
                    <a:pt x="40" y="236"/>
                  </a:lnTo>
                  <a:lnTo>
                    <a:pt x="12" y="191"/>
                  </a:lnTo>
                  <a:lnTo>
                    <a:pt x="6" y="163"/>
                  </a:lnTo>
                  <a:lnTo>
                    <a:pt x="0" y="140"/>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1" name="Freeform 84">
              <a:extLst>
                <a:ext uri="{FF2B5EF4-FFF2-40B4-BE49-F238E27FC236}">
                  <a16:creationId xmlns:a16="http://schemas.microsoft.com/office/drawing/2014/main" id="{DA7DC172-1878-460E-9A5A-90A923FDE9C7}"/>
                </a:ext>
              </a:extLst>
            </p:cNvPr>
            <p:cNvSpPr>
              <a:spLocks noEditPoints="1"/>
            </p:cNvSpPr>
            <p:nvPr/>
          </p:nvSpPr>
          <p:spPr bwMode="auto">
            <a:xfrm>
              <a:off x="2819400" y="3638550"/>
              <a:ext cx="447675" cy="446088"/>
            </a:xfrm>
            <a:custGeom>
              <a:avLst/>
              <a:gdLst>
                <a:gd name="T0" fmla="*/ 0 w 282"/>
                <a:gd name="T1" fmla="*/ 2147483647 h 281"/>
                <a:gd name="T2" fmla="*/ 2147483647 w 282"/>
                <a:gd name="T3" fmla="*/ 2147483647 h 281"/>
                <a:gd name="T4" fmla="*/ 2147483647 w 282"/>
                <a:gd name="T5" fmla="*/ 2147483647 h 281"/>
                <a:gd name="T6" fmla="*/ 2147483647 w 282"/>
                <a:gd name="T7" fmla="*/ 2147483647 h 281"/>
                <a:gd name="T8" fmla="*/ 2147483647 w 282"/>
                <a:gd name="T9" fmla="*/ 0 h 281"/>
                <a:gd name="T10" fmla="*/ 2147483647 w 282"/>
                <a:gd name="T11" fmla="*/ 0 h 281"/>
                <a:gd name="T12" fmla="*/ 2147483647 w 282"/>
                <a:gd name="T13" fmla="*/ 2147483647 h 281"/>
                <a:gd name="T14" fmla="*/ 2147483647 w 282"/>
                <a:gd name="T15" fmla="*/ 2147483647 h 281"/>
                <a:gd name="T16" fmla="*/ 2147483647 w 282"/>
                <a:gd name="T17" fmla="*/ 2147483647 h 281"/>
                <a:gd name="T18" fmla="*/ 2147483647 w 282"/>
                <a:gd name="T19" fmla="*/ 2147483647 h 281"/>
                <a:gd name="T20" fmla="*/ 2147483647 w 282"/>
                <a:gd name="T21" fmla="*/ 2147483647 h 281"/>
                <a:gd name="T22" fmla="*/ 2147483647 w 282"/>
                <a:gd name="T23" fmla="*/ 2147483647 h 281"/>
                <a:gd name="T24" fmla="*/ 2147483647 w 282"/>
                <a:gd name="T25" fmla="*/ 2147483647 h 281"/>
                <a:gd name="T26" fmla="*/ 2147483647 w 282"/>
                <a:gd name="T27" fmla="*/ 2147483647 h 281"/>
                <a:gd name="T28" fmla="*/ 2147483647 w 282"/>
                <a:gd name="T29" fmla="*/ 2147483647 h 281"/>
                <a:gd name="T30" fmla="*/ 2147483647 w 282"/>
                <a:gd name="T31" fmla="*/ 2147483647 h 281"/>
                <a:gd name="T32" fmla="*/ 2147483647 w 282"/>
                <a:gd name="T33" fmla="*/ 2147483647 h 281"/>
                <a:gd name="T34" fmla="*/ 2147483647 w 282"/>
                <a:gd name="T35" fmla="*/ 2147483647 h 281"/>
                <a:gd name="T36" fmla="*/ 2147483647 w 282"/>
                <a:gd name="T37" fmla="*/ 2147483647 h 281"/>
                <a:gd name="T38" fmla="*/ 2147483647 w 282"/>
                <a:gd name="T39" fmla="*/ 2147483647 h 281"/>
                <a:gd name="T40" fmla="*/ 0 w 282"/>
                <a:gd name="T41" fmla="*/ 2147483647 h 281"/>
                <a:gd name="T42" fmla="*/ 2147483647 w 282"/>
                <a:gd name="T43" fmla="*/ 2147483647 h 281"/>
                <a:gd name="T44" fmla="*/ 2147483647 w 282"/>
                <a:gd name="T45" fmla="*/ 2147483647 h 281"/>
                <a:gd name="T46" fmla="*/ 2147483647 w 282"/>
                <a:gd name="T47" fmla="*/ 2147483647 h 281"/>
                <a:gd name="T48" fmla="*/ 2147483647 w 282"/>
                <a:gd name="T49" fmla="*/ 2147483647 h 281"/>
                <a:gd name="T50" fmla="*/ 2147483647 w 282"/>
                <a:gd name="T51" fmla="*/ 2147483647 h 281"/>
                <a:gd name="T52" fmla="*/ 2147483647 w 282"/>
                <a:gd name="T53" fmla="*/ 2147483647 h 281"/>
                <a:gd name="T54" fmla="*/ 2147483647 w 282"/>
                <a:gd name="T55" fmla="*/ 2147483647 h 281"/>
                <a:gd name="T56" fmla="*/ 2147483647 w 282"/>
                <a:gd name="T57" fmla="*/ 2147483647 h 281"/>
                <a:gd name="T58" fmla="*/ 2147483647 w 282"/>
                <a:gd name="T59" fmla="*/ 2147483647 h 281"/>
                <a:gd name="T60" fmla="*/ 2147483647 w 282"/>
                <a:gd name="T61" fmla="*/ 2147483647 h 281"/>
                <a:gd name="T62" fmla="*/ 2147483647 w 282"/>
                <a:gd name="T63" fmla="*/ 2147483647 h 281"/>
                <a:gd name="T64" fmla="*/ 2147483647 w 282"/>
                <a:gd name="T65" fmla="*/ 2147483647 h 281"/>
                <a:gd name="T66" fmla="*/ 2147483647 w 282"/>
                <a:gd name="T67" fmla="*/ 2147483647 h 281"/>
                <a:gd name="T68" fmla="*/ 2147483647 w 282"/>
                <a:gd name="T69" fmla="*/ 2147483647 h 281"/>
                <a:gd name="T70" fmla="*/ 2147483647 w 282"/>
                <a:gd name="T71" fmla="*/ 2147483647 h 281"/>
                <a:gd name="T72" fmla="*/ 2147483647 w 282"/>
                <a:gd name="T73" fmla="*/ 2147483647 h 281"/>
                <a:gd name="T74" fmla="*/ 2147483647 w 282"/>
                <a:gd name="T75" fmla="*/ 2147483647 h 281"/>
                <a:gd name="T76" fmla="*/ 2147483647 w 282"/>
                <a:gd name="T77" fmla="*/ 2147483647 h 281"/>
                <a:gd name="T78" fmla="*/ 2147483647 w 282"/>
                <a:gd name="T79" fmla="*/ 2147483647 h 281"/>
                <a:gd name="T80" fmla="*/ 2147483647 w 282"/>
                <a:gd name="T81" fmla="*/ 2147483647 h 281"/>
                <a:gd name="T82" fmla="*/ 2147483647 w 282"/>
                <a:gd name="T83" fmla="*/ 2147483647 h 281"/>
                <a:gd name="T84" fmla="*/ 2147483647 w 282"/>
                <a:gd name="T85" fmla="*/ 2147483647 h 2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2"/>
                <a:gd name="T130" fmla="*/ 0 h 281"/>
                <a:gd name="T131" fmla="*/ 282 w 282"/>
                <a:gd name="T132" fmla="*/ 281 h 2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2" h="281">
                  <a:moveTo>
                    <a:pt x="0" y="140"/>
                  </a:moveTo>
                  <a:lnTo>
                    <a:pt x="0" y="140"/>
                  </a:lnTo>
                  <a:lnTo>
                    <a:pt x="0" y="112"/>
                  </a:lnTo>
                  <a:lnTo>
                    <a:pt x="0" y="106"/>
                  </a:lnTo>
                  <a:lnTo>
                    <a:pt x="12" y="84"/>
                  </a:lnTo>
                  <a:lnTo>
                    <a:pt x="23" y="62"/>
                  </a:lnTo>
                  <a:lnTo>
                    <a:pt x="40" y="39"/>
                  </a:lnTo>
                  <a:lnTo>
                    <a:pt x="62" y="22"/>
                  </a:lnTo>
                  <a:lnTo>
                    <a:pt x="85" y="11"/>
                  </a:lnTo>
                  <a:lnTo>
                    <a:pt x="107" y="0"/>
                  </a:lnTo>
                  <a:lnTo>
                    <a:pt x="113" y="0"/>
                  </a:lnTo>
                  <a:lnTo>
                    <a:pt x="141" y="0"/>
                  </a:lnTo>
                  <a:lnTo>
                    <a:pt x="169" y="0"/>
                  </a:lnTo>
                  <a:lnTo>
                    <a:pt x="192" y="11"/>
                  </a:lnTo>
                  <a:lnTo>
                    <a:pt x="214" y="22"/>
                  </a:lnTo>
                  <a:lnTo>
                    <a:pt x="220" y="22"/>
                  </a:lnTo>
                  <a:lnTo>
                    <a:pt x="237" y="39"/>
                  </a:lnTo>
                  <a:lnTo>
                    <a:pt x="254" y="62"/>
                  </a:lnTo>
                  <a:lnTo>
                    <a:pt x="271" y="84"/>
                  </a:lnTo>
                  <a:lnTo>
                    <a:pt x="276" y="106"/>
                  </a:lnTo>
                  <a:lnTo>
                    <a:pt x="276" y="112"/>
                  </a:lnTo>
                  <a:lnTo>
                    <a:pt x="282" y="140"/>
                  </a:lnTo>
                  <a:lnTo>
                    <a:pt x="276" y="168"/>
                  </a:lnTo>
                  <a:lnTo>
                    <a:pt x="271" y="191"/>
                  </a:lnTo>
                  <a:lnTo>
                    <a:pt x="254" y="213"/>
                  </a:lnTo>
                  <a:lnTo>
                    <a:pt x="254" y="219"/>
                  </a:lnTo>
                  <a:lnTo>
                    <a:pt x="237" y="236"/>
                  </a:lnTo>
                  <a:lnTo>
                    <a:pt x="220" y="252"/>
                  </a:lnTo>
                  <a:lnTo>
                    <a:pt x="214" y="252"/>
                  </a:lnTo>
                  <a:lnTo>
                    <a:pt x="192" y="269"/>
                  </a:lnTo>
                  <a:lnTo>
                    <a:pt x="169" y="275"/>
                  </a:lnTo>
                  <a:lnTo>
                    <a:pt x="141" y="281"/>
                  </a:lnTo>
                  <a:lnTo>
                    <a:pt x="113" y="275"/>
                  </a:lnTo>
                  <a:lnTo>
                    <a:pt x="107" y="275"/>
                  </a:lnTo>
                  <a:lnTo>
                    <a:pt x="85" y="269"/>
                  </a:lnTo>
                  <a:lnTo>
                    <a:pt x="62" y="252"/>
                  </a:lnTo>
                  <a:lnTo>
                    <a:pt x="40" y="236"/>
                  </a:lnTo>
                  <a:lnTo>
                    <a:pt x="23" y="219"/>
                  </a:lnTo>
                  <a:lnTo>
                    <a:pt x="23" y="213"/>
                  </a:lnTo>
                  <a:lnTo>
                    <a:pt x="12" y="191"/>
                  </a:lnTo>
                  <a:lnTo>
                    <a:pt x="0" y="168"/>
                  </a:lnTo>
                  <a:lnTo>
                    <a:pt x="0" y="140"/>
                  </a:lnTo>
                  <a:close/>
                  <a:moveTo>
                    <a:pt x="6" y="163"/>
                  </a:moveTo>
                  <a:lnTo>
                    <a:pt x="6" y="163"/>
                  </a:lnTo>
                  <a:lnTo>
                    <a:pt x="12" y="191"/>
                  </a:lnTo>
                  <a:lnTo>
                    <a:pt x="29" y="213"/>
                  </a:lnTo>
                  <a:lnTo>
                    <a:pt x="45" y="236"/>
                  </a:lnTo>
                  <a:lnTo>
                    <a:pt x="45" y="230"/>
                  </a:lnTo>
                  <a:lnTo>
                    <a:pt x="62" y="247"/>
                  </a:lnTo>
                  <a:lnTo>
                    <a:pt x="85" y="264"/>
                  </a:lnTo>
                  <a:lnTo>
                    <a:pt x="113" y="269"/>
                  </a:lnTo>
                  <a:lnTo>
                    <a:pt x="141" y="275"/>
                  </a:lnTo>
                  <a:lnTo>
                    <a:pt x="164" y="269"/>
                  </a:lnTo>
                  <a:lnTo>
                    <a:pt x="192" y="264"/>
                  </a:lnTo>
                  <a:lnTo>
                    <a:pt x="214" y="247"/>
                  </a:lnTo>
                  <a:lnTo>
                    <a:pt x="237" y="230"/>
                  </a:lnTo>
                  <a:lnTo>
                    <a:pt x="231" y="236"/>
                  </a:lnTo>
                  <a:lnTo>
                    <a:pt x="248" y="213"/>
                  </a:lnTo>
                  <a:lnTo>
                    <a:pt x="265" y="191"/>
                  </a:lnTo>
                  <a:lnTo>
                    <a:pt x="271" y="163"/>
                  </a:lnTo>
                  <a:lnTo>
                    <a:pt x="276" y="140"/>
                  </a:lnTo>
                  <a:lnTo>
                    <a:pt x="271" y="112"/>
                  </a:lnTo>
                  <a:lnTo>
                    <a:pt x="265" y="84"/>
                  </a:lnTo>
                  <a:lnTo>
                    <a:pt x="248" y="62"/>
                  </a:lnTo>
                  <a:lnTo>
                    <a:pt x="231" y="45"/>
                  </a:lnTo>
                  <a:lnTo>
                    <a:pt x="237" y="45"/>
                  </a:lnTo>
                  <a:lnTo>
                    <a:pt x="214" y="28"/>
                  </a:lnTo>
                  <a:lnTo>
                    <a:pt x="192" y="11"/>
                  </a:lnTo>
                  <a:lnTo>
                    <a:pt x="164" y="5"/>
                  </a:lnTo>
                  <a:lnTo>
                    <a:pt x="141" y="5"/>
                  </a:lnTo>
                  <a:lnTo>
                    <a:pt x="113" y="5"/>
                  </a:lnTo>
                  <a:lnTo>
                    <a:pt x="85" y="11"/>
                  </a:lnTo>
                  <a:lnTo>
                    <a:pt x="62" y="28"/>
                  </a:lnTo>
                  <a:lnTo>
                    <a:pt x="45" y="45"/>
                  </a:lnTo>
                  <a:lnTo>
                    <a:pt x="29" y="62"/>
                  </a:lnTo>
                  <a:lnTo>
                    <a:pt x="12" y="84"/>
                  </a:lnTo>
                  <a:lnTo>
                    <a:pt x="6" y="112"/>
                  </a:lnTo>
                  <a:lnTo>
                    <a:pt x="6" y="140"/>
                  </a:lnTo>
                  <a:lnTo>
                    <a:pt x="6" y="16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2" name="Freeform 85">
              <a:extLst>
                <a:ext uri="{FF2B5EF4-FFF2-40B4-BE49-F238E27FC236}">
                  <a16:creationId xmlns:a16="http://schemas.microsoft.com/office/drawing/2014/main" id="{4822BBCE-D2C5-48C8-8844-6531A90B6D68}"/>
                </a:ext>
              </a:extLst>
            </p:cNvPr>
            <p:cNvSpPr>
              <a:spLocks/>
            </p:cNvSpPr>
            <p:nvPr/>
          </p:nvSpPr>
          <p:spPr bwMode="auto">
            <a:xfrm>
              <a:off x="2078038" y="3665538"/>
              <a:ext cx="741362" cy="747712"/>
            </a:xfrm>
            <a:custGeom>
              <a:avLst/>
              <a:gdLst>
                <a:gd name="T0" fmla="*/ 0 w 467"/>
                <a:gd name="T1" fmla="*/ 2147483647 h 471"/>
                <a:gd name="T2" fmla="*/ 2147483647 w 467"/>
                <a:gd name="T3" fmla="*/ 2147483647 h 471"/>
                <a:gd name="T4" fmla="*/ 2147483647 w 467"/>
                <a:gd name="T5" fmla="*/ 2147483647 h 471"/>
                <a:gd name="T6" fmla="*/ 2147483647 w 467"/>
                <a:gd name="T7" fmla="*/ 2147483647 h 471"/>
                <a:gd name="T8" fmla="*/ 2147483647 w 467"/>
                <a:gd name="T9" fmla="*/ 2147483647 h 471"/>
                <a:gd name="T10" fmla="*/ 2147483647 w 467"/>
                <a:gd name="T11" fmla="*/ 2147483647 h 471"/>
                <a:gd name="T12" fmla="*/ 2147483647 w 467"/>
                <a:gd name="T13" fmla="*/ 2147483647 h 471"/>
                <a:gd name="T14" fmla="*/ 2147483647 w 467"/>
                <a:gd name="T15" fmla="*/ 2147483647 h 471"/>
                <a:gd name="T16" fmla="*/ 2147483647 w 467"/>
                <a:gd name="T17" fmla="*/ 0 h 471"/>
                <a:gd name="T18" fmla="*/ 2147483647 w 467"/>
                <a:gd name="T19" fmla="*/ 0 h 471"/>
                <a:gd name="T20" fmla="*/ 2147483647 w 467"/>
                <a:gd name="T21" fmla="*/ 0 h 471"/>
                <a:gd name="T22" fmla="*/ 2147483647 w 467"/>
                <a:gd name="T23" fmla="*/ 2147483647 h 471"/>
                <a:gd name="T24" fmla="*/ 2147483647 w 467"/>
                <a:gd name="T25" fmla="*/ 2147483647 h 471"/>
                <a:gd name="T26" fmla="*/ 2147483647 w 467"/>
                <a:gd name="T27" fmla="*/ 2147483647 h 471"/>
                <a:gd name="T28" fmla="*/ 2147483647 w 467"/>
                <a:gd name="T29" fmla="*/ 2147483647 h 471"/>
                <a:gd name="T30" fmla="*/ 2147483647 w 467"/>
                <a:gd name="T31" fmla="*/ 2147483647 h 471"/>
                <a:gd name="T32" fmla="*/ 2147483647 w 467"/>
                <a:gd name="T33" fmla="*/ 2147483647 h 471"/>
                <a:gd name="T34" fmla="*/ 2147483647 w 467"/>
                <a:gd name="T35" fmla="*/ 2147483647 h 471"/>
                <a:gd name="T36" fmla="*/ 2147483647 w 467"/>
                <a:gd name="T37" fmla="*/ 2147483647 h 471"/>
                <a:gd name="T38" fmla="*/ 2147483647 w 467"/>
                <a:gd name="T39" fmla="*/ 2147483647 h 471"/>
                <a:gd name="T40" fmla="*/ 2147483647 w 467"/>
                <a:gd name="T41" fmla="*/ 2147483647 h 471"/>
                <a:gd name="T42" fmla="*/ 2147483647 w 467"/>
                <a:gd name="T43" fmla="*/ 2147483647 h 471"/>
                <a:gd name="T44" fmla="*/ 2147483647 w 467"/>
                <a:gd name="T45" fmla="*/ 2147483647 h 471"/>
                <a:gd name="T46" fmla="*/ 2147483647 w 467"/>
                <a:gd name="T47" fmla="*/ 2147483647 h 471"/>
                <a:gd name="T48" fmla="*/ 2147483647 w 467"/>
                <a:gd name="T49" fmla="*/ 2147483647 h 471"/>
                <a:gd name="T50" fmla="*/ 2147483647 w 467"/>
                <a:gd name="T51" fmla="*/ 2147483647 h 471"/>
                <a:gd name="T52" fmla="*/ 2147483647 w 467"/>
                <a:gd name="T53" fmla="*/ 2147483647 h 471"/>
                <a:gd name="T54" fmla="*/ 2147483647 w 467"/>
                <a:gd name="T55" fmla="*/ 2147483647 h 471"/>
                <a:gd name="T56" fmla="*/ 2147483647 w 467"/>
                <a:gd name="T57" fmla="*/ 2147483647 h 471"/>
                <a:gd name="T58" fmla="*/ 2147483647 w 467"/>
                <a:gd name="T59" fmla="*/ 2147483647 h 471"/>
                <a:gd name="T60" fmla="*/ 2147483647 w 467"/>
                <a:gd name="T61" fmla="*/ 2147483647 h 471"/>
                <a:gd name="T62" fmla="*/ 2147483647 w 467"/>
                <a:gd name="T63" fmla="*/ 2147483647 h 471"/>
                <a:gd name="T64" fmla="*/ 2147483647 w 467"/>
                <a:gd name="T65" fmla="*/ 2147483647 h 471"/>
                <a:gd name="T66" fmla="*/ 2147483647 w 467"/>
                <a:gd name="T67" fmla="*/ 2147483647 h 471"/>
                <a:gd name="T68" fmla="*/ 2147483647 w 467"/>
                <a:gd name="T69" fmla="*/ 2147483647 h 471"/>
                <a:gd name="T70" fmla="*/ 2147483647 w 467"/>
                <a:gd name="T71" fmla="*/ 2147483647 h 471"/>
                <a:gd name="T72" fmla="*/ 2147483647 w 467"/>
                <a:gd name="T73" fmla="*/ 2147483647 h 471"/>
                <a:gd name="T74" fmla="*/ 2147483647 w 467"/>
                <a:gd name="T75" fmla="*/ 2147483647 h 471"/>
                <a:gd name="T76" fmla="*/ 0 w 467"/>
                <a:gd name="T77" fmla="*/ 2147483647 h 471"/>
                <a:gd name="T78" fmla="*/ 0 w 467"/>
                <a:gd name="T79" fmla="*/ 2147483647 h 471"/>
                <a:gd name="T80" fmla="*/ 0 w 467"/>
                <a:gd name="T81" fmla="*/ 2147483647 h 47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7"/>
                <a:gd name="T124" fmla="*/ 0 h 471"/>
                <a:gd name="T125" fmla="*/ 467 w 467"/>
                <a:gd name="T126" fmla="*/ 471 h 47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7" h="471">
                  <a:moveTo>
                    <a:pt x="0" y="235"/>
                  </a:moveTo>
                  <a:lnTo>
                    <a:pt x="6" y="191"/>
                  </a:lnTo>
                  <a:lnTo>
                    <a:pt x="17" y="146"/>
                  </a:lnTo>
                  <a:lnTo>
                    <a:pt x="40" y="106"/>
                  </a:lnTo>
                  <a:lnTo>
                    <a:pt x="68" y="67"/>
                  </a:lnTo>
                  <a:lnTo>
                    <a:pt x="102" y="39"/>
                  </a:lnTo>
                  <a:lnTo>
                    <a:pt x="141" y="17"/>
                  </a:lnTo>
                  <a:lnTo>
                    <a:pt x="186" y="5"/>
                  </a:lnTo>
                  <a:lnTo>
                    <a:pt x="237" y="0"/>
                  </a:lnTo>
                  <a:lnTo>
                    <a:pt x="282" y="5"/>
                  </a:lnTo>
                  <a:lnTo>
                    <a:pt x="327" y="17"/>
                  </a:lnTo>
                  <a:lnTo>
                    <a:pt x="366" y="39"/>
                  </a:lnTo>
                  <a:lnTo>
                    <a:pt x="400" y="67"/>
                  </a:lnTo>
                  <a:lnTo>
                    <a:pt x="428" y="106"/>
                  </a:lnTo>
                  <a:lnTo>
                    <a:pt x="451" y="146"/>
                  </a:lnTo>
                  <a:lnTo>
                    <a:pt x="462" y="191"/>
                  </a:lnTo>
                  <a:lnTo>
                    <a:pt x="467" y="235"/>
                  </a:lnTo>
                  <a:lnTo>
                    <a:pt x="462" y="286"/>
                  </a:lnTo>
                  <a:lnTo>
                    <a:pt x="451" y="325"/>
                  </a:lnTo>
                  <a:lnTo>
                    <a:pt x="428" y="370"/>
                  </a:lnTo>
                  <a:lnTo>
                    <a:pt x="400" y="404"/>
                  </a:lnTo>
                  <a:lnTo>
                    <a:pt x="366" y="432"/>
                  </a:lnTo>
                  <a:lnTo>
                    <a:pt x="327" y="454"/>
                  </a:lnTo>
                  <a:lnTo>
                    <a:pt x="282" y="466"/>
                  </a:lnTo>
                  <a:lnTo>
                    <a:pt x="237" y="471"/>
                  </a:lnTo>
                  <a:lnTo>
                    <a:pt x="186" y="466"/>
                  </a:lnTo>
                  <a:lnTo>
                    <a:pt x="141" y="454"/>
                  </a:lnTo>
                  <a:lnTo>
                    <a:pt x="102" y="432"/>
                  </a:lnTo>
                  <a:lnTo>
                    <a:pt x="68" y="404"/>
                  </a:lnTo>
                  <a:lnTo>
                    <a:pt x="40" y="370"/>
                  </a:lnTo>
                  <a:lnTo>
                    <a:pt x="17" y="325"/>
                  </a:lnTo>
                  <a:lnTo>
                    <a:pt x="6" y="286"/>
                  </a:lnTo>
                  <a:lnTo>
                    <a:pt x="0" y="235"/>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3" name="Freeform 86">
              <a:extLst>
                <a:ext uri="{FF2B5EF4-FFF2-40B4-BE49-F238E27FC236}">
                  <a16:creationId xmlns:a16="http://schemas.microsoft.com/office/drawing/2014/main" id="{1E351D40-32C0-44DC-9962-A9C43E72AF21}"/>
                </a:ext>
              </a:extLst>
            </p:cNvPr>
            <p:cNvSpPr>
              <a:spLocks noEditPoints="1"/>
            </p:cNvSpPr>
            <p:nvPr/>
          </p:nvSpPr>
          <p:spPr bwMode="auto">
            <a:xfrm>
              <a:off x="2078038" y="3665538"/>
              <a:ext cx="750887" cy="757237"/>
            </a:xfrm>
            <a:custGeom>
              <a:avLst/>
              <a:gdLst>
                <a:gd name="T0" fmla="*/ 0 w 473"/>
                <a:gd name="T1" fmla="*/ 2147483647 h 477"/>
                <a:gd name="T2" fmla="*/ 2147483647 w 473"/>
                <a:gd name="T3" fmla="*/ 2147483647 h 477"/>
                <a:gd name="T4" fmla="*/ 2147483647 w 473"/>
                <a:gd name="T5" fmla="*/ 2147483647 h 477"/>
                <a:gd name="T6" fmla="*/ 2147483647 w 473"/>
                <a:gd name="T7" fmla="*/ 2147483647 h 477"/>
                <a:gd name="T8" fmla="*/ 2147483647 w 473"/>
                <a:gd name="T9" fmla="*/ 0 h 477"/>
                <a:gd name="T10" fmla="*/ 2147483647 w 473"/>
                <a:gd name="T11" fmla="*/ 0 h 477"/>
                <a:gd name="T12" fmla="*/ 2147483647 w 473"/>
                <a:gd name="T13" fmla="*/ 2147483647 h 477"/>
                <a:gd name="T14" fmla="*/ 2147483647 w 473"/>
                <a:gd name="T15" fmla="*/ 2147483647 h 477"/>
                <a:gd name="T16" fmla="*/ 2147483647 w 473"/>
                <a:gd name="T17" fmla="*/ 2147483647 h 477"/>
                <a:gd name="T18" fmla="*/ 2147483647 w 473"/>
                <a:gd name="T19" fmla="*/ 2147483647 h 477"/>
                <a:gd name="T20" fmla="*/ 2147483647 w 473"/>
                <a:gd name="T21" fmla="*/ 2147483647 h 477"/>
                <a:gd name="T22" fmla="*/ 2147483647 w 473"/>
                <a:gd name="T23" fmla="*/ 2147483647 h 477"/>
                <a:gd name="T24" fmla="*/ 2147483647 w 473"/>
                <a:gd name="T25" fmla="*/ 2147483647 h 477"/>
                <a:gd name="T26" fmla="*/ 2147483647 w 473"/>
                <a:gd name="T27" fmla="*/ 2147483647 h 477"/>
                <a:gd name="T28" fmla="*/ 2147483647 w 473"/>
                <a:gd name="T29" fmla="*/ 2147483647 h 477"/>
                <a:gd name="T30" fmla="*/ 2147483647 w 473"/>
                <a:gd name="T31" fmla="*/ 2147483647 h 477"/>
                <a:gd name="T32" fmla="*/ 2147483647 w 473"/>
                <a:gd name="T33" fmla="*/ 2147483647 h 477"/>
                <a:gd name="T34" fmla="*/ 2147483647 w 473"/>
                <a:gd name="T35" fmla="*/ 2147483647 h 477"/>
                <a:gd name="T36" fmla="*/ 2147483647 w 473"/>
                <a:gd name="T37" fmla="*/ 2147483647 h 477"/>
                <a:gd name="T38" fmla="*/ 2147483647 w 473"/>
                <a:gd name="T39" fmla="*/ 2147483647 h 477"/>
                <a:gd name="T40" fmla="*/ 2147483647 w 473"/>
                <a:gd name="T41" fmla="*/ 2147483647 h 477"/>
                <a:gd name="T42" fmla="*/ 0 w 473"/>
                <a:gd name="T43" fmla="*/ 2147483647 h 477"/>
                <a:gd name="T44" fmla="*/ 2147483647 w 473"/>
                <a:gd name="T45" fmla="*/ 2147483647 h 477"/>
                <a:gd name="T46" fmla="*/ 2147483647 w 473"/>
                <a:gd name="T47" fmla="*/ 2147483647 h 477"/>
                <a:gd name="T48" fmla="*/ 2147483647 w 473"/>
                <a:gd name="T49" fmla="*/ 2147483647 h 477"/>
                <a:gd name="T50" fmla="*/ 2147483647 w 473"/>
                <a:gd name="T51" fmla="*/ 2147483647 h 477"/>
                <a:gd name="T52" fmla="*/ 2147483647 w 473"/>
                <a:gd name="T53" fmla="*/ 2147483647 h 477"/>
                <a:gd name="T54" fmla="*/ 2147483647 w 473"/>
                <a:gd name="T55" fmla="*/ 2147483647 h 477"/>
                <a:gd name="T56" fmla="*/ 2147483647 w 473"/>
                <a:gd name="T57" fmla="*/ 2147483647 h 477"/>
                <a:gd name="T58" fmla="*/ 2147483647 w 473"/>
                <a:gd name="T59" fmla="*/ 2147483647 h 477"/>
                <a:gd name="T60" fmla="*/ 2147483647 w 473"/>
                <a:gd name="T61" fmla="*/ 2147483647 h 477"/>
                <a:gd name="T62" fmla="*/ 2147483647 w 473"/>
                <a:gd name="T63" fmla="*/ 2147483647 h 477"/>
                <a:gd name="T64" fmla="*/ 2147483647 w 473"/>
                <a:gd name="T65" fmla="*/ 2147483647 h 477"/>
                <a:gd name="T66" fmla="*/ 2147483647 w 473"/>
                <a:gd name="T67" fmla="*/ 2147483647 h 477"/>
                <a:gd name="T68" fmla="*/ 2147483647 w 473"/>
                <a:gd name="T69" fmla="*/ 2147483647 h 477"/>
                <a:gd name="T70" fmla="*/ 2147483647 w 473"/>
                <a:gd name="T71" fmla="*/ 2147483647 h 477"/>
                <a:gd name="T72" fmla="*/ 2147483647 w 473"/>
                <a:gd name="T73" fmla="*/ 2147483647 h 477"/>
                <a:gd name="T74" fmla="*/ 2147483647 w 473"/>
                <a:gd name="T75" fmla="*/ 2147483647 h 477"/>
                <a:gd name="T76" fmla="*/ 2147483647 w 473"/>
                <a:gd name="T77" fmla="*/ 2147483647 h 477"/>
                <a:gd name="T78" fmla="*/ 2147483647 w 473"/>
                <a:gd name="T79" fmla="*/ 2147483647 h 477"/>
                <a:gd name="T80" fmla="*/ 2147483647 w 473"/>
                <a:gd name="T81" fmla="*/ 2147483647 h 477"/>
                <a:gd name="T82" fmla="*/ 2147483647 w 473"/>
                <a:gd name="T83" fmla="*/ 2147483647 h 477"/>
                <a:gd name="T84" fmla="*/ 2147483647 w 473"/>
                <a:gd name="T85" fmla="*/ 2147483647 h 477"/>
                <a:gd name="T86" fmla="*/ 2147483647 w 473"/>
                <a:gd name="T87" fmla="*/ 2147483647 h 4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3"/>
                <a:gd name="T133" fmla="*/ 0 h 477"/>
                <a:gd name="T134" fmla="*/ 473 w 473"/>
                <a:gd name="T135" fmla="*/ 477 h 4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3" h="477">
                  <a:moveTo>
                    <a:pt x="0" y="235"/>
                  </a:moveTo>
                  <a:lnTo>
                    <a:pt x="0" y="213"/>
                  </a:lnTo>
                  <a:lnTo>
                    <a:pt x="0" y="191"/>
                  </a:lnTo>
                  <a:lnTo>
                    <a:pt x="6" y="162"/>
                  </a:lnTo>
                  <a:lnTo>
                    <a:pt x="17" y="146"/>
                  </a:lnTo>
                  <a:lnTo>
                    <a:pt x="17" y="140"/>
                  </a:lnTo>
                  <a:lnTo>
                    <a:pt x="40" y="101"/>
                  </a:lnTo>
                  <a:lnTo>
                    <a:pt x="68" y="67"/>
                  </a:lnTo>
                  <a:lnTo>
                    <a:pt x="102" y="39"/>
                  </a:lnTo>
                  <a:lnTo>
                    <a:pt x="141" y="17"/>
                  </a:lnTo>
                  <a:lnTo>
                    <a:pt x="164" y="5"/>
                  </a:lnTo>
                  <a:lnTo>
                    <a:pt x="186" y="0"/>
                  </a:lnTo>
                  <a:lnTo>
                    <a:pt x="209" y="0"/>
                  </a:lnTo>
                  <a:lnTo>
                    <a:pt x="237" y="0"/>
                  </a:lnTo>
                  <a:lnTo>
                    <a:pt x="259" y="0"/>
                  </a:lnTo>
                  <a:lnTo>
                    <a:pt x="282" y="0"/>
                  </a:lnTo>
                  <a:lnTo>
                    <a:pt x="304" y="5"/>
                  </a:lnTo>
                  <a:lnTo>
                    <a:pt x="327" y="17"/>
                  </a:lnTo>
                  <a:lnTo>
                    <a:pt x="366" y="39"/>
                  </a:lnTo>
                  <a:lnTo>
                    <a:pt x="400" y="67"/>
                  </a:lnTo>
                  <a:lnTo>
                    <a:pt x="428" y="101"/>
                  </a:lnTo>
                  <a:lnTo>
                    <a:pt x="451" y="140"/>
                  </a:lnTo>
                  <a:lnTo>
                    <a:pt x="451" y="146"/>
                  </a:lnTo>
                  <a:lnTo>
                    <a:pt x="462" y="162"/>
                  </a:lnTo>
                  <a:lnTo>
                    <a:pt x="467" y="185"/>
                  </a:lnTo>
                  <a:lnTo>
                    <a:pt x="467" y="213"/>
                  </a:lnTo>
                  <a:lnTo>
                    <a:pt x="473" y="235"/>
                  </a:lnTo>
                  <a:lnTo>
                    <a:pt x="467" y="258"/>
                  </a:lnTo>
                  <a:lnTo>
                    <a:pt x="467" y="286"/>
                  </a:lnTo>
                  <a:lnTo>
                    <a:pt x="462" y="308"/>
                  </a:lnTo>
                  <a:lnTo>
                    <a:pt x="451" y="331"/>
                  </a:lnTo>
                  <a:lnTo>
                    <a:pt x="428" y="370"/>
                  </a:lnTo>
                  <a:lnTo>
                    <a:pt x="400" y="404"/>
                  </a:lnTo>
                  <a:lnTo>
                    <a:pt x="366" y="432"/>
                  </a:lnTo>
                  <a:lnTo>
                    <a:pt x="327" y="454"/>
                  </a:lnTo>
                  <a:lnTo>
                    <a:pt x="304" y="466"/>
                  </a:lnTo>
                  <a:lnTo>
                    <a:pt x="282" y="471"/>
                  </a:lnTo>
                  <a:lnTo>
                    <a:pt x="259" y="471"/>
                  </a:lnTo>
                  <a:lnTo>
                    <a:pt x="237" y="477"/>
                  </a:lnTo>
                  <a:lnTo>
                    <a:pt x="209" y="471"/>
                  </a:lnTo>
                  <a:lnTo>
                    <a:pt x="186" y="471"/>
                  </a:lnTo>
                  <a:lnTo>
                    <a:pt x="164" y="466"/>
                  </a:lnTo>
                  <a:lnTo>
                    <a:pt x="141" y="454"/>
                  </a:lnTo>
                  <a:lnTo>
                    <a:pt x="102" y="432"/>
                  </a:lnTo>
                  <a:lnTo>
                    <a:pt x="68" y="404"/>
                  </a:lnTo>
                  <a:lnTo>
                    <a:pt x="40" y="370"/>
                  </a:lnTo>
                  <a:lnTo>
                    <a:pt x="17" y="331"/>
                  </a:lnTo>
                  <a:lnTo>
                    <a:pt x="6" y="308"/>
                  </a:lnTo>
                  <a:lnTo>
                    <a:pt x="0" y="286"/>
                  </a:lnTo>
                  <a:lnTo>
                    <a:pt x="0" y="258"/>
                  </a:lnTo>
                  <a:lnTo>
                    <a:pt x="0" y="235"/>
                  </a:lnTo>
                  <a:close/>
                  <a:moveTo>
                    <a:pt x="6" y="258"/>
                  </a:moveTo>
                  <a:lnTo>
                    <a:pt x="6" y="280"/>
                  </a:lnTo>
                  <a:lnTo>
                    <a:pt x="12" y="303"/>
                  </a:lnTo>
                  <a:lnTo>
                    <a:pt x="23" y="325"/>
                  </a:lnTo>
                  <a:lnTo>
                    <a:pt x="45" y="365"/>
                  </a:lnTo>
                  <a:lnTo>
                    <a:pt x="73" y="398"/>
                  </a:lnTo>
                  <a:lnTo>
                    <a:pt x="107" y="426"/>
                  </a:lnTo>
                  <a:lnTo>
                    <a:pt x="147" y="449"/>
                  </a:lnTo>
                  <a:lnTo>
                    <a:pt x="164" y="460"/>
                  </a:lnTo>
                  <a:lnTo>
                    <a:pt x="186" y="466"/>
                  </a:lnTo>
                  <a:lnTo>
                    <a:pt x="209" y="466"/>
                  </a:lnTo>
                  <a:lnTo>
                    <a:pt x="237" y="471"/>
                  </a:lnTo>
                  <a:lnTo>
                    <a:pt x="259" y="466"/>
                  </a:lnTo>
                  <a:lnTo>
                    <a:pt x="282" y="466"/>
                  </a:lnTo>
                  <a:lnTo>
                    <a:pt x="304" y="460"/>
                  </a:lnTo>
                  <a:lnTo>
                    <a:pt x="327" y="449"/>
                  </a:lnTo>
                  <a:lnTo>
                    <a:pt x="366" y="426"/>
                  </a:lnTo>
                  <a:lnTo>
                    <a:pt x="361" y="426"/>
                  </a:lnTo>
                  <a:lnTo>
                    <a:pt x="400" y="398"/>
                  </a:lnTo>
                  <a:lnTo>
                    <a:pt x="428" y="365"/>
                  </a:lnTo>
                  <a:lnTo>
                    <a:pt x="445" y="325"/>
                  </a:lnTo>
                  <a:lnTo>
                    <a:pt x="456" y="303"/>
                  </a:lnTo>
                  <a:lnTo>
                    <a:pt x="462" y="280"/>
                  </a:lnTo>
                  <a:lnTo>
                    <a:pt x="462" y="258"/>
                  </a:lnTo>
                  <a:lnTo>
                    <a:pt x="467" y="235"/>
                  </a:lnTo>
                  <a:lnTo>
                    <a:pt x="462" y="213"/>
                  </a:lnTo>
                  <a:lnTo>
                    <a:pt x="462" y="191"/>
                  </a:lnTo>
                  <a:lnTo>
                    <a:pt x="456" y="168"/>
                  </a:lnTo>
                  <a:lnTo>
                    <a:pt x="445" y="146"/>
                  </a:lnTo>
                  <a:lnTo>
                    <a:pt x="428" y="106"/>
                  </a:lnTo>
                  <a:lnTo>
                    <a:pt x="400" y="73"/>
                  </a:lnTo>
                  <a:lnTo>
                    <a:pt x="361" y="45"/>
                  </a:lnTo>
                  <a:lnTo>
                    <a:pt x="366" y="45"/>
                  </a:lnTo>
                  <a:lnTo>
                    <a:pt x="327" y="22"/>
                  </a:lnTo>
                  <a:lnTo>
                    <a:pt x="304" y="11"/>
                  </a:lnTo>
                  <a:lnTo>
                    <a:pt x="282" y="5"/>
                  </a:lnTo>
                  <a:lnTo>
                    <a:pt x="259" y="5"/>
                  </a:lnTo>
                  <a:lnTo>
                    <a:pt x="237" y="5"/>
                  </a:lnTo>
                  <a:lnTo>
                    <a:pt x="209" y="5"/>
                  </a:lnTo>
                  <a:lnTo>
                    <a:pt x="186" y="5"/>
                  </a:lnTo>
                  <a:lnTo>
                    <a:pt x="164" y="11"/>
                  </a:lnTo>
                  <a:lnTo>
                    <a:pt x="147" y="22"/>
                  </a:lnTo>
                  <a:lnTo>
                    <a:pt x="107" y="45"/>
                  </a:lnTo>
                  <a:lnTo>
                    <a:pt x="73" y="73"/>
                  </a:lnTo>
                  <a:lnTo>
                    <a:pt x="45" y="106"/>
                  </a:lnTo>
                  <a:lnTo>
                    <a:pt x="23" y="146"/>
                  </a:lnTo>
                  <a:lnTo>
                    <a:pt x="12" y="168"/>
                  </a:lnTo>
                  <a:lnTo>
                    <a:pt x="6" y="191"/>
                  </a:lnTo>
                  <a:lnTo>
                    <a:pt x="6" y="213"/>
                  </a:lnTo>
                  <a:lnTo>
                    <a:pt x="6" y="235"/>
                  </a:lnTo>
                  <a:lnTo>
                    <a:pt x="6" y="258"/>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4" name="Rectangle 87">
              <a:extLst>
                <a:ext uri="{FF2B5EF4-FFF2-40B4-BE49-F238E27FC236}">
                  <a16:creationId xmlns:a16="http://schemas.microsoft.com/office/drawing/2014/main" id="{1D608769-FB82-4DBA-AB42-A7FC779CE113}"/>
                </a:ext>
              </a:extLst>
            </p:cNvPr>
            <p:cNvSpPr>
              <a:spLocks noChangeArrowheads="1"/>
            </p:cNvSpPr>
            <p:nvPr/>
          </p:nvSpPr>
          <p:spPr bwMode="auto">
            <a:xfrm>
              <a:off x="2274888" y="4449763"/>
              <a:ext cx="473075"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Motors/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5" name="Rectangle 88">
              <a:extLst>
                <a:ext uri="{FF2B5EF4-FFF2-40B4-BE49-F238E27FC236}">
                  <a16:creationId xmlns:a16="http://schemas.microsoft.com/office/drawing/2014/main" id="{BBE53054-01B8-47BE-B471-B4DB45638DA5}"/>
                </a:ext>
              </a:extLst>
            </p:cNvPr>
            <p:cNvSpPr>
              <a:spLocks noChangeArrowheads="1"/>
            </p:cNvSpPr>
            <p:nvPr/>
          </p:nvSpPr>
          <p:spPr bwMode="auto">
            <a:xfrm>
              <a:off x="2149475" y="4592638"/>
              <a:ext cx="741363"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components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6" name="Rectangle 89">
              <a:extLst>
                <a:ext uri="{FF2B5EF4-FFF2-40B4-BE49-F238E27FC236}">
                  <a16:creationId xmlns:a16="http://schemas.microsoft.com/office/drawing/2014/main" id="{8BFB2F23-E230-45FA-9E68-F053438E13CB}"/>
                </a:ext>
              </a:extLst>
            </p:cNvPr>
            <p:cNvSpPr>
              <a:spLocks noChangeArrowheads="1"/>
            </p:cNvSpPr>
            <p:nvPr/>
          </p:nvSpPr>
          <p:spPr bwMode="auto">
            <a:xfrm>
              <a:off x="2838450" y="3441700"/>
              <a:ext cx="64293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Station TV</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7" name="Rectangle 90">
              <a:extLst>
                <a:ext uri="{FF2B5EF4-FFF2-40B4-BE49-F238E27FC236}">
                  <a16:creationId xmlns:a16="http://schemas.microsoft.com/office/drawing/2014/main" id="{7C5A2B4F-EF3A-4304-903E-00C185AF7033}"/>
                </a:ext>
              </a:extLst>
            </p:cNvPr>
            <p:cNvSpPr>
              <a:spLocks noChangeArrowheads="1"/>
            </p:cNvSpPr>
            <p:nvPr/>
          </p:nvSpPr>
          <p:spPr bwMode="auto">
            <a:xfrm>
              <a:off x="3444875" y="2835275"/>
              <a:ext cx="69691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Network TV</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8" name="Rectangle 91">
              <a:extLst>
                <a:ext uri="{FF2B5EF4-FFF2-40B4-BE49-F238E27FC236}">
                  <a16:creationId xmlns:a16="http://schemas.microsoft.com/office/drawing/2014/main" id="{2A22FB08-E284-41CC-9717-31E7D01BDAE0}"/>
                </a:ext>
              </a:extLst>
            </p:cNvPr>
            <p:cNvSpPr>
              <a:spLocks noChangeArrowheads="1"/>
            </p:cNvSpPr>
            <p:nvPr/>
          </p:nvSpPr>
          <p:spPr bwMode="auto">
            <a:xfrm>
              <a:off x="3444875" y="2978150"/>
              <a:ext cx="3937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(NBC)</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49" name="Rectangle 92">
              <a:extLst>
                <a:ext uri="{FF2B5EF4-FFF2-40B4-BE49-F238E27FC236}">
                  <a16:creationId xmlns:a16="http://schemas.microsoft.com/office/drawing/2014/main" id="{4A3387B3-D82B-4AF1-B854-D9F0F5B72718}"/>
                </a:ext>
              </a:extLst>
            </p:cNvPr>
            <p:cNvSpPr>
              <a:spLocks noChangeArrowheads="1"/>
            </p:cNvSpPr>
            <p:nvPr/>
          </p:nvSpPr>
          <p:spPr bwMode="auto">
            <a:xfrm>
              <a:off x="4830763" y="2835275"/>
              <a:ext cx="401637"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GECS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0" name="Rectangle 93">
              <a:extLst>
                <a:ext uri="{FF2B5EF4-FFF2-40B4-BE49-F238E27FC236}">
                  <a16:creationId xmlns:a16="http://schemas.microsoft.com/office/drawing/2014/main" id="{92F6DDA9-F37E-43B4-B8F4-0DF1931C245F}"/>
                </a:ext>
              </a:extLst>
            </p:cNvPr>
            <p:cNvSpPr>
              <a:spLocks noChangeArrowheads="1"/>
            </p:cNvSpPr>
            <p:nvPr/>
          </p:nvSpPr>
          <p:spPr bwMode="auto">
            <a:xfrm>
              <a:off x="5545138" y="2159000"/>
              <a:ext cx="598487"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Industrial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1" name="Rectangle 94">
              <a:extLst>
                <a:ext uri="{FF2B5EF4-FFF2-40B4-BE49-F238E27FC236}">
                  <a16:creationId xmlns:a16="http://schemas.microsoft.com/office/drawing/2014/main" id="{1D470A6D-7A08-4070-9985-E338E109BFB9}"/>
                </a:ext>
              </a:extLst>
            </p:cNvPr>
            <p:cNvSpPr>
              <a:spLocks noChangeArrowheads="1"/>
            </p:cNvSpPr>
            <p:nvPr/>
          </p:nvSpPr>
          <p:spPr bwMode="auto">
            <a:xfrm>
              <a:off x="5473700" y="2301875"/>
              <a:ext cx="7508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gas turbines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2" name="Rectangle 95">
              <a:extLst>
                <a:ext uri="{FF2B5EF4-FFF2-40B4-BE49-F238E27FC236}">
                  <a16:creationId xmlns:a16="http://schemas.microsoft.com/office/drawing/2014/main" id="{020EA427-06E8-47EE-BB46-02F04DF26643}"/>
                </a:ext>
              </a:extLst>
            </p:cNvPr>
            <p:cNvSpPr>
              <a:spLocks noChangeArrowheads="1"/>
            </p:cNvSpPr>
            <p:nvPr/>
          </p:nvSpPr>
          <p:spPr bwMode="auto">
            <a:xfrm>
              <a:off x="6421438" y="2462213"/>
              <a:ext cx="706437"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Engineered</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3" name="Rectangle 96">
              <a:extLst>
                <a:ext uri="{FF2B5EF4-FFF2-40B4-BE49-F238E27FC236}">
                  <a16:creationId xmlns:a16="http://schemas.microsoft.com/office/drawing/2014/main" id="{28835477-FCE9-4550-8A38-8EFB047B19AA}"/>
                </a:ext>
              </a:extLst>
            </p:cNvPr>
            <p:cNvSpPr>
              <a:spLocks noChangeArrowheads="1"/>
            </p:cNvSpPr>
            <p:nvPr/>
          </p:nvSpPr>
          <p:spPr bwMode="auto">
            <a:xfrm>
              <a:off x="6518275" y="2605088"/>
              <a:ext cx="473075"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plastics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4" name="Rectangle 97">
              <a:extLst>
                <a:ext uri="{FF2B5EF4-FFF2-40B4-BE49-F238E27FC236}">
                  <a16:creationId xmlns:a16="http://schemas.microsoft.com/office/drawing/2014/main" id="{2982D0BC-E070-466A-91D4-2380D5710DD6}"/>
                </a:ext>
              </a:extLst>
            </p:cNvPr>
            <p:cNvSpPr>
              <a:spLocks noChangeArrowheads="1"/>
            </p:cNvSpPr>
            <p:nvPr/>
          </p:nvSpPr>
          <p:spPr bwMode="auto">
            <a:xfrm>
              <a:off x="6081713" y="4725988"/>
              <a:ext cx="777875"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Lighting USA</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5" name="Rectangle 98">
              <a:extLst>
                <a:ext uri="{FF2B5EF4-FFF2-40B4-BE49-F238E27FC236}">
                  <a16:creationId xmlns:a16="http://schemas.microsoft.com/office/drawing/2014/main" id="{2E19C62E-9E5E-460A-A962-A9A784D3B0D4}"/>
                </a:ext>
              </a:extLst>
            </p:cNvPr>
            <p:cNvSpPr>
              <a:spLocks noChangeArrowheads="1"/>
            </p:cNvSpPr>
            <p:nvPr/>
          </p:nvSpPr>
          <p:spPr bwMode="auto">
            <a:xfrm>
              <a:off x="4929188" y="4386263"/>
              <a:ext cx="4826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Medical</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6" name="Rectangle 99">
              <a:extLst>
                <a:ext uri="{FF2B5EF4-FFF2-40B4-BE49-F238E27FC236}">
                  <a16:creationId xmlns:a16="http://schemas.microsoft.com/office/drawing/2014/main" id="{A9FE8044-72FA-4911-A069-869A8CADF6B6}"/>
                </a:ext>
              </a:extLst>
            </p:cNvPr>
            <p:cNvSpPr>
              <a:spLocks noChangeArrowheads="1"/>
            </p:cNvSpPr>
            <p:nvPr/>
          </p:nvSpPr>
          <p:spPr bwMode="auto">
            <a:xfrm>
              <a:off x="4929188" y="4529138"/>
              <a:ext cx="509587"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systems</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7" name="Rectangle 100">
              <a:extLst>
                <a:ext uri="{FF2B5EF4-FFF2-40B4-BE49-F238E27FC236}">
                  <a16:creationId xmlns:a16="http://schemas.microsoft.com/office/drawing/2014/main" id="{BB945798-A316-4935-9C11-680C109E63B2}"/>
                </a:ext>
              </a:extLst>
            </p:cNvPr>
            <p:cNvSpPr>
              <a:spLocks noChangeArrowheads="1"/>
            </p:cNvSpPr>
            <p:nvPr/>
          </p:nvSpPr>
          <p:spPr bwMode="auto">
            <a:xfrm>
              <a:off x="5724525" y="2452688"/>
              <a:ext cx="7938" cy="1016000"/>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8" name="Freeform 101">
              <a:extLst>
                <a:ext uri="{FF2B5EF4-FFF2-40B4-BE49-F238E27FC236}">
                  <a16:creationId xmlns:a16="http://schemas.microsoft.com/office/drawing/2014/main" id="{249A5C96-E3DB-480D-BE7F-CFA0C585AF24}"/>
                </a:ext>
              </a:extLst>
            </p:cNvPr>
            <p:cNvSpPr>
              <a:spLocks/>
            </p:cNvSpPr>
            <p:nvPr/>
          </p:nvSpPr>
          <p:spPr bwMode="auto">
            <a:xfrm>
              <a:off x="6000750" y="4137025"/>
              <a:ext cx="277813" cy="544513"/>
            </a:xfrm>
            <a:custGeom>
              <a:avLst/>
              <a:gdLst>
                <a:gd name="T0" fmla="*/ 2147483647 w 175"/>
                <a:gd name="T1" fmla="*/ 2147483647 h 343"/>
                <a:gd name="T2" fmla="*/ 0 w 175"/>
                <a:gd name="T3" fmla="*/ 0 h 343"/>
                <a:gd name="T4" fmla="*/ 2147483647 w 175"/>
                <a:gd name="T5" fmla="*/ 0 h 343"/>
                <a:gd name="T6" fmla="*/ 2147483647 w 175"/>
                <a:gd name="T7" fmla="*/ 2147483647 h 343"/>
                <a:gd name="T8" fmla="*/ 2147483647 w 175"/>
                <a:gd name="T9" fmla="*/ 2147483647 h 343"/>
                <a:gd name="T10" fmla="*/ 0 60000 65536"/>
                <a:gd name="T11" fmla="*/ 0 60000 65536"/>
                <a:gd name="T12" fmla="*/ 0 60000 65536"/>
                <a:gd name="T13" fmla="*/ 0 60000 65536"/>
                <a:gd name="T14" fmla="*/ 0 60000 65536"/>
                <a:gd name="T15" fmla="*/ 0 w 175"/>
                <a:gd name="T16" fmla="*/ 0 h 343"/>
                <a:gd name="T17" fmla="*/ 175 w 175"/>
                <a:gd name="T18" fmla="*/ 343 h 343"/>
              </a:gdLst>
              <a:ahLst/>
              <a:cxnLst>
                <a:cxn ang="T10">
                  <a:pos x="T0" y="T1"/>
                </a:cxn>
                <a:cxn ang="T11">
                  <a:pos x="T2" y="T3"/>
                </a:cxn>
                <a:cxn ang="T12">
                  <a:pos x="T4" y="T5"/>
                </a:cxn>
                <a:cxn ang="T13">
                  <a:pos x="T6" y="T7"/>
                </a:cxn>
                <a:cxn ang="T14">
                  <a:pos x="T8" y="T9"/>
                </a:cxn>
              </a:cxnLst>
              <a:rect l="T15" t="T16" r="T17" b="T18"/>
              <a:pathLst>
                <a:path w="175" h="343">
                  <a:moveTo>
                    <a:pt x="169" y="343"/>
                  </a:moveTo>
                  <a:lnTo>
                    <a:pt x="0" y="0"/>
                  </a:lnTo>
                  <a:lnTo>
                    <a:pt x="6" y="0"/>
                  </a:lnTo>
                  <a:lnTo>
                    <a:pt x="175" y="343"/>
                  </a:lnTo>
                  <a:lnTo>
                    <a:pt x="169" y="343"/>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59" name="Freeform 102">
              <a:extLst>
                <a:ext uri="{FF2B5EF4-FFF2-40B4-BE49-F238E27FC236}">
                  <a16:creationId xmlns:a16="http://schemas.microsoft.com/office/drawing/2014/main" id="{8DF098EE-FBC1-4847-BB57-8E6862E0AAF8}"/>
                </a:ext>
              </a:extLst>
            </p:cNvPr>
            <p:cNvSpPr>
              <a:spLocks/>
            </p:cNvSpPr>
            <p:nvPr/>
          </p:nvSpPr>
          <p:spPr bwMode="auto">
            <a:xfrm>
              <a:off x="3971925" y="2997200"/>
              <a:ext cx="474663" cy="266700"/>
            </a:xfrm>
            <a:custGeom>
              <a:avLst/>
              <a:gdLst>
                <a:gd name="T0" fmla="*/ 0 w 299"/>
                <a:gd name="T1" fmla="*/ 0 h 168"/>
                <a:gd name="T2" fmla="*/ 2147483647 w 299"/>
                <a:gd name="T3" fmla="*/ 2147483647 h 168"/>
                <a:gd name="T4" fmla="*/ 2147483647 w 299"/>
                <a:gd name="T5" fmla="*/ 2147483647 h 168"/>
                <a:gd name="T6" fmla="*/ 0 w 299"/>
                <a:gd name="T7" fmla="*/ 0 h 168"/>
                <a:gd name="T8" fmla="*/ 0 60000 65536"/>
                <a:gd name="T9" fmla="*/ 0 60000 65536"/>
                <a:gd name="T10" fmla="*/ 0 60000 65536"/>
                <a:gd name="T11" fmla="*/ 0 60000 65536"/>
                <a:gd name="T12" fmla="*/ 0 w 299"/>
                <a:gd name="T13" fmla="*/ 0 h 168"/>
                <a:gd name="T14" fmla="*/ 299 w 299"/>
                <a:gd name="T15" fmla="*/ 168 h 168"/>
              </a:gdLst>
              <a:ahLst/>
              <a:cxnLst>
                <a:cxn ang="T8">
                  <a:pos x="T0" y="T1"/>
                </a:cxn>
                <a:cxn ang="T9">
                  <a:pos x="T2" y="T3"/>
                </a:cxn>
                <a:cxn ang="T10">
                  <a:pos x="T4" y="T5"/>
                </a:cxn>
                <a:cxn ang="T11">
                  <a:pos x="T6" y="T7"/>
                </a:cxn>
              </a:cxnLst>
              <a:rect l="T12" t="T13" r="T14" b="T15"/>
              <a:pathLst>
                <a:path w="299" h="168">
                  <a:moveTo>
                    <a:pt x="0" y="0"/>
                  </a:moveTo>
                  <a:lnTo>
                    <a:pt x="299" y="168"/>
                  </a:lnTo>
                  <a:lnTo>
                    <a:pt x="0" y="0"/>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0" name="Rectangle 103">
              <a:extLst>
                <a:ext uri="{FF2B5EF4-FFF2-40B4-BE49-F238E27FC236}">
                  <a16:creationId xmlns:a16="http://schemas.microsoft.com/office/drawing/2014/main" id="{8570A127-3168-4D76-A6C8-22DCF5E940D3}"/>
                </a:ext>
              </a:extLst>
            </p:cNvPr>
            <p:cNvSpPr>
              <a:spLocks noChangeArrowheads="1"/>
            </p:cNvSpPr>
            <p:nvPr/>
          </p:nvSpPr>
          <p:spPr bwMode="auto">
            <a:xfrm>
              <a:off x="5724525" y="4681538"/>
              <a:ext cx="7938" cy="195262"/>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1" name="Rectangle 104">
              <a:extLst>
                <a:ext uri="{FF2B5EF4-FFF2-40B4-BE49-F238E27FC236}">
                  <a16:creationId xmlns:a16="http://schemas.microsoft.com/office/drawing/2014/main" id="{2DF45862-B8B1-481F-BD8F-A0F6715BF49E}"/>
                </a:ext>
              </a:extLst>
            </p:cNvPr>
            <p:cNvSpPr>
              <a:spLocks noChangeArrowheads="1"/>
            </p:cNvSpPr>
            <p:nvPr/>
          </p:nvSpPr>
          <p:spPr bwMode="auto">
            <a:xfrm>
              <a:off x="1809750" y="2862263"/>
              <a:ext cx="63500" cy="9525"/>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2" name="Rectangle 105">
              <a:extLst>
                <a:ext uri="{FF2B5EF4-FFF2-40B4-BE49-F238E27FC236}">
                  <a16:creationId xmlns:a16="http://schemas.microsoft.com/office/drawing/2014/main" id="{A88E9D0D-8879-47B6-BD4A-FC9F8D4145E8}"/>
                </a:ext>
              </a:extLst>
            </p:cNvPr>
            <p:cNvSpPr>
              <a:spLocks noChangeArrowheads="1"/>
            </p:cNvSpPr>
            <p:nvPr/>
          </p:nvSpPr>
          <p:spPr bwMode="auto">
            <a:xfrm>
              <a:off x="1809750" y="3397250"/>
              <a:ext cx="63500" cy="9525"/>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3" name="Rectangle 106">
              <a:extLst>
                <a:ext uri="{FF2B5EF4-FFF2-40B4-BE49-F238E27FC236}">
                  <a16:creationId xmlns:a16="http://schemas.microsoft.com/office/drawing/2014/main" id="{4E4329C5-E3FC-46BE-8885-89764AFA613A}"/>
                </a:ext>
              </a:extLst>
            </p:cNvPr>
            <p:cNvSpPr>
              <a:spLocks noChangeArrowheads="1"/>
            </p:cNvSpPr>
            <p:nvPr/>
          </p:nvSpPr>
          <p:spPr bwMode="auto">
            <a:xfrm>
              <a:off x="1809750" y="4003675"/>
              <a:ext cx="63500" cy="9525"/>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4" name="Rectangle 107">
              <a:extLst>
                <a:ext uri="{FF2B5EF4-FFF2-40B4-BE49-F238E27FC236}">
                  <a16:creationId xmlns:a16="http://schemas.microsoft.com/office/drawing/2014/main" id="{750795D8-8985-457F-9187-97100F10EC95}"/>
                </a:ext>
              </a:extLst>
            </p:cNvPr>
            <p:cNvSpPr>
              <a:spLocks noChangeArrowheads="1"/>
            </p:cNvSpPr>
            <p:nvPr/>
          </p:nvSpPr>
          <p:spPr bwMode="auto">
            <a:xfrm>
              <a:off x="1809750" y="4546600"/>
              <a:ext cx="63500" cy="9525"/>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5" name="Rectangle 108">
              <a:extLst>
                <a:ext uri="{FF2B5EF4-FFF2-40B4-BE49-F238E27FC236}">
                  <a16:creationId xmlns:a16="http://schemas.microsoft.com/office/drawing/2014/main" id="{4B57CD45-2759-425D-93A3-3C37D3885B8D}"/>
                </a:ext>
              </a:extLst>
            </p:cNvPr>
            <p:cNvSpPr>
              <a:spLocks noChangeArrowheads="1"/>
            </p:cNvSpPr>
            <p:nvPr/>
          </p:nvSpPr>
          <p:spPr bwMode="auto">
            <a:xfrm>
              <a:off x="1666875" y="4449763"/>
              <a:ext cx="1793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6" name="Rectangle 109">
              <a:extLst>
                <a:ext uri="{FF2B5EF4-FFF2-40B4-BE49-F238E27FC236}">
                  <a16:creationId xmlns:a16="http://schemas.microsoft.com/office/drawing/2014/main" id="{90F9730F-1409-4974-80FC-9DC0388FF406}"/>
                </a:ext>
              </a:extLst>
            </p:cNvPr>
            <p:cNvSpPr>
              <a:spLocks noChangeArrowheads="1"/>
            </p:cNvSpPr>
            <p:nvPr/>
          </p:nvSpPr>
          <p:spPr bwMode="auto">
            <a:xfrm>
              <a:off x="1666875" y="3914775"/>
              <a:ext cx="1793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7" name="Rectangle 110">
              <a:extLst>
                <a:ext uri="{FF2B5EF4-FFF2-40B4-BE49-F238E27FC236}">
                  <a16:creationId xmlns:a16="http://schemas.microsoft.com/office/drawing/2014/main" id="{2D798F2F-F9E5-4EC5-8B6A-994FE47711EA}"/>
                </a:ext>
              </a:extLst>
            </p:cNvPr>
            <p:cNvSpPr>
              <a:spLocks noChangeArrowheads="1"/>
            </p:cNvSpPr>
            <p:nvPr/>
          </p:nvSpPr>
          <p:spPr bwMode="auto">
            <a:xfrm>
              <a:off x="1577975" y="3308350"/>
              <a:ext cx="276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10</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68" name="Rectangle 111">
              <a:extLst>
                <a:ext uri="{FF2B5EF4-FFF2-40B4-BE49-F238E27FC236}">
                  <a16:creationId xmlns:a16="http://schemas.microsoft.com/office/drawing/2014/main" id="{3F40C847-9F19-4085-BEDE-EAD84E2FE275}"/>
                </a:ext>
              </a:extLst>
            </p:cNvPr>
            <p:cNvSpPr>
              <a:spLocks noChangeArrowheads="1"/>
            </p:cNvSpPr>
            <p:nvPr/>
          </p:nvSpPr>
          <p:spPr bwMode="auto">
            <a:xfrm>
              <a:off x="5822950" y="5081588"/>
              <a:ext cx="7938" cy="71437"/>
            </a:xfrm>
            <a:prstGeom prst="rect">
              <a:avLst/>
            </a:prstGeom>
            <a:solidFill>
              <a:srgbClr val="000000"/>
            </a:solidFill>
            <a:ln w="0">
              <a:solidFill>
                <a:srgbClr val="000000"/>
              </a:solidFill>
              <a:miter lim="800000"/>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0" name="Rectangle 113">
              <a:extLst>
                <a:ext uri="{FF2B5EF4-FFF2-40B4-BE49-F238E27FC236}">
                  <a16:creationId xmlns:a16="http://schemas.microsoft.com/office/drawing/2014/main" id="{C554A4D0-836E-4AF0-BDF8-506D5D43824A}"/>
                </a:ext>
              </a:extLst>
            </p:cNvPr>
            <p:cNvSpPr>
              <a:spLocks noChangeArrowheads="1"/>
            </p:cNvSpPr>
            <p:nvPr/>
          </p:nvSpPr>
          <p:spPr bwMode="auto">
            <a:xfrm>
              <a:off x="8636000" y="2605088"/>
              <a:ext cx="438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3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52%</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1" name="Freeform 114">
              <a:extLst>
                <a:ext uri="{FF2B5EF4-FFF2-40B4-BE49-F238E27FC236}">
                  <a16:creationId xmlns:a16="http://schemas.microsoft.com/office/drawing/2014/main" id="{5A88B181-E4AF-4AE6-A857-4A89A4C2B7C2}"/>
                </a:ext>
              </a:extLst>
            </p:cNvPr>
            <p:cNvSpPr>
              <a:spLocks/>
            </p:cNvSpPr>
            <p:nvPr/>
          </p:nvSpPr>
          <p:spPr bwMode="auto">
            <a:xfrm>
              <a:off x="7850188" y="4494213"/>
              <a:ext cx="509587" cy="508000"/>
            </a:xfrm>
            <a:custGeom>
              <a:avLst/>
              <a:gdLst>
                <a:gd name="T0" fmla="*/ 0 w 321"/>
                <a:gd name="T1" fmla="*/ 2147483647 h 320"/>
                <a:gd name="T2" fmla="*/ 2147483647 w 321"/>
                <a:gd name="T3" fmla="*/ 2147483647 h 320"/>
                <a:gd name="T4" fmla="*/ 2147483647 w 321"/>
                <a:gd name="T5" fmla="*/ 2147483647 h 320"/>
                <a:gd name="T6" fmla="*/ 2147483647 w 321"/>
                <a:gd name="T7" fmla="*/ 2147483647 h 320"/>
                <a:gd name="T8" fmla="*/ 2147483647 w 321"/>
                <a:gd name="T9" fmla="*/ 2147483647 h 320"/>
                <a:gd name="T10" fmla="*/ 2147483647 w 321"/>
                <a:gd name="T11" fmla="*/ 2147483647 h 320"/>
                <a:gd name="T12" fmla="*/ 2147483647 w 321"/>
                <a:gd name="T13" fmla="*/ 0 h 320"/>
                <a:gd name="T14" fmla="*/ 2147483647 w 321"/>
                <a:gd name="T15" fmla="*/ 0 h 320"/>
                <a:gd name="T16" fmla="*/ 2147483647 w 321"/>
                <a:gd name="T17" fmla="*/ 0 h 320"/>
                <a:gd name="T18" fmla="*/ 2147483647 w 321"/>
                <a:gd name="T19" fmla="*/ 2147483647 h 320"/>
                <a:gd name="T20" fmla="*/ 2147483647 w 321"/>
                <a:gd name="T21" fmla="*/ 2147483647 h 320"/>
                <a:gd name="T22" fmla="*/ 2147483647 w 321"/>
                <a:gd name="T23" fmla="*/ 2147483647 h 320"/>
                <a:gd name="T24" fmla="*/ 2147483647 w 321"/>
                <a:gd name="T25" fmla="*/ 2147483647 h 320"/>
                <a:gd name="T26" fmla="*/ 2147483647 w 321"/>
                <a:gd name="T27" fmla="*/ 2147483647 h 320"/>
                <a:gd name="T28" fmla="*/ 2147483647 w 321"/>
                <a:gd name="T29" fmla="*/ 2147483647 h 320"/>
                <a:gd name="T30" fmla="*/ 2147483647 w 321"/>
                <a:gd name="T31" fmla="*/ 2147483647 h 320"/>
                <a:gd name="T32" fmla="*/ 2147483647 w 321"/>
                <a:gd name="T33" fmla="*/ 2147483647 h 320"/>
                <a:gd name="T34" fmla="*/ 2147483647 w 321"/>
                <a:gd name="T35" fmla="*/ 2147483647 h 320"/>
                <a:gd name="T36" fmla="*/ 2147483647 w 321"/>
                <a:gd name="T37" fmla="*/ 2147483647 h 320"/>
                <a:gd name="T38" fmla="*/ 2147483647 w 321"/>
                <a:gd name="T39" fmla="*/ 2147483647 h 320"/>
                <a:gd name="T40" fmla="*/ 2147483647 w 321"/>
                <a:gd name="T41" fmla="*/ 2147483647 h 320"/>
                <a:gd name="T42" fmla="*/ 2147483647 w 321"/>
                <a:gd name="T43" fmla="*/ 2147483647 h 320"/>
                <a:gd name="T44" fmla="*/ 2147483647 w 321"/>
                <a:gd name="T45" fmla="*/ 2147483647 h 320"/>
                <a:gd name="T46" fmla="*/ 2147483647 w 321"/>
                <a:gd name="T47" fmla="*/ 2147483647 h 320"/>
                <a:gd name="T48" fmla="*/ 2147483647 w 321"/>
                <a:gd name="T49" fmla="*/ 2147483647 h 320"/>
                <a:gd name="T50" fmla="*/ 2147483647 w 321"/>
                <a:gd name="T51" fmla="*/ 2147483647 h 320"/>
                <a:gd name="T52" fmla="*/ 2147483647 w 321"/>
                <a:gd name="T53" fmla="*/ 2147483647 h 320"/>
                <a:gd name="T54" fmla="*/ 2147483647 w 321"/>
                <a:gd name="T55" fmla="*/ 2147483647 h 320"/>
                <a:gd name="T56" fmla="*/ 2147483647 w 321"/>
                <a:gd name="T57" fmla="*/ 2147483647 h 320"/>
                <a:gd name="T58" fmla="*/ 2147483647 w 321"/>
                <a:gd name="T59" fmla="*/ 2147483647 h 320"/>
                <a:gd name="T60" fmla="*/ 0 w 321"/>
                <a:gd name="T61" fmla="*/ 2147483647 h 320"/>
                <a:gd name="T62" fmla="*/ 0 w 321"/>
                <a:gd name="T63" fmla="*/ 2147483647 h 320"/>
                <a:gd name="T64" fmla="*/ 0 w 321"/>
                <a:gd name="T65" fmla="*/ 2147483647 h 3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1"/>
                <a:gd name="T100" fmla="*/ 0 h 320"/>
                <a:gd name="T101" fmla="*/ 321 w 321"/>
                <a:gd name="T102" fmla="*/ 320 h 3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1" h="320">
                  <a:moveTo>
                    <a:pt x="0" y="163"/>
                  </a:moveTo>
                  <a:lnTo>
                    <a:pt x="6" y="129"/>
                  </a:lnTo>
                  <a:lnTo>
                    <a:pt x="11" y="95"/>
                  </a:lnTo>
                  <a:lnTo>
                    <a:pt x="45" y="45"/>
                  </a:lnTo>
                  <a:lnTo>
                    <a:pt x="96" y="11"/>
                  </a:lnTo>
                  <a:lnTo>
                    <a:pt x="130" y="5"/>
                  </a:lnTo>
                  <a:lnTo>
                    <a:pt x="163" y="0"/>
                  </a:lnTo>
                  <a:lnTo>
                    <a:pt x="191" y="5"/>
                  </a:lnTo>
                  <a:lnTo>
                    <a:pt x="225" y="11"/>
                  </a:lnTo>
                  <a:lnTo>
                    <a:pt x="276" y="45"/>
                  </a:lnTo>
                  <a:lnTo>
                    <a:pt x="310" y="95"/>
                  </a:lnTo>
                  <a:lnTo>
                    <a:pt x="315" y="129"/>
                  </a:lnTo>
                  <a:lnTo>
                    <a:pt x="321" y="163"/>
                  </a:lnTo>
                  <a:lnTo>
                    <a:pt x="315" y="191"/>
                  </a:lnTo>
                  <a:lnTo>
                    <a:pt x="310" y="224"/>
                  </a:lnTo>
                  <a:lnTo>
                    <a:pt x="276" y="275"/>
                  </a:lnTo>
                  <a:lnTo>
                    <a:pt x="225" y="309"/>
                  </a:lnTo>
                  <a:lnTo>
                    <a:pt x="191" y="314"/>
                  </a:lnTo>
                  <a:lnTo>
                    <a:pt x="163" y="320"/>
                  </a:lnTo>
                  <a:lnTo>
                    <a:pt x="130" y="314"/>
                  </a:lnTo>
                  <a:lnTo>
                    <a:pt x="96" y="309"/>
                  </a:lnTo>
                  <a:lnTo>
                    <a:pt x="45" y="275"/>
                  </a:lnTo>
                  <a:lnTo>
                    <a:pt x="11" y="224"/>
                  </a:lnTo>
                  <a:lnTo>
                    <a:pt x="6" y="191"/>
                  </a:lnTo>
                  <a:lnTo>
                    <a:pt x="0" y="163"/>
                  </a:lnTo>
                  <a:close/>
                </a:path>
              </a:pathLst>
            </a:custGeom>
            <a:solidFill>
              <a:srgbClr val="C2FFA3"/>
            </a:solidFill>
            <a:ln w="9525">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2" name="Freeform 115">
              <a:extLst>
                <a:ext uri="{FF2B5EF4-FFF2-40B4-BE49-F238E27FC236}">
                  <a16:creationId xmlns:a16="http://schemas.microsoft.com/office/drawing/2014/main" id="{BED8280C-9234-4E19-9444-F2B3F8E830DC}"/>
                </a:ext>
              </a:extLst>
            </p:cNvPr>
            <p:cNvSpPr>
              <a:spLocks noEditPoints="1"/>
            </p:cNvSpPr>
            <p:nvPr/>
          </p:nvSpPr>
          <p:spPr bwMode="auto">
            <a:xfrm>
              <a:off x="7850188" y="4494213"/>
              <a:ext cx="519112" cy="515937"/>
            </a:xfrm>
            <a:custGeom>
              <a:avLst/>
              <a:gdLst>
                <a:gd name="T0" fmla="*/ 0 w 327"/>
                <a:gd name="T1" fmla="*/ 2147483647 h 325"/>
                <a:gd name="T2" fmla="*/ 2147483647 w 327"/>
                <a:gd name="T3" fmla="*/ 2147483647 h 325"/>
                <a:gd name="T4" fmla="*/ 2147483647 w 327"/>
                <a:gd name="T5" fmla="*/ 2147483647 h 325"/>
                <a:gd name="T6" fmla="*/ 2147483647 w 327"/>
                <a:gd name="T7" fmla="*/ 2147483647 h 325"/>
                <a:gd name="T8" fmla="*/ 2147483647 w 327"/>
                <a:gd name="T9" fmla="*/ 0 h 325"/>
                <a:gd name="T10" fmla="*/ 2147483647 w 327"/>
                <a:gd name="T11" fmla="*/ 0 h 325"/>
                <a:gd name="T12" fmla="*/ 2147483647 w 327"/>
                <a:gd name="T13" fmla="*/ 2147483647 h 325"/>
                <a:gd name="T14" fmla="*/ 2147483647 w 327"/>
                <a:gd name="T15" fmla="*/ 2147483647 h 325"/>
                <a:gd name="T16" fmla="*/ 2147483647 w 327"/>
                <a:gd name="T17" fmla="*/ 2147483647 h 325"/>
                <a:gd name="T18" fmla="*/ 2147483647 w 327"/>
                <a:gd name="T19" fmla="*/ 2147483647 h 325"/>
                <a:gd name="T20" fmla="*/ 2147483647 w 327"/>
                <a:gd name="T21" fmla="*/ 2147483647 h 325"/>
                <a:gd name="T22" fmla="*/ 2147483647 w 327"/>
                <a:gd name="T23" fmla="*/ 2147483647 h 325"/>
                <a:gd name="T24" fmla="*/ 2147483647 w 327"/>
                <a:gd name="T25" fmla="*/ 2147483647 h 325"/>
                <a:gd name="T26" fmla="*/ 2147483647 w 327"/>
                <a:gd name="T27" fmla="*/ 2147483647 h 325"/>
                <a:gd name="T28" fmla="*/ 2147483647 w 327"/>
                <a:gd name="T29" fmla="*/ 2147483647 h 325"/>
                <a:gd name="T30" fmla="*/ 2147483647 w 327"/>
                <a:gd name="T31" fmla="*/ 2147483647 h 325"/>
                <a:gd name="T32" fmla="*/ 2147483647 w 327"/>
                <a:gd name="T33" fmla="*/ 2147483647 h 325"/>
                <a:gd name="T34" fmla="*/ 2147483647 w 327"/>
                <a:gd name="T35" fmla="*/ 2147483647 h 325"/>
                <a:gd name="T36" fmla="*/ 2147483647 w 327"/>
                <a:gd name="T37" fmla="*/ 2147483647 h 325"/>
                <a:gd name="T38" fmla="*/ 2147483647 w 327"/>
                <a:gd name="T39" fmla="*/ 2147483647 h 325"/>
                <a:gd name="T40" fmla="*/ 0 w 327"/>
                <a:gd name="T41" fmla="*/ 2147483647 h 325"/>
                <a:gd name="T42" fmla="*/ 2147483647 w 327"/>
                <a:gd name="T43" fmla="*/ 2147483647 h 325"/>
                <a:gd name="T44" fmla="*/ 2147483647 w 327"/>
                <a:gd name="T45" fmla="*/ 2147483647 h 325"/>
                <a:gd name="T46" fmla="*/ 2147483647 w 327"/>
                <a:gd name="T47" fmla="*/ 2147483647 h 325"/>
                <a:gd name="T48" fmla="*/ 2147483647 w 327"/>
                <a:gd name="T49" fmla="*/ 2147483647 h 325"/>
                <a:gd name="T50" fmla="*/ 2147483647 w 327"/>
                <a:gd name="T51" fmla="*/ 2147483647 h 325"/>
                <a:gd name="T52" fmla="*/ 2147483647 w 327"/>
                <a:gd name="T53" fmla="*/ 2147483647 h 325"/>
                <a:gd name="T54" fmla="*/ 2147483647 w 327"/>
                <a:gd name="T55" fmla="*/ 2147483647 h 325"/>
                <a:gd name="T56" fmla="*/ 2147483647 w 327"/>
                <a:gd name="T57" fmla="*/ 2147483647 h 325"/>
                <a:gd name="T58" fmla="*/ 2147483647 w 327"/>
                <a:gd name="T59" fmla="*/ 2147483647 h 325"/>
                <a:gd name="T60" fmla="*/ 2147483647 w 327"/>
                <a:gd name="T61" fmla="*/ 2147483647 h 325"/>
                <a:gd name="T62" fmla="*/ 2147483647 w 327"/>
                <a:gd name="T63" fmla="*/ 2147483647 h 325"/>
                <a:gd name="T64" fmla="*/ 2147483647 w 327"/>
                <a:gd name="T65" fmla="*/ 2147483647 h 325"/>
                <a:gd name="T66" fmla="*/ 2147483647 w 327"/>
                <a:gd name="T67" fmla="*/ 2147483647 h 325"/>
                <a:gd name="T68" fmla="*/ 2147483647 w 327"/>
                <a:gd name="T69" fmla="*/ 2147483647 h 325"/>
                <a:gd name="T70" fmla="*/ 2147483647 w 327"/>
                <a:gd name="T71" fmla="*/ 2147483647 h 325"/>
                <a:gd name="T72" fmla="*/ 2147483647 w 327"/>
                <a:gd name="T73" fmla="*/ 2147483647 h 325"/>
                <a:gd name="T74" fmla="*/ 2147483647 w 327"/>
                <a:gd name="T75" fmla="*/ 2147483647 h 325"/>
                <a:gd name="T76" fmla="*/ 2147483647 w 327"/>
                <a:gd name="T77" fmla="*/ 2147483647 h 325"/>
                <a:gd name="T78" fmla="*/ 2147483647 w 327"/>
                <a:gd name="T79" fmla="*/ 2147483647 h 325"/>
                <a:gd name="T80" fmla="*/ 2147483647 w 327"/>
                <a:gd name="T81" fmla="*/ 2147483647 h 325"/>
                <a:gd name="T82" fmla="*/ 2147483647 w 327"/>
                <a:gd name="T83" fmla="*/ 2147483647 h 325"/>
                <a:gd name="T84" fmla="*/ 2147483647 w 327"/>
                <a:gd name="T85" fmla="*/ 2147483647 h 3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25"/>
                <a:gd name="T131" fmla="*/ 327 w 327"/>
                <a:gd name="T132" fmla="*/ 325 h 3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25">
                  <a:moveTo>
                    <a:pt x="0" y="163"/>
                  </a:moveTo>
                  <a:lnTo>
                    <a:pt x="0" y="163"/>
                  </a:lnTo>
                  <a:lnTo>
                    <a:pt x="0" y="129"/>
                  </a:lnTo>
                  <a:lnTo>
                    <a:pt x="11" y="95"/>
                  </a:lnTo>
                  <a:lnTo>
                    <a:pt x="23" y="67"/>
                  </a:lnTo>
                  <a:lnTo>
                    <a:pt x="28" y="67"/>
                  </a:lnTo>
                  <a:lnTo>
                    <a:pt x="45" y="45"/>
                  </a:lnTo>
                  <a:lnTo>
                    <a:pt x="68" y="28"/>
                  </a:lnTo>
                  <a:lnTo>
                    <a:pt x="68" y="22"/>
                  </a:lnTo>
                  <a:lnTo>
                    <a:pt x="96" y="11"/>
                  </a:lnTo>
                  <a:lnTo>
                    <a:pt x="130" y="0"/>
                  </a:lnTo>
                  <a:lnTo>
                    <a:pt x="163" y="0"/>
                  </a:lnTo>
                  <a:lnTo>
                    <a:pt x="191" y="0"/>
                  </a:lnTo>
                  <a:lnTo>
                    <a:pt x="225" y="11"/>
                  </a:lnTo>
                  <a:lnTo>
                    <a:pt x="253" y="22"/>
                  </a:lnTo>
                  <a:lnTo>
                    <a:pt x="253" y="28"/>
                  </a:lnTo>
                  <a:lnTo>
                    <a:pt x="276" y="45"/>
                  </a:lnTo>
                  <a:lnTo>
                    <a:pt x="298" y="67"/>
                  </a:lnTo>
                  <a:lnTo>
                    <a:pt x="310" y="95"/>
                  </a:lnTo>
                  <a:lnTo>
                    <a:pt x="321" y="129"/>
                  </a:lnTo>
                  <a:lnTo>
                    <a:pt x="327" y="163"/>
                  </a:lnTo>
                  <a:lnTo>
                    <a:pt x="321" y="191"/>
                  </a:lnTo>
                  <a:lnTo>
                    <a:pt x="310" y="224"/>
                  </a:lnTo>
                  <a:lnTo>
                    <a:pt x="298" y="252"/>
                  </a:lnTo>
                  <a:lnTo>
                    <a:pt x="276" y="275"/>
                  </a:lnTo>
                  <a:lnTo>
                    <a:pt x="253" y="297"/>
                  </a:lnTo>
                  <a:lnTo>
                    <a:pt x="225" y="309"/>
                  </a:lnTo>
                  <a:lnTo>
                    <a:pt x="191" y="320"/>
                  </a:lnTo>
                  <a:lnTo>
                    <a:pt x="163" y="325"/>
                  </a:lnTo>
                  <a:lnTo>
                    <a:pt x="130" y="320"/>
                  </a:lnTo>
                  <a:lnTo>
                    <a:pt x="96" y="309"/>
                  </a:lnTo>
                  <a:lnTo>
                    <a:pt x="68" y="297"/>
                  </a:lnTo>
                  <a:lnTo>
                    <a:pt x="45" y="275"/>
                  </a:lnTo>
                  <a:lnTo>
                    <a:pt x="28" y="252"/>
                  </a:lnTo>
                  <a:lnTo>
                    <a:pt x="23" y="252"/>
                  </a:lnTo>
                  <a:lnTo>
                    <a:pt x="11" y="224"/>
                  </a:lnTo>
                  <a:lnTo>
                    <a:pt x="0" y="191"/>
                  </a:lnTo>
                  <a:lnTo>
                    <a:pt x="0" y="163"/>
                  </a:lnTo>
                  <a:close/>
                  <a:moveTo>
                    <a:pt x="6" y="191"/>
                  </a:moveTo>
                  <a:lnTo>
                    <a:pt x="6" y="191"/>
                  </a:lnTo>
                  <a:lnTo>
                    <a:pt x="17" y="224"/>
                  </a:lnTo>
                  <a:lnTo>
                    <a:pt x="17" y="219"/>
                  </a:lnTo>
                  <a:lnTo>
                    <a:pt x="28" y="247"/>
                  </a:lnTo>
                  <a:lnTo>
                    <a:pt x="51" y="269"/>
                  </a:lnTo>
                  <a:lnTo>
                    <a:pt x="73" y="292"/>
                  </a:lnTo>
                  <a:lnTo>
                    <a:pt x="101" y="303"/>
                  </a:lnTo>
                  <a:lnTo>
                    <a:pt x="130" y="314"/>
                  </a:lnTo>
                  <a:lnTo>
                    <a:pt x="163" y="320"/>
                  </a:lnTo>
                  <a:lnTo>
                    <a:pt x="191" y="314"/>
                  </a:lnTo>
                  <a:lnTo>
                    <a:pt x="225" y="303"/>
                  </a:lnTo>
                  <a:lnTo>
                    <a:pt x="220" y="303"/>
                  </a:lnTo>
                  <a:lnTo>
                    <a:pt x="248" y="292"/>
                  </a:lnTo>
                  <a:lnTo>
                    <a:pt x="270" y="269"/>
                  </a:lnTo>
                  <a:lnTo>
                    <a:pt x="293" y="247"/>
                  </a:lnTo>
                  <a:lnTo>
                    <a:pt x="304" y="219"/>
                  </a:lnTo>
                  <a:lnTo>
                    <a:pt x="304" y="224"/>
                  </a:lnTo>
                  <a:lnTo>
                    <a:pt x="315" y="191"/>
                  </a:lnTo>
                  <a:lnTo>
                    <a:pt x="321" y="163"/>
                  </a:lnTo>
                  <a:lnTo>
                    <a:pt x="315" y="129"/>
                  </a:lnTo>
                  <a:lnTo>
                    <a:pt x="304" y="101"/>
                  </a:lnTo>
                  <a:lnTo>
                    <a:pt x="293" y="73"/>
                  </a:lnTo>
                  <a:lnTo>
                    <a:pt x="270" y="50"/>
                  </a:lnTo>
                  <a:lnTo>
                    <a:pt x="248" y="28"/>
                  </a:lnTo>
                  <a:lnTo>
                    <a:pt x="220" y="17"/>
                  </a:lnTo>
                  <a:lnTo>
                    <a:pt x="225" y="17"/>
                  </a:lnTo>
                  <a:lnTo>
                    <a:pt x="191" y="5"/>
                  </a:lnTo>
                  <a:lnTo>
                    <a:pt x="163" y="5"/>
                  </a:lnTo>
                  <a:lnTo>
                    <a:pt x="130" y="5"/>
                  </a:lnTo>
                  <a:lnTo>
                    <a:pt x="101" y="17"/>
                  </a:lnTo>
                  <a:lnTo>
                    <a:pt x="73" y="28"/>
                  </a:lnTo>
                  <a:lnTo>
                    <a:pt x="51" y="50"/>
                  </a:lnTo>
                  <a:lnTo>
                    <a:pt x="28" y="73"/>
                  </a:lnTo>
                  <a:lnTo>
                    <a:pt x="17" y="101"/>
                  </a:lnTo>
                  <a:lnTo>
                    <a:pt x="6" y="129"/>
                  </a:lnTo>
                  <a:lnTo>
                    <a:pt x="6" y="163"/>
                  </a:lnTo>
                  <a:lnTo>
                    <a:pt x="6" y="191"/>
                  </a:lnTo>
                  <a:close/>
                </a:path>
              </a:pathLst>
            </a:custGeom>
            <a:solidFill>
              <a:srgbClr val="000000"/>
            </a:solidFill>
            <a:ln w="0">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3" name="Rectangle 116">
              <a:extLst>
                <a:ext uri="{FF2B5EF4-FFF2-40B4-BE49-F238E27FC236}">
                  <a16:creationId xmlns:a16="http://schemas.microsoft.com/office/drawing/2014/main" id="{724C8144-A49A-4539-80AD-23D6E4631331}"/>
                </a:ext>
              </a:extLst>
            </p:cNvPr>
            <p:cNvSpPr>
              <a:spLocks noChangeArrowheads="1"/>
            </p:cNvSpPr>
            <p:nvPr/>
          </p:nvSpPr>
          <p:spPr bwMode="auto">
            <a:xfrm>
              <a:off x="8431213" y="4538663"/>
              <a:ext cx="411162"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Diese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4" name="Rectangle 117">
              <a:extLst>
                <a:ext uri="{FF2B5EF4-FFF2-40B4-BE49-F238E27FC236}">
                  <a16:creationId xmlns:a16="http://schemas.microsoft.com/office/drawing/2014/main" id="{95510D4A-DB59-4C36-9875-B46E3D2683F2}"/>
                </a:ext>
              </a:extLst>
            </p:cNvPr>
            <p:cNvSpPr>
              <a:spLocks noChangeArrowheads="1"/>
            </p:cNvSpPr>
            <p:nvPr/>
          </p:nvSpPr>
          <p:spPr bwMode="auto">
            <a:xfrm>
              <a:off x="8431213" y="4681538"/>
              <a:ext cx="758825"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Kreisgrösse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5" name="Rectangle 118">
              <a:extLst>
                <a:ext uri="{FF2B5EF4-FFF2-40B4-BE49-F238E27FC236}">
                  <a16:creationId xmlns:a16="http://schemas.microsoft.com/office/drawing/2014/main" id="{C8BD1D59-6C68-469F-BDCC-4CF40BDD0589}"/>
                </a:ext>
              </a:extLst>
            </p:cNvPr>
            <p:cNvSpPr>
              <a:spLocks noChangeArrowheads="1"/>
            </p:cNvSpPr>
            <p:nvPr/>
          </p:nvSpPr>
          <p:spPr bwMode="auto">
            <a:xfrm>
              <a:off x="8431213" y="4824413"/>
              <a:ext cx="777875"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entspricht in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6" name="Rectangle 119">
              <a:extLst>
                <a:ext uri="{FF2B5EF4-FFF2-40B4-BE49-F238E27FC236}">
                  <a16:creationId xmlns:a16="http://schemas.microsoft.com/office/drawing/2014/main" id="{69220125-A89F-4DA5-8110-4A02FF2D2AF6}"/>
                </a:ext>
              </a:extLst>
            </p:cNvPr>
            <p:cNvSpPr>
              <a:spLocks noChangeArrowheads="1"/>
            </p:cNvSpPr>
            <p:nvPr/>
          </p:nvSpPr>
          <p:spPr bwMode="auto">
            <a:xfrm>
              <a:off x="8431213" y="4965700"/>
              <a:ext cx="95567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etwa einer Mrd.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7" name="Rectangle 120">
              <a:extLst>
                <a:ext uri="{FF2B5EF4-FFF2-40B4-BE49-F238E27FC236}">
                  <a16:creationId xmlns:a16="http://schemas.microsoft.com/office/drawing/2014/main" id="{F10F41F4-79AA-44BB-9B3C-A5F6DA33B22F}"/>
                </a:ext>
              </a:extLst>
            </p:cNvPr>
            <p:cNvSpPr>
              <a:spLocks noChangeArrowheads="1"/>
            </p:cNvSpPr>
            <p:nvPr/>
          </p:nvSpPr>
          <p:spPr bwMode="auto">
            <a:xfrm>
              <a:off x="8431213" y="5108575"/>
              <a:ext cx="303212"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USD</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8" name="Rectangle 121">
              <a:extLst>
                <a:ext uri="{FF2B5EF4-FFF2-40B4-BE49-F238E27FC236}">
                  <a16:creationId xmlns:a16="http://schemas.microsoft.com/office/drawing/2014/main" id="{F28B0EC3-7173-4C1A-A434-EBCD72557159}"/>
                </a:ext>
              </a:extLst>
            </p:cNvPr>
            <p:cNvSpPr>
              <a:spLocks noChangeArrowheads="1"/>
            </p:cNvSpPr>
            <p:nvPr/>
          </p:nvSpPr>
          <p:spPr bwMode="auto">
            <a:xfrm>
              <a:off x="8707438" y="5108575"/>
              <a:ext cx="4921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Umsatz </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79" name="Rectangle 122">
              <a:extLst>
                <a:ext uri="{FF2B5EF4-FFF2-40B4-BE49-F238E27FC236}">
                  <a16:creationId xmlns:a16="http://schemas.microsoft.com/office/drawing/2014/main" id="{BE645A62-A944-4054-9625-A45BB30203BC}"/>
                </a:ext>
              </a:extLst>
            </p:cNvPr>
            <p:cNvSpPr>
              <a:spLocks noChangeArrowheads="1"/>
            </p:cNvSpPr>
            <p:nvPr/>
          </p:nvSpPr>
          <p:spPr bwMode="auto">
            <a:xfrm>
              <a:off x="8431213" y="5251450"/>
              <a:ext cx="66684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im Jahr 1994</a:t>
              </a:r>
              <a:endPar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121" name="Titel 1">
            <a:extLst>
              <a:ext uri="{FF2B5EF4-FFF2-40B4-BE49-F238E27FC236}">
                <a16:creationId xmlns:a16="http://schemas.microsoft.com/office/drawing/2014/main" id="{229970D9-5A8D-4B19-BEE5-5FB0C2CA9EA9}"/>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Das Geschäftsportfolio von GE im Jahr 1994</a:t>
            </a:r>
            <a:endParaRPr lang="de-CH" kern="0" dirty="0"/>
          </a:p>
        </p:txBody>
      </p:sp>
      <p:sp>
        <p:nvSpPr>
          <p:cNvPr id="122" name="Textfeld 121">
            <a:extLst>
              <a:ext uri="{FF2B5EF4-FFF2-40B4-BE49-F238E27FC236}">
                <a16:creationId xmlns:a16="http://schemas.microsoft.com/office/drawing/2014/main" id="{89DD8B9D-7515-49BA-9832-6815E5DCBE85}"/>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-7</a:t>
            </a:r>
          </a:p>
        </p:txBody>
      </p:sp>
      <p:sp>
        <p:nvSpPr>
          <p:cNvPr id="124" name="Textfeld 123">
            <a:extLst>
              <a:ext uri="{FF2B5EF4-FFF2-40B4-BE49-F238E27FC236}">
                <a16:creationId xmlns:a16="http://schemas.microsoft.com/office/drawing/2014/main" id="{156C74E5-FF1F-4CC5-84BD-BA06CD36CC8B}"/>
              </a:ext>
            </a:extLst>
          </p:cNvPr>
          <p:cNvSpPr txBox="1"/>
          <p:nvPr/>
        </p:nvSpPr>
        <p:spPr>
          <a:xfrm>
            <a:off x="3748502" y="6578241"/>
            <a:ext cx="3414717" cy="246221"/>
          </a:xfrm>
          <a:prstGeom prst="rect">
            <a:avLst/>
          </a:prstGeom>
          <a:noFill/>
        </p:spPr>
        <p:txBody>
          <a:bodyPr wrap="none" rtlCol="0">
            <a:spAutoFit/>
          </a:bodyPr>
          <a:lstStyle/>
          <a:p>
            <a:r>
              <a:rPr lang="de-CH" sz="1000" dirty="0"/>
              <a:t>Quelle: Boston Consulting Group, Jahresberichte von 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a:extLst>
              <a:ext uri="{FF2B5EF4-FFF2-40B4-BE49-F238E27FC236}">
                <a16:creationId xmlns:a16="http://schemas.microsoft.com/office/drawing/2014/main" id="{797E07B2-894E-448D-BA86-7057B5397618}"/>
              </a:ext>
            </a:extLst>
          </p:cNvPr>
          <p:cNvSpPr txBox="1">
            <a:spLocks noChangeArrowheads="1"/>
          </p:cNvSpPr>
          <p:nvPr/>
        </p:nvSpPr>
        <p:spPr bwMode="auto">
          <a:xfrm>
            <a:off x="3738563" y="6613525"/>
            <a:ext cx="30620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a:t>
            </a:r>
            <a:r>
              <a:rPr kumimoji="0" lang="de-DE"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Cambell</a:t>
            </a: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DE"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WhiteheadAlexander</a:t>
            </a: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DE"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Goold</a:t>
            </a: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(2014)</a:t>
            </a:r>
          </a:p>
        </p:txBody>
      </p:sp>
      <p:cxnSp>
        <p:nvCxnSpPr>
          <p:cNvPr id="17415" name="AutoShape 4">
            <a:extLst>
              <a:ext uri="{FF2B5EF4-FFF2-40B4-BE49-F238E27FC236}">
                <a16:creationId xmlns:a16="http://schemas.microsoft.com/office/drawing/2014/main" id="{9F031AF0-8324-4935-84F7-689EB8D3BE49}"/>
              </a:ext>
            </a:extLst>
          </p:cNvPr>
          <p:cNvCxnSpPr>
            <a:cxnSpLocks noChangeShapeType="1"/>
            <a:stCxn id="17420" idx="0"/>
            <a:endCxn id="17420" idx="0"/>
          </p:cNvCxnSpPr>
          <p:nvPr/>
        </p:nvCxnSpPr>
        <p:spPr bwMode="auto">
          <a:xfrm rot="5400000" flipH="1" flipV="1">
            <a:off x="5421671" y="1412776"/>
            <a:ext cx="1588" cy="1588"/>
          </a:xfrm>
          <a:prstGeom prst="curvedConnector3">
            <a:avLst>
              <a:gd name="adj1" fmla="val 14395468"/>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cxnSp>
      <p:sp>
        <p:nvSpPr>
          <p:cNvPr id="17416" name="Text Box 5">
            <a:extLst>
              <a:ext uri="{FF2B5EF4-FFF2-40B4-BE49-F238E27FC236}">
                <a16:creationId xmlns:a16="http://schemas.microsoft.com/office/drawing/2014/main" id="{90C8C68F-4331-4919-9AF0-923575350645}"/>
              </a:ext>
            </a:extLst>
          </p:cNvPr>
          <p:cNvSpPr txBox="1">
            <a:spLocks noChangeArrowheads="1"/>
          </p:cNvSpPr>
          <p:nvPr/>
        </p:nvSpPr>
        <p:spPr bwMode="auto">
          <a:xfrm>
            <a:off x="770345" y="2134123"/>
            <a:ext cx="1705741" cy="200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Geschäfts-</a:t>
            </a:r>
            <a:b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2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verständnis</a:t>
            </a:r>
            <a:b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DE" altLang="de-DE" sz="2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Feel</a:t>
            </a:r>
            <a: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b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Wie gut versteht </a:t>
            </a:r>
            <a:b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das Corporate Management </a:t>
            </a:r>
            <a:b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das Geschäft?</a:t>
            </a:r>
          </a:p>
        </p:txBody>
      </p:sp>
      <p:sp>
        <p:nvSpPr>
          <p:cNvPr id="17417" name="Text Box 6">
            <a:extLst>
              <a:ext uri="{FF2B5EF4-FFF2-40B4-BE49-F238E27FC236}">
                <a16:creationId xmlns:a16="http://schemas.microsoft.com/office/drawing/2014/main" id="{9A4785AE-71CD-4767-8CBC-5065AA7E8550}"/>
              </a:ext>
            </a:extLst>
          </p:cNvPr>
          <p:cNvSpPr txBox="1">
            <a:spLocks noChangeArrowheads="1"/>
          </p:cNvSpPr>
          <p:nvPr/>
        </p:nvSpPr>
        <p:spPr bwMode="auto">
          <a:xfrm>
            <a:off x="2579388" y="4968778"/>
            <a:ext cx="583170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de-DE" altLang="de-DE" sz="2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Synergienpotenzial</a:t>
            </a:r>
            <a: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(„Benefit“)</a:t>
            </a:r>
            <a: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b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Welche Möglichkeiten bestehen für das Corporate Management einen Mehrwert für das Geschäft zu schaffen?</a:t>
            </a:r>
          </a:p>
        </p:txBody>
      </p:sp>
      <p:sp>
        <p:nvSpPr>
          <p:cNvPr id="17418" name="Text Box 7">
            <a:extLst>
              <a:ext uri="{FF2B5EF4-FFF2-40B4-BE49-F238E27FC236}">
                <a16:creationId xmlns:a16="http://schemas.microsoft.com/office/drawing/2014/main" id="{6DA46219-2FBE-4257-A718-03B2BF946CBE}"/>
              </a:ext>
            </a:extLst>
          </p:cNvPr>
          <p:cNvSpPr txBox="1">
            <a:spLocks noChangeArrowheads="1"/>
          </p:cNvSpPr>
          <p:nvPr/>
        </p:nvSpPr>
        <p:spPr bwMode="auto">
          <a:xfrm>
            <a:off x="1668948" y="1300257"/>
            <a:ext cx="926852" cy="33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sehr gut</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19" name="Text Box 8">
            <a:extLst>
              <a:ext uri="{FF2B5EF4-FFF2-40B4-BE49-F238E27FC236}">
                <a16:creationId xmlns:a16="http://schemas.microsoft.com/office/drawing/2014/main" id="{0B401539-8A44-4ED9-8FE7-8BEE429ACA1E}"/>
              </a:ext>
            </a:extLst>
          </p:cNvPr>
          <p:cNvSpPr txBox="1">
            <a:spLocks noChangeArrowheads="1"/>
          </p:cNvSpPr>
          <p:nvPr/>
        </p:nvSpPr>
        <p:spPr bwMode="auto">
          <a:xfrm>
            <a:off x="1835013" y="4947981"/>
            <a:ext cx="753728" cy="33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gering</a:t>
            </a:r>
          </a:p>
        </p:txBody>
      </p:sp>
      <p:sp>
        <p:nvSpPr>
          <p:cNvPr id="17420" name="Rectangle 9">
            <a:extLst>
              <a:ext uri="{FF2B5EF4-FFF2-40B4-BE49-F238E27FC236}">
                <a16:creationId xmlns:a16="http://schemas.microsoft.com/office/drawing/2014/main" id="{76750660-5AF3-481D-A7C5-EA422BE885E2}"/>
              </a:ext>
            </a:extLst>
          </p:cNvPr>
          <p:cNvSpPr>
            <a:spLocks noChangeArrowheads="1"/>
          </p:cNvSpPr>
          <p:nvPr/>
        </p:nvSpPr>
        <p:spPr bwMode="auto">
          <a:xfrm>
            <a:off x="2648744" y="1412776"/>
            <a:ext cx="5545855" cy="3443214"/>
          </a:xfrm>
          <a:prstGeom prst="rect">
            <a:avLst/>
          </a:prstGeom>
          <a:solidFill>
            <a:schemeClr val="accent1"/>
          </a:solidFill>
          <a:ln w="19050">
            <a:solidFill>
              <a:srgbClr val="006666"/>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21" name="Text Box 10">
            <a:extLst>
              <a:ext uri="{FF2B5EF4-FFF2-40B4-BE49-F238E27FC236}">
                <a16:creationId xmlns:a16="http://schemas.microsoft.com/office/drawing/2014/main" id="{3BE608B3-6DEE-4CC4-B62C-7CB74C0EE04B}"/>
              </a:ext>
            </a:extLst>
          </p:cNvPr>
          <p:cNvSpPr txBox="1">
            <a:spLocks noChangeArrowheads="1"/>
          </p:cNvSpPr>
          <p:nvPr/>
        </p:nvSpPr>
        <p:spPr bwMode="auto">
          <a:xfrm>
            <a:off x="7732716" y="4947981"/>
            <a:ext cx="628695" cy="33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hoch</a:t>
            </a:r>
          </a:p>
        </p:txBody>
      </p:sp>
      <p:sp>
        <p:nvSpPr>
          <p:cNvPr id="17422" name="Line 11">
            <a:extLst>
              <a:ext uri="{FF2B5EF4-FFF2-40B4-BE49-F238E27FC236}">
                <a16:creationId xmlns:a16="http://schemas.microsoft.com/office/drawing/2014/main" id="{FF19B839-5018-448C-996C-B6B65FFEE4A8}"/>
              </a:ext>
            </a:extLst>
          </p:cNvPr>
          <p:cNvSpPr>
            <a:spLocks noChangeShapeType="1"/>
          </p:cNvSpPr>
          <p:nvPr/>
        </p:nvSpPr>
        <p:spPr bwMode="auto">
          <a:xfrm flipH="1" flipV="1">
            <a:off x="2626363" y="1142907"/>
            <a:ext cx="9593" cy="3746419"/>
          </a:xfrm>
          <a:prstGeom prst="line">
            <a:avLst/>
          </a:prstGeom>
          <a:noFill/>
          <a:ln w="38100">
            <a:solidFill>
              <a:srgbClr val="006666"/>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23" name="Line 12">
            <a:extLst>
              <a:ext uri="{FF2B5EF4-FFF2-40B4-BE49-F238E27FC236}">
                <a16:creationId xmlns:a16="http://schemas.microsoft.com/office/drawing/2014/main" id="{5261DE22-F940-4D11-A4AA-BDA412AA89DB}"/>
              </a:ext>
            </a:extLst>
          </p:cNvPr>
          <p:cNvSpPr>
            <a:spLocks noChangeShapeType="1"/>
          </p:cNvSpPr>
          <p:nvPr/>
        </p:nvSpPr>
        <p:spPr bwMode="auto">
          <a:xfrm rot="5400000" flipH="1" flipV="1">
            <a:off x="5615114" y="1881549"/>
            <a:ext cx="0" cy="5971106"/>
          </a:xfrm>
          <a:prstGeom prst="line">
            <a:avLst/>
          </a:prstGeom>
          <a:noFill/>
          <a:ln w="38100">
            <a:solidFill>
              <a:srgbClr val="006666"/>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24" name="Line 13">
            <a:extLst>
              <a:ext uri="{FF2B5EF4-FFF2-40B4-BE49-F238E27FC236}">
                <a16:creationId xmlns:a16="http://schemas.microsoft.com/office/drawing/2014/main" id="{63F24A17-1968-409A-BC41-50F6F5986DE6}"/>
              </a:ext>
            </a:extLst>
          </p:cNvPr>
          <p:cNvSpPr>
            <a:spLocks noChangeShapeType="1"/>
          </p:cNvSpPr>
          <p:nvPr/>
        </p:nvSpPr>
        <p:spPr bwMode="auto">
          <a:xfrm>
            <a:off x="2635955" y="3133589"/>
            <a:ext cx="2872846" cy="0"/>
          </a:xfrm>
          <a:prstGeom prst="line">
            <a:avLst/>
          </a:prstGeom>
          <a:noFill/>
          <a:ln w="19050" cap="rnd">
            <a:solidFill>
              <a:srgbClr val="006666"/>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25" name="Line 14">
            <a:extLst>
              <a:ext uri="{FF2B5EF4-FFF2-40B4-BE49-F238E27FC236}">
                <a16:creationId xmlns:a16="http://schemas.microsoft.com/office/drawing/2014/main" id="{EAF86C5F-6F5E-4A94-9114-15D95400DD9E}"/>
              </a:ext>
            </a:extLst>
          </p:cNvPr>
          <p:cNvSpPr>
            <a:spLocks noChangeShapeType="1"/>
          </p:cNvSpPr>
          <p:nvPr/>
        </p:nvSpPr>
        <p:spPr bwMode="auto">
          <a:xfrm rot="16200000">
            <a:off x="4640580" y="3987645"/>
            <a:ext cx="1771612" cy="0"/>
          </a:xfrm>
          <a:prstGeom prst="line">
            <a:avLst/>
          </a:prstGeom>
          <a:noFill/>
          <a:ln w="19050" cap="rnd">
            <a:solidFill>
              <a:srgbClr val="006666"/>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26" name="Text Box 15">
            <a:extLst>
              <a:ext uri="{FF2B5EF4-FFF2-40B4-BE49-F238E27FC236}">
                <a16:creationId xmlns:a16="http://schemas.microsoft.com/office/drawing/2014/main" id="{6D6C9279-AC4A-4417-9079-42C84F752949}"/>
              </a:ext>
            </a:extLst>
          </p:cNvPr>
          <p:cNvSpPr txBox="1">
            <a:spLocks noChangeArrowheads="1"/>
          </p:cNvSpPr>
          <p:nvPr/>
        </p:nvSpPr>
        <p:spPr bwMode="auto">
          <a:xfrm>
            <a:off x="6870486" y="1485799"/>
            <a:ext cx="1217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Kernland</a:t>
            </a:r>
            <a:b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de-DE" altLang="de-DE"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Heartland</a:t>
            </a: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7427" name="Text Box 16">
            <a:extLst>
              <a:ext uri="{FF2B5EF4-FFF2-40B4-BE49-F238E27FC236}">
                <a16:creationId xmlns:a16="http://schemas.microsoft.com/office/drawing/2014/main" id="{8B8CB56C-3EA8-431D-9A86-E3E7A21D83BC}"/>
              </a:ext>
            </a:extLst>
          </p:cNvPr>
          <p:cNvSpPr txBox="1">
            <a:spLocks noChangeArrowheads="1"/>
          </p:cNvSpPr>
          <p:nvPr/>
        </p:nvSpPr>
        <p:spPr bwMode="auto">
          <a:xfrm>
            <a:off x="2784634" y="1485799"/>
            <a:ext cx="9557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Ballast</a:t>
            </a:r>
            <a:b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"Ballast"</a:t>
            </a:r>
          </a:p>
        </p:txBody>
      </p:sp>
      <p:sp>
        <p:nvSpPr>
          <p:cNvPr id="17428" name="Text Box 17">
            <a:extLst>
              <a:ext uri="{FF2B5EF4-FFF2-40B4-BE49-F238E27FC236}">
                <a16:creationId xmlns:a16="http://schemas.microsoft.com/office/drawing/2014/main" id="{CE60A648-5C98-4791-951E-53BF7E4ABF3E}"/>
              </a:ext>
            </a:extLst>
          </p:cNvPr>
          <p:cNvSpPr txBox="1">
            <a:spLocks noChangeArrowheads="1"/>
          </p:cNvSpPr>
          <p:nvPr/>
        </p:nvSpPr>
        <p:spPr bwMode="auto">
          <a:xfrm>
            <a:off x="2784634" y="3852711"/>
            <a:ext cx="108715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Fremde</a:t>
            </a:r>
            <a:b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"Alien</a:t>
            </a:r>
            <a:b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Territory</a:t>
            </a: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7429" name="Text Box 18">
            <a:extLst>
              <a:ext uri="{FF2B5EF4-FFF2-40B4-BE49-F238E27FC236}">
                <a16:creationId xmlns:a16="http://schemas.microsoft.com/office/drawing/2014/main" id="{09B145D4-70A2-45AD-BB79-DEF2B65C3B97}"/>
              </a:ext>
            </a:extLst>
          </p:cNvPr>
          <p:cNvSpPr txBox="1">
            <a:spLocks noChangeArrowheads="1"/>
          </p:cNvSpPr>
          <p:nvPr/>
        </p:nvSpPr>
        <p:spPr bwMode="auto">
          <a:xfrm>
            <a:off x="6783283" y="4098932"/>
            <a:ext cx="13042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Wertfalle</a:t>
            </a:r>
            <a:br>
              <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"Value Trap"</a:t>
            </a:r>
            <a:endPar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7431" name="Textfeld 23">
            <a:extLst>
              <a:ext uri="{FF2B5EF4-FFF2-40B4-BE49-F238E27FC236}">
                <a16:creationId xmlns:a16="http://schemas.microsoft.com/office/drawing/2014/main" id="{25FB437C-9C91-4D5D-8AB5-8923B1190631}"/>
              </a:ext>
            </a:extLst>
          </p:cNvPr>
          <p:cNvSpPr txBox="1">
            <a:spLocks noChangeArrowheads="1"/>
          </p:cNvSpPr>
          <p:nvPr/>
        </p:nvSpPr>
        <p:spPr bwMode="auto">
          <a:xfrm>
            <a:off x="5384613" y="2484842"/>
            <a:ext cx="1144859" cy="58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"Edge of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Heartland"</a:t>
            </a:r>
          </a:p>
        </p:txBody>
      </p:sp>
      <p:sp>
        <p:nvSpPr>
          <p:cNvPr id="23" name="Bogen 22">
            <a:extLst>
              <a:ext uri="{FF2B5EF4-FFF2-40B4-BE49-F238E27FC236}">
                <a16:creationId xmlns:a16="http://schemas.microsoft.com/office/drawing/2014/main" id="{361F95BA-462F-43E9-B20E-241ABD12F475}"/>
              </a:ext>
            </a:extLst>
          </p:cNvPr>
          <p:cNvSpPr/>
          <p:nvPr/>
        </p:nvSpPr>
        <p:spPr bwMode="auto">
          <a:xfrm rot="10800000">
            <a:off x="5423145" y="7829"/>
            <a:ext cx="5337175" cy="2811463"/>
          </a:xfrm>
          <a:prstGeom prst="arc">
            <a:avLst>
              <a:gd name="adj1" fmla="val 15893823"/>
              <a:gd name="adj2" fmla="val 14744"/>
            </a:avLst>
          </a:prstGeom>
          <a:noFill/>
          <a:ln w="19050" cap="flat" cmpd="sng" algn="ctr">
            <a:solidFill>
              <a:schemeClr val="tx2"/>
            </a:solidFill>
            <a:prstDash val="sysDash"/>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Bogen 21">
            <a:extLst>
              <a:ext uri="{FF2B5EF4-FFF2-40B4-BE49-F238E27FC236}">
                <a16:creationId xmlns:a16="http://schemas.microsoft.com/office/drawing/2014/main" id="{4F0D3946-5205-4050-B49E-04222DAC6353}"/>
              </a:ext>
            </a:extLst>
          </p:cNvPr>
          <p:cNvSpPr/>
          <p:nvPr/>
        </p:nvSpPr>
        <p:spPr bwMode="auto">
          <a:xfrm rot="10800000">
            <a:off x="4207120" y="-804971"/>
            <a:ext cx="7602537" cy="4419601"/>
          </a:xfrm>
          <a:prstGeom prst="arc">
            <a:avLst>
              <a:gd name="adj1" fmla="val 15893823"/>
              <a:gd name="adj2" fmla="val 14744"/>
            </a:avLst>
          </a:prstGeom>
          <a:noFill/>
          <a:ln w="19050" cap="flat" cmpd="sng" algn="ctr">
            <a:solidFill>
              <a:schemeClr val="tx2"/>
            </a:solidFill>
            <a:prstDash val="sysDash"/>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4" name="Titel 1">
            <a:extLst>
              <a:ext uri="{FF2B5EF4-FFF2-40B4-BE49-F238E27FC236}">
                <a16:creationId xmlns:a16="http://schemas.microsoft.com/office/drawing/2014/main" id="{317C5B0E-7D27-4A61-8DE9-46DB752A6DE7}"/>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Die </a:t>
            </a:r>
            <a:r>
              <a:rPr lang="de-CH" kern="0" dirty="0" err="1">
                <a:latin typeface="Arial" panose="020B0604020202020204" pitchFamily="34" charset="0"/>
              </a:rPr>
              <a:t>Heartland</a:t>
            </a:r>
            <a:r>
              <a:rPr lang="de-CH" kern="0" dirty="0">
                <a:latin typeface="Arial" panose="020B0604020202020204" pitchFamily="34" charset="0"/>
              </a:rPr>
              <a:t>-Matrix</a:t>
            </a:r>
            <a:endParaRPr lang="de-CH" kern="0" dirty="0"/>
          </a:p>
        </p:txBody>
      </p:sp>
      <p:sp>
        <p:nvSpPr>
          <p:cNvPr id="25" name="Textfeld 24">
            <a:extLst>
              <a:ext uri="{FF2B5EF4-FFF2-40B4-BE49-F238E27FC236}">
                <a16:creationId xmlns:a16="http://schemas.microsoft.com/office/drawing/2014/main" id="{B2DF9E0A-A0CE-4D8A-9AF5-B1131729D679}"/>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-8</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ABC91D6A-8F2F-4FFF-BFA0-0C466A22111C}"/>
              </a:ext>
            </a:extLst>
          </p:cNvPr>
          <p:cNvSpPr>
            <a:spLocks noChangeArrowheads="1"/>
          </p:cNvSpPr>
          <p:nvPr/>
        </p:nvSpPr>
        <p:spPr bwMode="auto">
          <a:xfrm>
            <a:off x="1888436" y="1262064"/>
            <a:ext cx="7135786" cy="3943335"/>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6" name="Line 4">
            <a:extLst>
              <a:ext uri="{FF2B5EF4-FFF2-40B4-BE49-F238E27FC236}">
                <a16:creationId xmlns:a16="http://schemas.microsoft.com/office/drawing/2014/main" id="{665403CA-FF47-4F22-9965-85F49D2C9E72}"/>
              </a:ext>
            </a:extLst>
          </p:cNvPr>
          <p:cNvSpPr>
            <a:spLocks noChangeShapeType="1"/>
          </p:cNvSpPr>
          <p:nvPr/>
        </p:nvSpPr>
        <p:spPr bwMode="auto">
          <a:xfrm flipV="1">
            <a:off x="1888436" y="901703"/>
            <a:ext cx="0" cy="4321159"/>
          </a:xfrm>
          <a:prstGeom prst="line">
            <a:avLst/>
          </a:prstGeom>
          <a:noFill/>
          <a:ln w="57150">
            <a:solidFill>
              <a:schemeClr val="tx2"/>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7" name="Line 5">
            <a:extLst>
              <a:ext uri="{FF2B5EF4-FFF2-40B4-BE49-F238E27FC236}">
                <a16:creationId xmlns:a16="http://schemas.microsoft.com/office/drawing/2014/main" id="{D33B4A4F-1917-446C-A9AD-99E9297C7448}"/>
              </a:ext>
            </a:extLst>
          </p:cNvPr>
          <p:cNvSpPr>
            <a:spLocks noChangeShapeType="1"/>
          </p:cNvSpPr>
          <p:nvPr/>
        </p:nvSpPr>
        <p:spPr bwMode="auto">
          <a:xfrm rot="5400000" flipV="1">
            <a:off x="5629366" y="1473994"/>
            <a:ext cx="20638" cy="7477098"/>
          </a:xfrm>
          <a:prstGeom prst="line">
            <a:avLst/>
          </a:prstGeom>
          <a:noFill/>
          <a:ln w="57150">
            <a:solidFill>
              <a:schemeClr val="tx2"/>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8" name="Text Box 6">
            <a:extLst>
              <a:ext uri="{FF2B5EF4-FFF2-40B4-BE49-F238E27FC236}">
                <a16:creationId xmlns:a16="http://schemas.microsoft.com/office/drawing/2014/main" id="{B6482A1B-C13A-4779-B0D2-ADB9B1CC7197}"/>
              </a:ext>
            </a:extLst>
          </p:cNvPr>
          <p:cNvSpPr txBox="1">
            <a:spLocks noChangeArrowheads="1"/>
          </p:cNvSpPr>
          <p:nvPr/>
        </p:nvSpPr>
        <p:spPr bwMode="auto">
          <a:xfrm>
            <a:off x="7284368" y="5284774"/>
            <a:ext cx="1762079" cy="584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Free Cashflow</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9" name="Text Box 7">
            <a:extLst>
              <a:ext uri="{FF2B5EF4-FFF2-40B4-BE49-F238E27FC236}">
                <a16:creationId xmlns:a16="http://schemas.microsoft.com/office/drawing/2014/main" id="{15BC3BA3-E052-4C51-A57C-C381B064B234}"/>
              </a:ext>
            </a:extLst>
          </p:cNvPr>
          <p:cNvSpPr txBox="1">
            <a:spLocks noChangeArrowheads="1"/>
          </p:cNvSpPr>
          <p:nvPr/>
        </p:nvSpPr>
        <p:spPr bwMode="auto">
          <a:xfrm>
            <a:off x="466239" y="836616"/>
            <a:ext cx="1260275" cy="181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EVA</a:t>
            </a:r>
            <a:endParaRPr kumimoji="0" lang="en-US" altLang="de-DE" sz="18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Economic</a:t>
            </a:r>
            <a:b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Value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Added</a:t>
            </a:r>
          </a:p>
          <a:p>
            <a:pPr marL="0" marR="0" lvl="0" indent="0" algn="r" defTabSz="914400" rtl="0" eaLnBrk="1" fontAlgn="base" latinLnBrk="0" hangingPunct="1">
              <a:lnSpc>
                <a:spcPct val="100000"/>
              </a:lnSpc>
              <a:spcBef>
                <a:spcPct val="3000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Übergewinn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über die </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Kapitalkosten</a:t>
            </a:r>
          </a:p>
        </p:txBody>
      </p:sp>
      <p:sp>
        <p:nvSpPr>
          <p:cNvPr id="18440" name="Text Box 8">
            <a:extLst>
              <a:ext uri="{FF2B5EF4-FFF2-40B4-BE49-F238E27FC236}">
                <a16:creationId xmlns:a16="http://schemas.microsoft.com/office/drawing/2014/main" id="{9339CCB8-7C50-42F0-9808-0AF5798CCD3C}"/>
              </a:ext>
            </a:extLst>
          </p:cNvPr>
          <p:cNvSpPr txBox="1">
            <a:spLocks noChangeArrowheads="1"/>
          </p:cNvSpPr>
          <p:nvPr/>
        </p:nvSpPr>
        <p:spPr bwMode="auto">
          <a:xfrm>
            <a:off x="1447112" y="3036882"/>
            <a:ext cx="325436" cy="39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41" name="Text Box 9">
            <a:extLst>
              <a:ext uri="{FF2B5EF4-FFF2-40B4-BE49-F238E27FC236}">
                <a16:creationId xmlns:a16="http://schemas.microsoft.com/office/drawing/2014/main" id="{D5731C3A-22BB-44B1-89E6-A793F29AC47C}"/>
              </a:ext>
            </a:extLst>
          </p:cNvPr>
          <p:cNvSpPr txBox="1">
            <a:spLocks noChangeArrowheads="1"/>
          </p:cNvSpPr>
          <p:nvPr/>
        </p:nvSpPr>
        <p:spPr bwMode="auto">
          <a:xfrm>
            <a:off x="5269798" y="5240324"/>
            <a:ext cx="325436" cy="39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42" name="Text Box 11">
            <a:extLst>
              <a:ext uri="{FF2B5EF4-FFF2-40B4-BE49-F238E27FC236}">
                <a16:creationId xmlns:a16="http://schemas.microsoft.com/office/drawing/2014/main" id="{58C7B8E5-4AB4-4C5D-8556-02D08A6D8226}"/>
              </a:ext>
            </a:extLst>
          </p:cNvPr>
          <p:cNvSpPr txBox="1">
            <a:spLocks noChangeArrowheads="1"/>
          </p:cNvSpPr>
          <p:nvPr/>
        </p:nvSpPr>
        <p:spPr bwMode="auto">
          <a:xfrm>
            <a:off x="2623445" y="3394069"/>
            <a:ext cx="2201855" cy="165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Typ 1:</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Underperformer-</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Cash-Verzehrer</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Watchlist für</a:t>
            </a:r>
            <a:b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Desinvestitionen</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43" name="Text Box 12">
            <a:extLst>
              <a:ext uri="{FF2B5EF4-FFF2-40B4-BE49-F238E27FC236}">
                <a16:creationId xmlns:a16="http://schemas.microsoft.com/office/drawing/2014/main" id="{E0E64C00-E01D-4212-95B9-6699F5E88272}"/>
              </a:ext>
            </a:extLst>
          </p:cNvPr>
          <p:cNvSpPr txBox="1">
            <a:spLocks noChangeArrowheads="1"/>
          </p:cNvSpPr>
          <p:nvPr/>
        </p:nvSpPr>
        <p:spPr bwMode="auto">
          <a:xfrm>
            <a:off x="2688533" y="1430338"/>
            <a:ext cx="2073267" cy="1655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Typ 2:</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Wertgenerierer</a:t>
            </a:r>
            <a:r>
              <a:rPr kumimoji="0" lang="de-CH" alt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br>
              <a:rPr kumimoji="0" lang="de-CH" alt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Cash-Verzehrer</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Watchlist für</a:t>
            </a:r>
            <a:br>
              <a:rPr kumimoji="0" lang="de-CH"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Wachstum</a:t>
            </a:r>
            <a:endParaRPr kumimoji="0" lang="de-DE"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8444" name="Text Box 13">
            <a:extLst>
              <a:ext uri="{FF2B5EF4-FFF2-40B4-BE49-F238E27FC236}">
                <a16:creationId xmlns:a16="http://schemas.microsoft.com/office/drawing/2014/main" id="{39891979-8C1F-4506-8F86-41FB75E08423}"/>
              </a:ext>
            </a:extLst>
          </p:cNvPr>
          <p:cNvSpPr txBox="1">
            <a:spLocks noChangeArrowheads="1"/>
          </p:cNvSpPr>
          <p:nvPr/>
        </p:nvSpPr>
        <p:spPr bwMode="auto">
          <a:xfrm>
            <a:off x="6054020" y="3394069"/>
            <a:ext cx="2259004" cy="165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Typ 4:</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Underperformer-</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Cash-Lieferanten</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Performance-</a:t>
            </a:r>
            <a:b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Programm</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45" name="Text Box 14">
            <a:extLst>
              <a:ext uri="{FF2B5EF4-FFF2-40B4-BE49-F238E27FC236}">
                <a16:creationId xmlns:a16="http://schemas.microsoft.com/office/drawing/2014/main" id="{28205808-35AF-44C0-8DC0-84F95FE04BB0}"/>
              </a:ext>
            </a:extLst>
          </p:cNvPr>
          <p:cNvSpPr txBox="1">
            <a:spLocks noChangeArrowheads="1"/>
          </p:cNvSpPr>
          <p:nvPr/>
        </p:nvSpPr>
        <p:spPr bwMode="auto">
          <a:xfrm>
            <a:off x="6055607" y="1430338"/>
            <a:ext cx="2259005" cy="141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Typ 3:</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Wertgenerierer-</a:t>
            </a:r>
            <a:b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Cash-Lieferanten</a:t>
            </a:r>
          </a:p>
          <a:p>
            <a:pPr marL="0" marR="0" lvl="0" indent="0" algn="ctr" defTabSz="914400" rtl="0" eaLnBrk="1" fontAlgn="base" latinLnBrk="0" hangingPunct="1">
              <a:lnSpc>
                <a:spcPct val="100000"/>
              </a:lnSpc>
              <a:spcBef>
                <a:spcPct val="4000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46" name="Line 15">
            <a:extLst>
              <a:ext uri="{FF2B5EF4-FFF2-40B4-BE49-F238E27FC236}">
                <a16:creationId xmlns:a16="http://schemas.microsoft.com/office/drawing/2014/main" id="{FAAE7B7D-3C4A-4FBA-A325-86FC76CF027D}"/>
              </a:ext>
            </a:extLst>
          </p:cNvPr>
          <p:cNvSpPr>
            <a:spLocks noChangeShapeType="1"/>
          </p:cNvSpPr>
          <p:nvPr/>
        </p:nvSpPr>
        <p:spPr bwMode="auto">
          <a:xfrm>
            <a:off x="1891611" y="3233732"/>
            <a:ext cx="7129436" cy="0"/>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47" name="Line 16">
            <a:extLst>
              <a:ext uri="{FF2B5EF4-FFF2-40B4-BE49-F238E27FC236}">
                <a16:creationId xmlns:a16="http://schemas.microsoft.com/office/drawing/2014/main" id="{02D4E7C6-7E07-4EDC-A0DE-4699405EC8FD}"/>
              </a:ext>
            </a:extLst>
          </p:cNvPr>
          <p:cNvSpPr>
            <a:spLocks noChangeShapeType="1"/>
          </p:cNvSpPr>
          <p:nvPr/>
        </p:nvSpPr>
        <p:spPr bwMode="auto">
          <a:xfrm rot="5400000">
            <a:off x="3497361" y="3232938"/>
            <a:ext cx="3917935" cy="1588"/>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48" name="Text Box 17">
            <a:extLst>
              <a:ext uri="{FF2B5EF4-FFF2-40B4-BE49-F238E27FC236}">
                <a16:creationId xmlns:a16="http://schemas.microsoft.com/office/drawing/2014/main" id="{1DA4E5F5-2E58-4798-AD53-608BD5C0F91D}"/>
              </a:ext>
            </a:extLst>
          </p:cNvPr>
          <p:cNvSpPr txBox="1">
            <a:spLocks noChangeArrowheads="1"/>
          </p:cNvSpPr>
          <p:nvPr/>
        </p:nvSpPr>
        <p:spPr bwMode="auto">
          <a:xfrm>
            <a:off x="466239" y="5508561"/>
            <a:ext cx="82269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 Gewinn + Zins – Gesamtkapital * Kapitalkostensatz</a:t>
            </a:r>
            <a:b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Cashflow</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(CF) = Differenz zwischen einzahlungswirksamen Erträgen und auszahlungswirksamen Aufwendungen</a:t>
            </a:r>
            <a:b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Free Cashflow</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 CF – Investitionen (deren Durchführung erforderlich ist, damit sich die CF wie im Geschäftsplan dargelegt, realisieren </a:t>
            </a:r>
            <a:r>
              <a:rPr lang="de-CH" altLang="de-DE" sz="1000" dirty="0">
                <a:solidFill>
                  <a:srgbClr val="000000"/>
                </a:solidFill>
              </a:rPr>
              <a:t>lassen</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p:txBody>
      </p:sp>
      <p:sp>
        <p:nvSpPr>
          <p:cNvPr id="18" name="Titel 1">
            <a:extLst>
              <a:ext uri="{FF2B5EF4-FFF2-40B4-BE49-F238E27FC236}">
                <a16:creationId xmlns:a16="http://schemas.microsoft.com/office/drawing/2014/main" id="{A1F34D21-6215-4B5D-A4D9-7368F0B20C3E}"/>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err="1">
                <a:latin typeface="Arial" panose="020B0604020202020204" pitchFamily="34" charset="0"/>
              </a:rPr>
              <a:t>Portfoliomgt</a:t>
            </a:r>
            <a:r>
              <a:rPr lang="de-CH" kern="0" dirty="0">
                <a:latin typeface="Arial" panose="020B0604020202020204" pitchFamily="34" charset="0"/>
              </a:rPr>
              <a:t>. auf der Basis finanzieller Erwartungen </a:t>
            </a:r>
            <a:endParaRPr lang="de-CH" kern="0" dirty="0"/>
          </a:p>
        </p:txBody>
      </p:sp>
      <p:sp>
        <p:nvSpPr>
          <p:cNvPr id="19" name="Textfeld 18">
            <a:extLst>
              <a:ext uri="{FF2B5EF4-FFF2-40B4-BE49-F238E27FC236}">
                <a16:creationId xmlns:a16="http://schemas.microsoft.com/office/drawing/2014/main" id="{ECE56BBE-145D-405C-9F3A-E92C68229093}"/>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-9</a:t>
            </a:r>
          </a:p>
        </p:txBody>
      </p:sp>
      <p:sp>
        <p:nvSpPr>
          <p:cNvPr id="2" name="Textfeld 1">
            <a:extLst>
              <a:ext uri="{FF2B5EF4-FFF2-40B4-BE49-F238E27FC236}">
                <a16:creationId xmlns:a16="http://schemas.microsoft.com/office/drawing/2014/main" id="{2BD11284-767D-4AE1-9524-ACE17AA234DE}"/>
              </a:ext>
            </a:extLst>
          </p:cNvPr>
          <p:cNvSpPr txBox="1"/>
          <p:nvPr/>
        </p:nvSpPr>
        <p:spPr>
          <a:xfrm>
            <a:off x="4252320" y="6611779"/>
            <a:ext cx="2406428" cy="246221"/>
          </a:xfrm>
          <a:prstGeom prst="rect">
            <a:avLst/>
          </a:prstGeom>
          <a:noFill/>
        </p:spPr>
        <p:txBody>
          <a:bodyPr wrap="none" rtlCol="0">
            <a:spAutoFit/>
          </a:bodyPr>
          <a:lstStyle/>
          <a:p>
            <a:r>
              <a:rPr lang="de-CH" sz="1000" dirty="0"/>
              <a:t>Quelle: In Anlehnung an ThyssenKrupp</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4">
            <a:extLst>
              <a:ext uri="{FF2B5EF4-FFF2-40B4-BE49-F238E27FC236}">
                <a16:creationId xmlns:a16="http://schemas.microsoft.com/office/drawing/2014/main" id="{E42CC859-9BD1-4454-8C43-ACD410CA6240}"/>
              </a:ext>
            </a:extLst>
          </p:cNvPr>
          <p:cNvSpPr txBox="1">
            <a:spLocks noChangeArrowheads="1"/>
          </p:cNvSpPr>
          <p:nvPr/>
        </p:nvSpPr>
        <p:spPr bwMode="auto">
          <a:xfrm>
            <a:off x="4308429" y="6467445"/>
            <a:ext cx="24641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 =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Economic</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Value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Added</a:t>
            </a:r>
            <a:endPar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Boston Consulting Group; Linde.</a:t>
            </a:r>
          </a:p>
        </p:txBody>
      </p:sp>
      <p:grpSp>
        <p:nvGrpSpPr>
          <p:cNvPr id="3" name="Gruppieren 2">
            <a:extLst>
              <a:ext uri="{FF2B5EF4-FFF2-40B4-BE49-F238E27FC236}">
                <a16:creationId xmlns:a16="http://schemas.microsoft.com/office/drawing/2014/main" id="{A5E71F9F-8056-4703-9D20-6C76FBC179D6}"/>
              </a:ext>
            </a:extLst>
          </p:cNvPr>
          <p:cNvGrpSpPr/>
          <p:nvPr/>
        </p:nvGrpSpPr>
        <p:grpSpPr>
          <a:xfrm>
            <a:off x="1784648" y="1474795"/>
            <a:ext cx="5993975" cy="4354468"/>
            <a:chOff x="2092728" y="1371615"/>
            <a:chExt cx="5993975" cy="4354468"/>
          </a:xfrm>
        </p:grpSpPr>
        <p:sp>
          <p:nvSpPr>
            <p:cNvPr id="19461" name="Rectangle 6">
              <a:extLst>
                <a:ext uri="{FF2B5EF4-FFF2-40B4-BE49-F238E27FC236}">
                  <a16:creationId xmlns:a16="http://schemas.microsoft.com/office/drawing/2014/main" id="{27B0172E-EC38-4981-A742-657BF38DE708}"/>
                </a:ext>
              </a:extLst>
            </p:cNvPr>
            <p:cNvSpPr>
              <a:spLocks noChangeArrowheads="1"/>
            </p:cNvSpPr>
            <p:nvPr/>
          </p:nvSpPr>
          <p:spPr bwMode="auto">
            <a:xfrm>
              <a:off x="3190887" y="1371615"/>
              <a:ext cx="2447908" cy="1800212"/>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Werterodierer</a:t>
              </a: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endPar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Aktiviere Werttreiber</a:t>
              </a:r>
            </a:p>
          </p:txBody>
        </p:sp>
        <p:sp>
          <p:nvSpPr>
            <p:cNvPr id="19462" name="Rectangle 7">
              <a:extLst>
                <a:ext uri="{FF2B5EF4-FFF2-40B4-BE49-F238E27FC236}">
                  <a16:creationId xmlns:a16="http://schemas.microsoft.com/office/drawing/2014/main" id="{B3A40959-CFBF-4CC4-ADE0-3B513A781924}"/>
                </a:ext>
              </a:extLst>
            </p:cNvPr>
            <p:cNvSpPr>
              <a:spLocks noChangeArrowheads="1"/>
            </p:cNvSpPr>
            <p:nvPr/>
          </p:nvSpPr>
          <p:spPr bwMode="auto">
            <a:xfrm>
              <a:off x="5638795" y="1371615"/>
              <a:ext cx="2447908" cy="18002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Wertschaffer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Fortfahren</a:t>
              </a:r>
              <a:endParaRPr kumimoji="0" lang="en-US"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463" name="Rectangle 8">
              <a:extLst>
                <a:ext uri="{FF2B5EF4-FFF2-40B4-BE49-F238E27FC236}">
                  <a16:creationId xmlns:a16="http://schemas.microsoft.com/office/drawing/2014/main" id="{C2C1FF16-A823-4601-B9F2-BCA8EF02FDA5}"/>
                </a:ext>
              </a:extLst>
            </p:cNvPr>
            <p:cNvSpPr>
              <a:spLocks noChangeArrowheads="1"/>
            </p:cNvSpPr>
            <p:nvPr/>
          </p:nvSpPr>
          <p:spPr bwMode="auto">
            <a:xfrm>
              <a:off x="3190887" y="3171827"/>
              <a:ext cx="2447908" cy="18002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Wertvernichter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Aktiviere Werttreiber/</a:t>
              </a:r>
              <a:b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Beobachten hinsichtlich</a:t>
              </a:r>
              <a:b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Desinvestition </a:t>
              </a:r>
            </a:p>
          </p:txBody>
        </p:sp>
        <p:sp>
          <p:nvSpPr>
            <p:cNvPr id="19464" name="Rectangle 9">
              <a:extLst>
                <a:ext uri="{FF2B5EF4-FFF2-40B4-BE49-F238E27FC236}">
                  <a16:creationId xmlns:a16="http://schemas.microsoft.com/office/drawing/2014/main" id="{38F78B7B-7622-441D-B3C0-8DF648CA6797}"/>
                </a:ext>
              </a:extLst>
            </p:cNvPr>
            <p:cNvSpPr>
              <a:spLocks noChangeArrowheads="1"/>
            </p:cNvSpPr>
            <p:nvPr/>
          </p:nvSpPr>
          <p:spPr bwMode="auto">
            <a:xfrm>
              <a:off x="5638795" y="3171827"/>
              <a:ext cx="2447908" cy="1800212"/>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Wertlückenschliesser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Fortfahren/</a:t>
              </a:r>
              <a:b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Beschleunigen</a:t>
              </a:r>
            </a:p>
          </p:txBody>
        </p:sp>
        <p:sp>
          <p:nvSpPr>
            <p:cNvPr id="19465" name="Text Box 10">
              <a:extLst>
                <a:ext uri="{FF2B5EF4-FFF2-40B4-BE49-F238E27FC236}">
                  <a16:creationId xmlns:a16="http://schemas.microsoft.com/office/drawing/2014/main" id="{1EBCD4B9-395D-464A-A01C-15E65F76A02B}"/>
                </a:ext>
              </a:extLst>
            </p:cNvPr>
            <p:cNvSpPr txBox="1">
              <a:spLocks noChangeArrowheads="1"/>
            </p:cNvSpPr>
            <p:nvPr/>
          </p:nvSpPr>
          <p:spPr bwMode="auto">
            <a:xfrm>
              <a:off x="5487984" y="4994265"/>
              <a:ext cx="284050" cy="30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0</a:t>
              </a:r>
            </a:p>
          </p:txBody>
        </p:sp>
        <p:sp>
          <p:nvSpPr>
            <p:cNvPr id="19466" name="Text Box 11">
              <a:extLst>
                <a:ext uri="{FF2B5EF4-FFF2-40B4-BE49-F238E27FC236}">
                  <a16:creationId xmlns:a16="http://schemas.microsoft.com/office/drawing/2014/main" id="{953B2439-8840-4F69-AAEF-540A7E851F74}"/>
                </a:ext>
              </a:extLst>
            </p:cNvPr>
            <p:cNvSpPr txBox="1">
              <a:spLocks noChangeArrowheads="1"/>
            </p:cNvSpPr>
            <p:nvPr/>
          </p:nvSpPr>
          <p:spPr bwMode="auto">
            <a:xfrm>
              <a:off x="6396028" y="4994265"/>
              <a:ext cx="692813" cy="30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positiv</a:t>
              </a:r>
            </a:p>
          </p:txBody>
        </p:sp>
        <p:sp>
          <p:nvSpPr>
            <p:cNvPr id="19467" name="Text Box 14">
              <a:extLst>
                <a:ext uri="{FF2B5EF4-FFF2-40B4-BE49-F238E27FC236}">
                  <a16:creationId xmlns:a16="http://schemas.microsoft.com/office/drawing/2014/main" id="{92D7F741-D832-4D45-B41E-3016283FF101}"/>
                </a:ext>
              </a:extLst>
            </p:cNvPr>
            <p:cNvSpPr txBox="1">
              <a:spLocks noChangeArrowheads="1"/>
            </p:cNvSpPr>
            <p:nvPr/>
          </p:nvSpPr>
          <p:spPr bwMode="auto">
            <a:xfrm>
              <a:off x="2171274" y="3779548"/>
              <a:ext cx="1021426"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Kleiner als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Ziel-EVA</a:t>
              </a:r>
            </a:p>
          </p:txBody>
        </p:sp>
        <p:sp>
          <p:nvSpPr>
            <p:cNvPr id="19468" name="Text Box 15">
              <a:extLst>
                <a:ext uri="{FF2B5EF4-FFF2-40B4-BE49-F238E27FC236}">
                  <a16:creationId xmlns:a16="http://schemas.microsoft.com/office/drawing/2014/main" id="{01F1CB92-4886-478E-BD5F-67AD2DD712A5}"/>
                </a:ext>
              </a:extLst>
            </p:cNvPr>
            <p:cNvSpPr txBox="1">
              <a:spLocks noChangeArrowheads="1"/>
            </p:cNvSpPr>
            <p:nvPr/>
          </p:nvSpPr>
          <p:spPr bwMode="auto">
            <a:xfrm>
              <a:off x="4014795" y="4994265"/>
              <a:ext cx="761742" cy="30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negativ</a:t>
              </a:r>
            </a:p>
          </p:txBody>
        </p:sp>
        <p:sp>
          <p:nvSpPr>
            <p:cNvPr id="19469" name="Rectangle 16">
              <a:extLst>
                <a:ext uri="{FF2B5EF4-FFF2-40B4-BE49-F238E27FC236}">
                  <a16:creationId xmlns:a16="http://schemas.microsoft.com/office/drawing/2014/main" id="{DA6CB20A-A762-4B40-A32F-FD7EA72ABACC}"/>
                </a:ext>
              </a:extLst>
            </p:cNvPr>
            <p:cNvSpPr>
              <a:spLocks noChangeArrowheads="1"/>
            </p:cNvSpPr>
            <p:nvPr/>
          </p:nvSpPr>
          <p:spPr bwMode="auto">
            <a:xfrm>
              <a:off x="5313354" y="5365723"/>
              <a:ext cx="611183" cy="36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l-GR"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Δ</a:t>
              </a:r>
              <a:r>
                <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EVA (zum Vorjahr)</a:t>
              </a:r>
            </a:p>
          </p:txBody>
        </p:sp>
        <p:sp>
          <p:nvSpPr>
            <p:cNvPr id="19470" name="Text Box 14">
              <a:extLst>
                <a:ext uri="{FF2B5EF4-FFF2-40B4-BE49-F238E27FC236}">
                  <a16:creationId xmlns:a16="http://schemas.microsoft.com/office/drawing/2014/main" id="{69F910C9-F2AD-4390-8349-B8E3F3286E37}"/>
                </a:ext>
              </a:extLst>
            </p:cNvPr>
            <p:cNvSpPr txBox="1">
              <a:spLocks noChangeArrowheads="1"/>
            </p:cNvSpPr>
            <p:nvPr/>
          </p:nvSpPr>
          <p:spPr bwMode="auto">
            <a:xfrm>
              <a:off x="2092728" y="1979336"/>
              <a:ext cx="1099972"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Grösser als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Ziel-EVA</a:t>
              </a:r>
            </a:p>
          </p:txBody>
        </p:sp>
        <p:sp>
          <p:nvSpPr>
            <p:cNvPr id="19471" name="Text Box 14">
              <a:extLst>
                <a:ext uri="{FF2B5EF4-FFF2-40B4-BE49-F238E27FC236}">
                  <a16:creationId xmlns:a16="http://schemas.microsoft.com/office/drawing/2014/main" id="{91619C4E-552D-4829-BEB3-6FAC21844D86}"/>
                </a:ext>
              </a:extLst>
            </p:cNvPr>
            <p:cNvSpPr txBox="1">
              <a:spLocks noChangeArrowheads="1"/>
            </p:cNvSpPr>
            <p:nvPr/>
          </p:nvSpPr>
          <p:spPr bwMode="auto">
            <a:xfrm>
              <a:off x="2180126" y="3009903"/>
              <a:ext cx="1012578"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Ziel-EVA</a:t>
              </a:r>
            </a:p>
          </p:txBody>
        </p:sp>
      </p:grpSp>
      <p:sp>
        <p:nvSpPr>
          <p:cNvPr id="17" name="Titel 1">
            <a:extLst>
              <a:ext uri="{FF2B5EF4-FFF2-40B4-BE49-F238E27FC236}">
                <a16:creationId xmlns:a16="http://schemas.microsoft.com/office/drawing/2014/main" id="{0A13D7EA-ED17-4E37-82E4-869DC74E850D}"/>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latin typeface="Arial" panose="020B0604020202020204" pitchFamily="34" charset="0"/>
              </a:rPr>
              <a:t>Portfoliomanagement bei Linde </a:t>
            </a:r>
            <a:endParaRPr lang="de-CH" kern="0" dirty="0"/>
          </a:p>
        </p:txBody>
      </p:sp>
      <p:sp>
        <p:nvSpPr>
          <p:cNvPr id="18" name="Textfeld 17">
            <a:extLst>
              <a:ext uri="{FF2B5EF4-FFF2-40B4-BE49-F238E27FC236}">
                <a16:creationId xmlns:a16="http://schemas.microsoft.com/office/drawing/2014/main" id="{BF055248-1344-46CF-B9D1-1C3E37E16C2A}"/>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-10</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3495E4-0217-44EA-BA87-346B9F913660}"/>
              </a:ext>
            </a:extLst>
          </p:cNvPr>
          <p:cNvSpPr>
            <a:spLocks noGrp="1"/>
          </p:cNvSpPr>
          <p:nvPr>
            <p:ph type="title"/>
          </p:nvPr>
        </p:nvSpPr>
        <p:spPr/>
        <p:txBody>
          <a:bodyPr/>
          <a:lstStyle/>
          <a:p>
            <a:r>
              <a:rPr lang="de-CH" dirty="0"/>
              <a:t>Entscheidungsbaum der Werttreiber (I)</a:t>
            </a:r>
          </a:p>
        </p:txBody>
      </p:sp>
      <p:cxnSp>
        <p:nvCxnSpPr>
          <p:cNvPr id="3" name="Gerade Verbindung 121">
            <a:extLst>
              <a:ext uri="{FF2B5EF4-FFF2-40B4-BE49-F238E27FC236}">
                <a16:creationId xmlns:a16="http://schemas.microsoft.com/office/drawing/2014/main" id="{9EE3B77D-B0B7-4075-A95E-7CCE6C419F95}"/>
              </a:ext>
            </a:extLst>
          </p:cNvPr>
          <p:cNvCxnSpPr>
            <a:cxnSpLocks noChangeShapeType="1"/>
          </p:cNvCxnSpPr>
          <p:nvPr/>
        </p:nvCxnSpPr>
        <p:spPr bwMode="auto">
          <a:xfrm>
            <a:off x="2339304" y="2393070"/>
            <a:ext cx="0" cy="231629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8" name="Gerade Verbindung 119">
            <a:extLst>
              <a:ext uri="{FF2B5EF4-FFF2-40B4-BE49-F238E27FC236}">
                <a16:creationId xmlns:a16="http://schemas.microsoft.com/office/drawing/2014/main" id="{21699204-BF9A-4E7D-88CA-90256CB1ED94}"/>
              </a:ext>
            </a:extLst>
          </p:cNvPr>
          <p:cNvCxnSpPr>
            <a:cxnSpLocks noChangeShapeType="1"/>
          </p:cNvCxnSpPr>
          <p:nvPr/>
        </p:nvCxnSpPr>
        <p:spPr bwMode="auto">
          <a:xfrm rot="10800000" flipV="1">
            <a:off x="2043125" y="6697581"/>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 name="Gerade Verbindung 124">
            <a:extLst>
              <a:ext uri="{FF2B5EF4-FFF2-40B4-BE49-F238E27FC236}">
                <a16:creationId xmlns:a16="http://schemas.microsoft.com/office/drawing/2014/main" id="{48F9CAE1-65A1-4712-A9D2-A0A41B780A4F}"/>
              </a:ext>
            </a:extLst>
          </p:cNvPr>
          <p:cNvCxnSpPr>
            <a:cxnSpLocks noChangeShapeType="1"/>
          </p:cNvCxnSpPr>
          <p:nvPr/>
        </p:nvCxnSpPr>
        <p:spPr bwMode="auto">
          <a:xfrm rot="10800000" flipV="1">
            <a:off x="5562057" y="5792857"/>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5" name="Gerade Verbindung 123">
            <a:extLst>
              <a:ext uri="{FF2B5EF4-FFF2-40B4-BE49-F238E27FC236}">
                <a16:creationId xmlns:a16="http://schemas.microsoft.com/office/drawing/2014/main" id="{DA9533D0-633F-4376-90D5-2C6BA0ED9D6E}"/>
              </a:ext>
            </a:extLst>
          </p:cNvPr>
          <p:cNvCxnSpPr>
            <a:cxnSpLocks noChangeShapeType="1"/>
          </p:cNvCxnSpPr>
          <p:nvPr/>
        </p:nvCxnSpPr>
        <p:spPr bwMode="auto">
          <a:xfrm rot="10800000" flipV="1">
            <a:off x="5557271" y="3825933"/>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 name="AutoShape 49">
            <a:extLst>
              <a:ext uri="{FF2B5EF4-FFF2-40B4-BE49-F238E27FC236}">
                <a16:creationId xmlns:a16="http://schemas.microsoft.com/office/drawing/2014/main" id="{971545E7-1CB9-469F-8898-8FF2FEDAFD81}"/>
              </a:ext>
            </a:extLst>
          </p:cNvPr>
          <p:cNvCxnSpPr>
            <a:cxnSpLocks noChangeShapeType="1"/>
          </p:cNvCxnSpPr>
          <p:nvPr/>
        </p:nvCxnSpPr>
        <p:spPr bwMode="auto">
          <a:xfrm flipV="1">
            <a:off x="5125412" y="3836233"/>
            <a:ext cx="423860" cy="863596"/>
          </a:xfrm>
          <a:prstGeom prst="bentConnector2">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7" name="AutoShape 50">
            <a:extLst>
              <a:ext uri="{FF2B5EF4-FFF2-40B4-BE49-F238E27FC236}">
                <a16:creationId xmlns:a16="http://schemas.microsoft.com/office/drawing/2014/main" id="{DBC00410-F0E5-416D-8747-2B1FF9A390EA}"/>
              </a:ext>
            </a:extLst>
          </p:cNvPr>
          <p:cNvCxnSpPr>
            <a:cxnSpLocks noChangeShapeType="1"/>
          </p:cNvCxnSpPr>
          <p:nvPr/>
        </p:nvCxnSpPr>
        <p:spPr bwMode="auto">
          <a:xfrm>
            <a:off x="5125412" y="4709360"/>
            <a:ext cx="423860" cy="1081083"/>
          </a:xfrm>
          <a:prstGeom prst="bentConnector2">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9" name="AutoShape 7">
            <a:extLst>
              <a:ext uri="{FF2B5EF4-FFF2-40B4-BE49-F238E27FC236}">
                <a16:creationId xmlns:a16="http://schemas.microsoft.com/office/drawing/2014/main" id="{0935308C-3548-40CC-9679-54920A413BFD}"/>
              </a:ext>
            </a:extLst>
          </p:cNvPr>
          <p:cNvSpPr>
            <a:spLocks noChangeArrowheads="1"/>
          </p:cNvSpPr>
          <p:nvPr/>
        </p:nvSpPr>
        <p:spPr bwMode="auto">
          <a:xfrm>
            <a:off x="4601524" y="4493461"/>
            <a:ext cx="647695" cy="431798"/>
          </a:xfrm>
          <a:prstGeom prst="roundRect">
            <a:avLst>
              <a:gd name="adj" fmla="val 16667"/>
            </a:avLst>
          </a:prstGeom>
          <a:solidFill>
            <a:schemeClr val="tx2"/>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ROI</a:t>
            </a:r>
          </a:p>
        </p:txBody>
      </p:sp>
      <p:sp>
        <p:nvSpPr>
          <p:cNvPr id="10" name="AutoShape 8">
            <a:extLst>
              <a:ext uri="{FF2B5EF4-FFF2-40B4-BE49-F238E27FC236}">
                <a16:creationId xmlns:a16="http://schemas.microsoft.com/office/drawing/2014/main" id="{2B2B5F29-D7FF-4C56-9C59-A0296E759CB1}"/>
              </a:ext>
            </a:extLst>
          </p:cNvPr>
          <p:cNvSpPr>
            <a:spLocks noChangeArrowheads="1"/>
          </p:cNvSpPr>
          <p:nvPr/>
        </p:nvSpPr>
        <p:spPr bwMode="auto">
          <a:xfrm>
            <a:off x="5673080" y="5574545"/>
            <a:ext cx="1008055" cy="431798"/>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Margin</a:t>
            </a:r>
          </a:p>
        </p:txBody>
      </p:sp>
      <p:sp>
        <p:nvSpPr>
          <p:cNvPr id="11" name="AutoShape 9">
            <a:extLst>
              <a:ext uri="{FF2B5EF4-FFF2-40B4-BE49-F238E27FC236}">
                <a16:creationId xmlns:a16="http://schemas.microsoft.com/office/drawing/2014/main" id="{DFCBC51A-DFD0-46C2-A077-C4DE6B7DC38E}"/>
              </a:ext>
            </a:extLst>
          </p:cNvPr>
          <p:cNvSpPr>
            <a:spLocks noChangeArrowheads="1"/>
          </p:cNvSpPr>
          <p:nvPr/>
        </p:nvSpPr>
        <p:spPr bwMode="auto">
          <a:xfrm>
            <a:off x="5673080" y="3556841"/>
            <a:ext cx="1008055" cy="576260"/>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Capital </a:t>
            </a:r>
            <a:b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turnover</a:t>
            </a:r>
          </a:p>
        </p:txBody>
      </p:sp>
      <p:grpSp>
        <p:nvGrpSpPr>
          <p:cNvPr id="26" name="Gruppieren 25">
            <a:extLst>
              <a:ext uri="{FF2B5EF4-FFF2-40B4-BE49-F238E27FC236}">
                <a16:creationId xmlns:a16="http://schemas.microsoft.com/office/drawing/2014/main" id="{2234B34A-2B3F-4C11-9180-8D4CF5D65DA3}"/>
              </a:ext>
            </a:extLst>
          </p:cNvPr>
          <p:cNvGrpSpPr/>
          <p:nvPr/>
        </p:nvGrpSpPr>
        <p:grpSpPr>
          <a:xfrm>
            <a:off x="1355060" y="3335316"/>
            <a:ext cx="976300" cy="431798"/>
            <a:chOff x="883560" y="4332281"/>
            <a:chExt cx="976300" cy="431798"/>
          </a:xfrm>
        </p:grpSpPr>
        <p:cxnSp>
          <p:nvCxnSpPr>
            <p:cNvPr id="12" name="Gerade Verbindung 122">
              <a:extLst>
                <a:ext uri="{FF2B5EF4-FFF2-40B4-BE49-F238E27FC236}">
                  <a16:creationId xmlns:a16="http://schemas.microsoft.com/office/drawing/2014/main" id="{6A10C5DF-9A84-4C50-A624-BB6B78DC4ACA}"/>
                </a:ext>
              </a:extLst>
            </p:cNvPr>
            <p:cNvCxnSpPr>
              <a:cxnSpLocks noChangeShapeType="1"/>
            </p:cNvCxnSpPr>
            <p:nvPr/>
          </p:nvCxnSpPr>
          <p:spPr bwMode="auto">
            <a:xfrm rot="10800000" flipV="1">
              <a:off x="1620204" y="4535871"/>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3" name="AutoShape 5">
              <a:extLst>
                <a:ext uri="{FF2B5EF4-FFF2-40B4-BE49-F238E27FC236}">
                  <a16:creationId xmlns:a16="http://schemas.microsoft.com/office/drawing/2014/main" id="{C352E74C-46EA-4E8C-9944-4E14F00B9FFC}"/>
                </a:ext>
              </a:extLst>
            </p:cNvPr>
            <p:cNvSpPr>
              <a:spLocks noChangeArrowheads="1"/>
            </p:cNvSpPr>
            <p:nvPr/>
          </p:nvSpPr>
          <p:spPr bwMode="auto">
            <a:xfrm>
              <a:off x="883560" y="4332281"/>
              <a:ext cx="792156" cy="431798"/>
            </a:xfrm>
            <a:prstGeom prst="roundRect">
              <a:avLst>
                <a:gd name="adj" fmla="val 16667"/>
              </a:avLst>
            </a:prstGeom>
            <a:solidFill>
              <a:schemeClr val="hlink"/>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Δ</a:t>
              </a:r>
              <a:r>
                <a:rPr kumimoji="0" lang="en-US"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a:t>
              </a:r>
            </a:p>
          </p:txBody>
        </p:sp>
      </p:grpSp>
      <p:cxnSp>
        <p:nvCxnSpPr>
          <p:cNvPr id="14" name="Gerade Verbindung 118">
            <a:extLst>
              <a:ext uri="{FF2B5EF4-FFF2-40B4-BE49-F238E27FC236}">
                <a16:creationId xmlns:a16="http://schemas.microsoft.com/office/drawing/2014/main" id="{5752C477-9DB8-480E-B6E8-21A34F74AC9E}"/>
              </a:ext>
            </a:extLst>
          </p:cNvPr>
          <p:cNvCxnSpPr>
            <a:cxnSpLocks noChangeShapeType="1"/>
          </p:cNvCxnSpPr>
          <p:nvPr/>
        </p:nvCxnSpPr>
        <p:spPr bwMode="auto">
          <a:xfrm rot="10800000" flipV="1">
            <a:off x="2334566" y="2377997"/>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5" name="AutoShape 6">
            <a:extLst>
              <a:ext uri="{FF2B5EF4-FFF2-40B4-BE49-F238E27FC236}">
                <a16:creationId xmlns:a16="http://schemas.microsoft.com/office/drawing/2014/main" id="{98045761-492F-43BB-9A41-AD8B6A1B4BEF}"/>
              </a:ext>
            </a:extLst>
          </p:cNvPr>
          <p:cNvSpPr>
            <a:spLocks noChangeArrowheads="1"/>
          </p:cNvSpPr>
          <p:nvPr/>
        </p:nvSpPr>
        <p:spPr bwMode="auto">
          <a:xfrm>
            <a:off x="2574222" y="2089868"/>
            <a:ext cx="1296979" cy="576259"/>
          </a:xfrm>
          <a:prstGeom prst="roundRect">
            <a:avLst>
              <a:gd name="adj" fmla="val 16667"/>
            </a:avLst>
          </a:prstGeom>
          <a:solidFill>
            <a:schemeClr val="tx2"/>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Investment</a:t>
            </a:r>
            <a:b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growth</a:t>
            </a:r>
          </a:p>
        </p:txBody>
      </p:sp>
      <p:sp>
        <p:nvSpPr>
          <p:cNvPr id="16" name="AutoShape 8">
            <a:extLst>
              <a:ext uri="{FF2B5EF4-FFF2-40B4-BE49-F238E27FC236}">
                <a16:creationId xmlns:a16="http://schemas.microsoft.com/office/drawing/2014/main" id="{881AA0B2-30B1-435C-A730-B79ED1870EE3}"/>
              </a:ext>
            </a:extLst>
          </p:cNvPr>
          <p:cNvSpPr>
            <a:spLocks noChangeArrowheads="1"/>
          </p:cNvSpPr>
          <p:nvPr/>
        </p:nvSpPr>
        <p:spPr bwMode="auto">
          <a:xfrm>
            <a:off x="3655303" y="3207463"/>
            <a:ext cx="946221" cy="431798"/>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Existing</a:t>
            </a:r>
            <a:b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businesses</a:t>
            </a:r>
          </a:p>
        </p:txBody>
      </p:sp>
      <p:sp>
        <p:nvSpPr>
          <p:cNvPr id="17" name="AutoShape 9">
            <a:extLst>
              <a:ext uri="{FF2B5EF4-FFF2-40B4-BE49-F238E27FC236}">
                <a16:creationId xmlns:a16="http://schemas.microsoft.com/office/drawing/2014/main" id="{C3E9EBD2-484E-43BA-9FBA-C5434EA019D2}"/>
              </a:ext>
            </a:extLst>
          </p:cNvPr>
          <p:cNvSpPr>
            <a:spLocks noChangeArrowheads="1"/>
          </p:cNvSpPr>
          <p:nvPr/>
        </p:nvSpPr>
        <p:spPr bwMode="auto">
          <a:xfrm>
            <a:off x="3655303" y="1189759"/>
            <a:ext cx="946221" cy="431798"/>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New </a:t>
            </a:r>
            <a:b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businesses</a:t>
            </a:r>
          </a:p>
        </p:txBody>
      </p:sp>
      <p:cxnSp>
        <p:nvCxnSpPr>
          <p:cNvPr id="18" name="AutoShape 59">
            <a:extLst>
              <a:ext uri="{FF2B5EF4-FFF2-40B4-BE49-F238E27FC236}">
                <a16:creationId xmlns:a16="http://schemas.microsoft.com/office/drawing/2014/main" id="{910D5029-A2AD-4898-B294-D96AE2D073CD}"/>
              </a:ext>
            </a:extLst>
          </p:cNvPr>
          <p:cNvCxnSpPr>
            <a:cxnSpLocks noChangeShapeType="1"/>
            <a:stCxn id="15" idx="3"/>
            <a:endCxn id="17" idx="1"/>
          </p:cNvCxnSpPr>
          <p:nvPr/>
        </p:nvCxnSpPr>
        <p:spPr bwMode="auto">
          <a:xfrm flipH="1" flipV="1">
            <a:off x="3655303" y="1405658"/>
            <a:ext cx="215898" cy="972340"/>
          </a:xfrm>
          <a:prstGeom prst="bentConnector5">
            <a:avLst>
              <a:gd name="adj1" fmla="val -105884"/>
              <a:gd name="adj2" fmla="val 53713"/>
              <a:gd name="adj3" fmla="val 205884"/>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19" name="AutoShape 60">
            <a:extLst>
              <a:ext uri="{FF2B5EF4-FFF2-40B4-BE49-F238E27FC236}">
                <a16:creationId xmlns:a16="http://schemas.microsoft.com/office/drawing/2014/main" id="{550C1D1B-8478-4BC0-84C3-821840620404}"/>
              </a:ext>
            </a:extLst>
          </p:cNvPr>
          <p:cNvCxnSpPr>
            <a:cxnSpLocks noChangeShapeType="1"/>
            <a:stCxn id="15" idx="3"/>
            <a:endCxn id="16" idx="1"/>
          </p:cNvCxnSpPr>
          <p:nvPr/>
        </p:nvCxnSpPr>
        <p:spPr bwMode="auto">
          <a:xfrm flipH="1">
            <a:off x="3655303" y="2377998"/>
            <a:ext cx="215898" cy="1045364"/>
          </a:xfrm>
          <a:prstGeom prst="bentConnector5">
            <a:avLst>
              <a:gd name="adj1" fmla="val -105884"/>
              <a:gd name="adj2" fmla="val 53454"/>
              <a:gd name="adj3" fmla="val 205884"/>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24" name="Gerader Verbinder 23">
            <a:extLst>
              <a:ext uri="{FF2B5EF4-FFF2-40B4-BE49-F238E27FC236}">
                <a16:creationId xmlns:a16="http://schemas.microsoft.com/office/drawing/2014/main" id="{AAD7A5CD-3210-4B57-86FB-00C19D90CAD9}"/>
              </a:ext>
            </a:extLst>
          </p:cNvPr>
          <p:cNvCxnSpPr>
            <a:stCxn id="9" idx="1"/>
          </p:cNvCxnSpPr>
          <p:nvPr/>
        </p:nvCxnSpPr>
        <p:spPr bwMode="auto">
          <a:xfrm flipH="1">
            <a:off x="2331360" y="4709360"/>
            <a:ext cx="2270164"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7" name="Text Box 4">
            <a:extLst>
              <a:ext uri="{FF2B5EF4-FFF2-40B4-BE49-F238E27FC236}">
                <a16:creationId xmlns:a16="http://schemas.microsoft.com/office/drawing/2014/main" id="{0B1D9A8F-815C-4AC3-A529-DF2F314472E4}"/>
              </a:ext>
            </a:extLst>
          </p:cNvPr>
          <p:cNvSpPr txBox="1">
            <a:spLocks noChangeArrowheads="1"/>
          </p:cNvSpPr>
          <p:nvPr/>
        </p:nvSpPr>
        <p:spPr bwMode="auto">
          <a:xfrm>
            <a:off x="3890048" y="6467445"/>
            <a:ext cx="33009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 =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Economic</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Value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Added</a:t>
            </a:r>
            <a:endPar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Boston Consulting Group; Linde, Stern Stewart</a:t>
            </a:r>
          </a:p>
        </p:txBody>
      </p:sp>
      <p:sp>
        <p:nvSpPr>
          <p:cNvPr id="28" name="Textfeld 27">
            <a:extLst>
              <a:ext uri="{FF2B5EF4-FFF2-40B4-BE49-F238E27FC236}">
                <a16:creationId xmlns:a16="http://schemas.microsoft.com/office/drawing/2014/main" id="{B624A26F-641C-423C-B8BF-78E58B0F3B28}"/>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-11</a:t>
            </a:r>
          </a:p>
        </p:txBody>
      </p:sp>
    </p:spTree>
    <p:extLst>
      <p:ext uri="{BB962C8B-B14F-4D97-AF65-F5344CB8AC3E}">
        <p14:creationId xmlns:p14="http://schemas.microsoft.com/office/powerpoint/2010/main" val="3575810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el 1">
            <a:extLst>
              <a:ext uri="{FF2B5EF4-FFF2-40B4-BE49-F238E27FC236}">
                <a16:creationId xmlns:a16="http://schemas.microsoft.com/office/drawing/2014/main" id="{951FEA44-26DF-4302-8675-8702B1FC7C42}"/>
              </a:ext>
            </a:extLst>
          </p:cNvPr>
          <p:cNvSpPr txBox="1">
            <a:spLocks/>
          </p:cNvSpPr>
          <p:nvPr/>
        </p:nvSpPr>
        <p:spPr bwMode="auto">
          <a:xfrm>
            <a:off x="193675" y="190500"/>
            <a:ext cx="9361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Entscheidungsbaum der Werttreiber (II)</a:t>
            </a:r>
          </a:p>
        </p:txBody>
      </p:sp>
      <p:sp>
        <p:nvSpPr>
          <p:cNvPr id="3" name="AutoShape 6">
            <a:extLst>
              <a:ext uri="{FF2B5EF4-FFF2-40B4-BE49-F238E27FC236}">
                <a16:creationId xmlns:a16="http://schemas.microsoft.com/office/drawing/2014/main" id="{01A5BCC0-408F-439A-9888-BB8A3BDB271C}"/>
              </a:ext>
            </a:extLst>
          </p:cNvPr>
          <p:cNvSpPr>
            <a:spLocks noChangeArrowheads="1"/>
          </p:cNvSpPr>
          <p:nvPr/>
        </p:nvSpPr>
        <p:spPr bwMode="auto">
          <a:xfrm>
            <a:off x="1454853" y="3006377"/>
            <a:ext cx="1296979" cy="576259"/>
          </a:xfrm>
          <a:prstGeom prst="roundRect">
            <a:avLst>
              <a:gd name="adj" fmla="val 16667"/>
            </a:avLst>
          </a:prstGeom>
          <a:solidFill>
            <a:schemeClr val="tx2"/>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Investment</a:t>
            </a:r>
            <a:b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growth</a:t>
            </a:r>
          </a:p>
        </p:txBody>
      </p:sp>
      <p:sp>
        <p:nvSpPr>
          <p:cNvPr id="4" name="AutoShape 8">
            <a:extLst>
              <a:ext uri="{FF2B5EF4-FFF2-40B4-BE49-F238E27FC236}">
                <a16:creationId xmlns:a16="http://schemas.microsoft.com/office/drawing/2014/main" id="{B2313820-05A9-44EC-ABA6-DE471F248D9C}"/>
              </a:ext>
            </a:extLst>
          </p:cNvPr>
          <p:cNvSpPr>
            <a:spLocks noChangeArrowheads="1"/>
          </p:cNvSpPr>
          <p:nvPr/>
        </p:nvSpPr>
        <p:spPr bwMode="auto">
          <a:xfrm>
            <a:off x="2535934" y="4123972"/>
            <a:ext cx="946221" cy="431798"/>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Existing</a:t>
            </a:r>
            <a:b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businesses</a:t>
            </a:r>
          </a:p>
        </p:txBody>
      </p:sp>
      <p:sp>
        <p:nvSpPr>
          <p:cNvPr id="5" name="AutoShape 9">
            <a:extLst>
              <a:ext uri="{FF2B5EF4-FFF2-40B4-BE49-F238E27FC236}">
                <a16:creationId xmlns:a16="http://schemas.microsoft.com/office/drawing/2014/main" id="{7BE71A79-73CF-43A2-B521-83DC835223C3}"/>
              </a:ext>
            </a:extLst>
          </p:cNvPr>
          <p:cNvSpPr>
            <a:spLocks noChangeArrowheads="1"/>
          </p:cNvSpPr>
          <p:nvPr/>
        </p:nvSpPr>
        <p:spPr bwMode="auto">
          <a:xfrm>
            <a:off x="2535934" y="2106268"/>
            <a:ext cx="946221" cy="431798"/>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New </a:t>
            </a:r>
            <a:b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businesses</a:t>
            </a:r>
          </a:p>
        </p:txBody>
      </p:sp>
      <p:sp>
        <p:nvSpPr>
          <p:cNvPr id="6" name="Rectangle 10">
            <a:extLst>
              <a:ext uri="{FF2B5EF4-FFF2-40B4-BE49-F238E27FC236}">
                <a16:creationId xmlns:a16="http://schemas.microsoft.com/office/drawing/2014/main" id="{BFF3EFC7-EA32-4733-9016-F964D01D8F4D}"/>
              </a:ext>
            </a:extLst>
          </p:cNvPr>
          <p:cNvSpPr>
            <a:spLocks noChangeArrowheads="1"/>
          </p:cNvSpPr>
          <p:nvPr/>
        </p:nvSpPr>
        <p:spPr bwMode="auto">
          <a:xfrm>
            <a:off x="3975786" y="2611091"/>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Innovative</a:t>
            </a:r>
            <a:b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products</a:t>
            </a:r>
          </a:p>
        </p:txBody>
      </p:sp>
      <p:sp>
        <p:nvSpPr>
          <p:cNvPr id="7" name="Rectangle 11">
            <a:extLst>
              <a:ext uri="{FF2B5EF4-FFF2-40B4-BE49-F238E27FC236}">
                <a16:creationId xmlns:a16="http://schemas.microsoft.com/office/drawing/2014/main" id="{155264C0-3AEC-4B35-B116-517860D785BA}"/>
              </a:ext>
            </a:extLst>
          </p:cNvPr>
          <p:cNvSpPr>
            <a:spLocks noChangeArrowheads="1"/>
          </p:cNvSpPr>
          <p:nvPr/>
        </p:nvSpPr>
        <p:spPr bwMode="auto">
          <a:xfrm>
            <a:off x="3975786" y="1603033"/>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Services</a:t>
            </a:r>
          </a:p>
        </p:txBody>
      </p:sp>
      <p:sp>
        <p:nvSpPr>
          <p:cNvPr id="8" name="Oval 12">
            <a:extLst>
              <a:ext uri="{FF2B5EF4-FFF2-40B4-BE49-F238E27FC236}">
                <a16:creationId xmlns:a16="http://schemas.microsoft.com/office/drawing/2014/main" id="{CEE741FC-5CC4-42DA-B1BD-5062F1DA5CB8}"/>
              </a:ext>
            </a:extLst>
          </p:cNvPr>
          <p:cNvSpPr>
            <a:spLocks noChangeArrowheads="1"/>
          </p:cNvSpPr>
          <p:nvPr/>
        </p:nvSpPr>
        <p:spPr bwMode="auto">
          <a:xfrm>
            <a:off x="5415639" y="1314110"/>
            <a:ext cx="647695" cy="468310"/>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Market</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growth</a:t>
            </a:r>
          </a:p>
        </p:txBody>
      </p:sp>
      <p:sp>
        <p:nvSpPr>
          <p:cNvPr id="9" name="Oval 13">
            <a:extLst>
              <a:ext uri="{FF2B5EF4-FFF2-40B4-BE49-F238E27FC236}">
                <a16:creationId xmlns:a16="http://schemas.microsoft.com/office/drawing/2014/main" id="{704D1BA1-374C-4D79-8EFC-36250470F1B6}"/>
              </a:ext>
            </a:extLst>
          </p:cNvPr>
          <p:cNvSpPr>
            <a:spLocks noChangeArrowheads="1"/>
          </p:cNvSpPr>
          <p:nvPr/>
        </p:nvSpPr>
        <p:spPr bwMode="auto">
          <a:xfrm>
            <a:off x="5415639" y="1818932"/>
            <a:ext cx="647695" cy="468310"/>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Price re-</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alisation</a:t>
            </a:r>
          </a:p>
        </p:txBody>
      </p:sp>
      <p:sp>
        <p:nvSpPr>
          <p:cNvPr id="10" name="Oval 14">
            <a:extLst>
              <a:ext uri="{FF2B5EF4-FFF2-40B4-BE49-F238E27FC236}">
                <a16:creationId xmlns:a16="http://schemas.microsoft.com/office/drawing/2014/main" id="{59DC00C5-4D46-41C4-95EF-6D0C38E28427}"/>
              </a:ext>
            </a:extLst>
          </p:cNvPr>
          <p:cNvSpPr>
            <a:spLocks noChangeArrowheads="1"/>
          </p:cNvSpPr>
          <p:nvPr/>
        </p:nvSpPr>
        <p:spPr bwMode="auto">
          <a:xfrm>
            <a:off x="5415639" y="2322167"/>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Market</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growth</a:t>
            </a:r>
          </a:p>
        </p:txBody>
      </p:sp>
      <p:sp>
        <p:nvSpPr>
          <p:cNvPr id="11" name="Oval 15">
            <a:extLst>
              <a:ext uri="{FF2B5EF4-FFF2-40B4-BE49-F238E27FC236}">
                <a16:creationId xmlns:a16="http://schemas.microsoft.com/office/drawing/2014/main" id="{7D090DE3-D2DD-4155-8A00-C60B7DD83183}"/>
              </a:ext>
            </a:extLst>
          </p:cNvPr>
          <p:cNvSpPr>
            <a:spLocks noChangeArrowheads="1"/>
          </p:cNvSpPr>
          <p:nvPr/>
        </p:nvSpPr>
        <p:spPr bwMode="auto">
          <a:xfrm>
            <a:off x="5415639" y="2826990"/>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Price re-</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alisation</a:t>
            </a:r>
          </a:p>
        </p:txBody>
      </p:sp>
      <p:sp>
        <p:nvSpPr>
          <p:cNvPr id="12" name="Oval 16">
            <a:extLst>
              <a:ext uri="{FF2B5EF4-FFF2-40B4-BE49-F238E27FC236}">
                <a16:creationId xmlns:a16="http://schemas.microsoft.com/office/drawing/2014/main" id="{93597CEF-2B5B-417E-9732-32E6013950DB}"/>
              </a:ext>
            </a:extLst>
          </p:cNvPr>
          <p:cNvSpPr>
            <a:spLocks noChangeArrowheads="1"/>
          </p:cNvSpPr>
          <p:nvPr/>
        </p:nvSpPr>
        <p:spPr bwMode="auto">
          <a:xfrm>
            <a:off x="5415639" y="3331813"/>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Share of</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supply</a:t>
            </a:r>
          </a:p>
        </p:txBody>
      </p:sp>
      <p:sp>
        <p:nvSpPr>
          <p:cNvPr id="13" name="Oval 17">
            <a:extLst>
              <a:ext uri="{FF2B5EF4-FFF2-40B4-BE49-F238E27FC236}">
                <a16:creationId xmlns:a16="http://schemas.microsoft.com/office/drawing/2014/main" id="{4206A0C7-C9F6-4FC7-BE0B-50A4A32AD99E}"/>
              </a:ext>
            </a:extLst>
          </p:cNvPr>
          <p:cNvSpPr>
            <a:spLocks noChangeArrowheads="1"/>
          </p:cNvSpPr>
          <p:nvPr/>
        </p:nvSpPr>
        <p:spPr bwMode="auto">
          <a:xfrm>
            <a:off x="5415639" y="3836635"/>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Price re-</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alisation</a:t>
            </a:r>
          </a:p>
        </p:txBody>
      </p:sp>
      <p:sp>
        <p:nvSpPr>
          <p:cNvPr id="14" name="Oval 18">
            <a:extLst>
              <a:ext uri="{FF2B5EF4-FFF2-40B4-BE49-F238E27FC236}">
                <a16:creationId xmlns:a16="http://schemas.microsoft.com/office/drawing/2014/main" id="{83B4A4F1-A45A-4635-880A-7AC8050D8D01}"/>
              </a:ext>
            </a:extLst>
          </p:cNvPr>
          <p:cNvSpPr>
            <a:spLocks noChangeArrowheads="1"/>
          </p:cNvSpPr>
          <p:nvPr/>
        </p:nvSpPr>
        <p:spPr bwMode="auto">
          <a:xfrm>
            <a:off x="5415639" y="4338283"/>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Share of</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supply</a:t>
            </a:r>
          </a:p>
        </p:txBody>
      </p:sp>
      <p:sp>
        <p:nvSpPr>
          <p:cNvPr id="15" name="Oval 19">
            <a:extLst>
              <a:ext uri="{FF2B5EF4-FFF2-40B4-BE49-F238E27FC236}">
                <a16:creationId xmlns:a16="http://schemas.microsoft.com/office/drawing/2014/main" id="{3BFD21E1-318F-49CA-85EF-7BB8BD4D6999}"/>
              </a:ext>
            </a:extLst>
          </p:cNvPr>
          <p:cNvSpPr>
            <a:spLocks noChangeArrowheads="1"/>
          </p:cNvSpPr>
          <p:nvPr/>
        </p:nvSpPr>
        <p:spPr bwMode="auto">
          <a:xfrm>
            <a:off x="5415639" y="4843106"/>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Price re-</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alisation</a:t>
            </a:r>
          </a:p>
        </p:txBody>
      </p:sp>
      <p:sp>
        <p:nvSpPr>
          <p:cNvPr id="16" name="AutoShape 20">
            <a:extLst>
              <a:ext uri="{FF2B5EF4-FFF2-40B4-BE49-F238E27FC236}">
                <a16:creationId xmlns:a16="http://schemas.microsoft.com/office/drawing/2014/main" id="{5B412C5C-C2A3-486D-80B8-040954537F06}"/>
              </a:ext>
            </a:extLst>
          </p:cNvPr>
          <p:cNvSpPr>
            <a:spLocks noChangeArrowheads="1"/>
          </p:cNvSpPr>
          <p:nvPr/>
        </p:nvSpPr>
        <p:spPr bwMode="auto">
          <a:xfrm rot="5400000">
            <a:off x="6422898" y="1602241"/>
            <a:ext cx="936621"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Rectangle 25">
            <a:extLst>
              <a:ext uri="{FF2B5EF4-FFF2-40B4-BE49-F238E27FC236}">
                <a16:creationId xmlns:a16="http://schemas.microsoft.com/office/drawing/2014/main" id="{E3B8870B-723C-46B4-9BD1-FB189A75BB2D}"/>
              </a:ext>
            </a:extLst>
          </p:cNvPr>
          <p:cNvSpPr>
            <a:spLocks noChangeArrowheads="1"/>
          </p:cNvSpPr>
          <p:nvPr/>
        </p:nvSpPr>
        <p:spPr bwMode="auto">
          <a:xfrm>
            <a:off x="3975786" y="4627207"/>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Existing</a:t>
            </a:r>
            <a:b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customers</a:t>
            </a:r>
          </a:p>
        </p:txBody>
      </p:sp>
      <p:sp>
        <p:nvSpPr>
          <p:cNvPr id="18" name="Rectangle 26">
            <a:extLst>
              <a:ext uri="{FF2B5EF4-FFF2-40B4-BE49-F238E27FC236}">
                <a16:creationId xmlns:a16="http://schemas.microsoft.com/office/drawing/2014/main" id="{643A2611-4089-4A6E-ADAB-BE15AD5BE244}"/>
              </a:ext>
            </a:extLst>
          </p:cNvPr>
          <p:cNvSpPr>
            <a:spLocks noChangeArrowheads="1"/>
          </p:cNvSpPr>
          <p:nvPr/>
        </p:nvSpPr>
        <p:spPr bwMode="auto">
          <a:xfrm>
            <a:off x="3975786" y="3619149"/>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New </a:t>
            </a:r>
            <a:b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customers</a:t>
            </a:r>
          </a:p>
        </p:txBody>
      </p:sp>
      <p:sp>
        <p:nvSpPr>
          <p:cNvPr id="19" name="AutoShape 27">
            <a:extLst>
              <a:ext uri="{FF2B5EF4-FFF2-40B4-BE49-F238E27FC236}">
                <a16:creationId xmlns:a16="http://schemas.microsoft.com/office/drawing/2014/main" id="{A2F83ECF-0574-4414-9704-FE7A99B2DD22}"/>
              </a:ext>
            </a:extLst>
          </p:cNvPr>
          <p:cNvSpPr>
            <a:spLocks noChangeArrowheads="1"/>
          </p:cNvSpPr>
          <p:nvPr/>
        </p:nvSpPr>
        <p:spPr bwMode="auto">
          <a:xfrm rot="5400000">
            <a:off x="6422898" y="2610298"/>
            <a:ext cx="936621"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 name="AutoShape 28">
            <a:extLst>
              <a:ext uri="{FF2B5EF4-FFF2-40B4-BE49-F238E27FC236}">
                <a16:creationId xmlns:a16="http://schemas.microsoft.com/office/drawing/2014/main" id="{B6BC9FB9-D40A-4136-AF47-A48BF7509C67}"/>
              </a:ext>
            </a:extLst>
          </p:cNvPr>
          <p:cNvSpPr>
            <a:spLocks noChangeArrowheads="1"/>
          </p:cNvSpPr>
          <p:nvPr/>
        </p:nvSpPr>
        <p:spPr bwMode="auto">
          <a:xfrm rot="5400000">
            <a:off x="6674516" y="3366739"/>
            <a:ext cx="433385"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 name="AutoShape 29">
            <a:extLst>
              <a:ext uri="{FF2B5EF4-FFF2-40B4-BE49-F238E27FC236}">
                <a16:creationId xmlns:a16="http://schemas.microsoft.com/office/drawing/2014/main" id="{9CE69860-6165-42C7-85E0-644187220CA0}"/>
              </a:ext>
            </a:extLst>
          </p:cNvPr>
          <p:cNvSpPr>
            <a:spLocks noChangeArrowheads="1"/>
          </p:cNvSpPr>
          <p:nvPr/>
        </p:nvSpPr>
        <p:spPr bwMode="auto">
          <a:xfrm rot="5400000">
            <a:off x="6674516" y="3871562"/>
            <a:ext cx="433385"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AutoShape 30">
            <a:extLst>
              <a:ext uri="{FF2B5EF4-FFF2-40B4-BE49-F238E27FC236}">
                <a16:creationId xmlns:a16="http://schemas.microsoft.com/office/drawing/2014/main" id="{17EAF25F-097C-41C1-8E29-9272AE327774}"/>
              </a:ext>
            </a:extLst>
          </p:cNvPr>
          <p:cNvSpPr>
            <a:spLocks noChangeArrowheads="1"/>
          </p:cNvSpPr>
          <p:nvPr/>
        </p:nvSpPr>
        <p:spPr bwMode="auto">
          <a:xfrm rot="5400000">
            <a:off x="6674516" y="4374796"/>
            <a:ext cx="433386"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 name="AutoShape 31">
            <a:extLst>
              <a:ext uri="{FF2B5EF4-FFF2-40B4-BE49-F238E27FC236}">
                <a16:creationId xmlns:a16="http://schemas.microsoft.com/office/drawing/2014/main" id="{4D9A48A6-0B90-47EB-B5F2-F1E78AA3E2FF}"/>
              </a:ext>
            </a:extLst>
          </p:cNvPr>
          <p:cNvSpPr>
            <a:spLocks noChangeArrowheads="1"/>
          </p:cNvSpPr>
          <p:nvPr/>
        </p:nvSpPr>
        <p:spPr bwMode="auto">
          <a:xfrm rot="5400000">
            <a:off x="6674516" y="4879619"/>
            <a:ext cx="433386"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4" name="AutoShape 32">
            <a:extLst>
              <a:ext uri="{FF2B5EF4-FFF2-40B4-BE49-F238E27FC236}">
                <a16:creationId xmlns:a16="http://schemas.microsoft.com/office/drawing/2014/main" id="{69CEF580-11FC-4ED6-87CC-5BC15A8E1B38}"/>
              </a:ext>
            </a:extLst>
          </p:cNvPr>
          <p:cNvCxnSpPr>
            <a:cxnSpLocks noChangeShapeType="1"/>
            <a:stCxn id="7" idx="3"/>
            <a:endCxn id="8" idx="2"/>
          </p:cNvCxnSpPr>
          <p:nvPr/>
        </p:nvCxnSpPr>
        <p:spPr bwMode="auto">
          <a:xfrm flipV="1">
            <a:off x="4767943" y="1549058"/>
            <a:ext cx="647695" cy="269874"/>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25" name="AutoShape 33">
            <a:extLst>
              <a:ext uri="{FF2B5EF4-FFF2-40B4-BE49-F238E27FC236}">
                <a16:creationId xmlns:a16="http://schemas.microsoft.com/office/drawing/2014/main" id="{3AED73A7-A915-49AE-821A-3DC0860B0E9C}"/>
              </a:ext>
            </a:extLst>
          </p:cNvPr>
          <p:cNvCxnSpPr>
            <a:cxnSpLocks noChangeShapeType="1"/>
            <a:stCxn id="7" idx="3"/>
            <a:endCxn id="9" idx="2"/>
          </p:cNvCxnSpPr>
          <p:nvPr/>
        </p:nvCxnSpPr>
        <p:spPr bwMode="auto">
          <a:xfrm>
            <a:off x="4767943" y="1818932"/>
            <a:ext cx="647695" cy="234949"/>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26" name="AutoShape 34">
            <a:extLst>
              <a:ext uri="{FF2B5EF4-FFF2-40B4-BE49-F238E27FC236}">
                <a16:creationId xmlns:a16="http://schemas.microsoft.com/office/drawing/2014/main" id="{83B35AD2-AF7C-4F8E-B8A5-120F0078E134}"/>
              </a:ext>
            </a:extLst>
          </p:cNvPr>
          <p:cNvCxnSpPr>
            <a:cxnSpLocks noChangeShapeType="1"/>
            <a:stCxn id="6" idx="3"/>
            <a:endCxn id="10" idx="2"/>
          </p:cNvCxnSpPr>
          <p:nvPr/>
        </p:nvCxnSpPr>
        <p:spPr bwMode="auto">
          <a:xfrm flipV="1">
            <a:off x="4767943" y="2557116"/>
            <a:ext cx="647695" cy="269874"/>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27" name="AutoShape 35">
            <a:extLst>
              <a:ext uri="{FF2B5EF4-FFF2-40B4-BE49-F238E27FC236}">
                <a16:creationId xmlns:a16="http://schemas.microsoft.com/office/drawing/2014/main" id="{AF94AFA8-09D5-4D20-AF4C-C099D7280CDC}"/>
              </a:ext>
            </a:extLst>
          </p:cNvPr>
          <p:cNvCxnSpPr>
            <a:cxnSpLocks noChangeShapeType="1"/>
            <a:stCxn id="6" idx="3"/>
            <a:endCxn id="11" idx="2"/>
          </p:cNvCxnSpPr>
          <p:nvPr/>
        </p:nvCxnSpPr>
        <p:spPr bwMode="auto">
          <a:xfrm>
            <a:off x="4767943" y="2826990"/>
            <a:ext cx="647695" cy="234949"/>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28" name="AutoShape 36">
            <a:extLst>
              <a:ext uri="{FF2B5EF4-FFF2-40B4-BE49-F238E27FC236}">
                <a16:creationId xmlns:a16="http://schemas.microsoft.com/office/drawing/2014/main" id="{71C0297A-5B81-4E99-81EC-B518DAE70B8D}"/>
              </a:ext>
            </a:extLst>
          </p:cNvPr>
          <p:cNvCxnSpPr>
            <a:cxnSpLocks noChangeShapeType="1"/>
            <a:stCxn id="18" idx="3"/>
            <a:endCxn id="12" idx="2"/>
          </p:cNvCxnSpPr>
          <p:nvPr/>
        </p:nvCxnSpPr>
        <p:spPr bwMode="auto">
          <a:xfrm flipV="1">
            <a:off x="4767943" y="3566762"/>
            <a:ext cx="647695" cy="268287"/>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29" name="AutoShape 37">
            <a:extLst>
              <a:ext uri="{FF2B5EF4-FFF2-40B4-BE49-F238E27FC236}">
                <a16:creationId xmlns:a16="http://schemas.microsoft.com/office/drawing/2014/main" id="{C90E7D08-ECA6-4B4B-8FB3-95BEC8F163E3}"/>
              </a:ext>
            </a:extLst>
          </p:cNvPr>
          <p:cNvCxnSpPr>
            <a:cxnSpLocks noChangeShapeType="1"/>
            <a:stCxn id="18" idx="3"/>
            <a:endCxn id="13" idx="2"/>
          </p:cNvCxnSpPr>
          <p:nvPr/>
        </p:nvCxnSpPr>
        <p:spPr bwMode="auto">
          <a:xfrm>
            <a:off x="4767943" y="3835048"/>
            <a:ext cx="647695" cy="236536"/>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0" name="AutoShape 38">
            <a:extLst>
              <a:ext uri="{FF2B5EF4-FFF2-40B4-BE49-F238E27FC236}">
                <a16:creationId xmlns:a16="http://schemas.microsoft.com/office/drawing/2014/main" id="{63C7F496-0026-4D62-97AB-1E6278386DFA}"/>
              </a:ext>
            </a:extLst>
          </p:cNvPr>
          <p:cNvCxnSpPr>
            <a:cxnSpLocks noChangeShapeType="1"/>
            <a:stCxn id="17" idx="3"/>
            <a:endCxn id="14" idx="2"/>
          </p:cNvCxnSpPr>
          <p:nvPr/>
        </p:nvCxnSpPr>
        <p:spPr bwMode="auto">
          <a:xfrm flipV="1">
            <a:off x="4767943" y="4573232"/>
            <a:ext cx="647695" cy="269874"/>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1" name="AutoShape 39">
            <a:extLst>
              <a:ext uri="{FF2B5EF4-FFF2-40B4-BE49-F238E27FC236}">
                <a16:creationId xmlns:a16="http://schemas.microsoft.com/office/drawing/2014/main" id="{24E77420-6F67-4664-8232-487442CAE40E}"/>
              </a:ext>
            </a:extLst>
          </p:cNvPr>
          <p:cNvCxnSpPr>
            <a:cxnSpLocks noChangeShapeType="1"/>
            <a:stCxn id="17" idx="3"/>
            <a:endCxn id="15" idx="2"/>
          </p:cNvCxnSpPr>
          <p:nvPr/>
        </p:nvCxnSpPr>
        <p:spPr bwMode="auto">
          <a:xfrm>
            <a:off x="4767943" y="4843106"/>
            <a:ext cx="647695" cy="234949"/>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2" name="AutoShape 40">
            <a:extLst>
              <a:ext uri="{FF2B5EF4-FFF2-40B4-BE49-F238E27FC236}">
                <a16:creationId xmlns:a16="http://schemas.microsoft.com/office/drawing/2014/main" id="{670FA3B7-C5D5-4ACA-A802-DC328307925E}"/>
              </a:ext>
            </a:extLst>
          </p:cNvPr>
          <p:cNvCxnSpPr>
            <a:cxnSpLocks noChangeShapeType="1"/>
            <a:stCxn id="4" idx="3"/>
            <a:endCxn id="18" idx="1"/>
          </p:cNvCxnSpPr>
          <p:nvPr/>
        </p:nvCxnSpPr>
        <p:spPr bwMode="auto">
          <a:xfrm flipV="1">
            <a:off x="3482155" y="3835048"/>
            <a:ext cx="493631" cy="504823"/>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33" name="AutoShape 41">
            <a:extLst>
              <a:ext uri="{FF2B5EF4-FFF2-40B4-BE49-F238E27FC236}">
                <a16:creationId xmlns:a16="http://schemas.microsoft.com/office/drawing/2014/main" id="{B8E58C02-B943-47A9-9893-499E425EC12E}"/>
              </a:ext>
            </a:extLst>
          </p:cNvPr>
          <p:cNvCxnSpPr>
            <a:cxnSpLocks noChangeShapeType="1"/>
            <a:stCxn id="4" idx="3"/>
            <a:endCxn id="17" idx="1"/>
          </p:cNvCxnSpPr>
          <p:nvPr/>
        </p:nvCxnSpPr>
        <p:spPr bwMode="auto">
          <a:xfrm>
            <a:off x="3482155" y="4339871"/>
            <a:ext cx="493631" cy="503235"/>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34" name="AutoShape 42">
            <a:extLst>
              <a:ext uri="{FF2B5EF4-FFF2-40B4-BE49-F238E27FC236}">
                <a16:creationId xmlns:a16="http://schemas.microsoft.com/office/drawing/2014/main" id="{B14277F0-16B7-489C-9DE2-892703538A85}"/>
              </a:ext>
            </a:extLst>
          </p:cNvPr>
          <p:cNvCxnSpPr>
            <a:cxnSpLocks noChangeShapeType="1"/>
            <a:stCxn id="5" idx="3"/>
            <a:endCxn id="7" idx="1"/>
          </p:cNvCxnSpPr>
          <p:nvPr/>
        </p:nvCxnSpPr>
        <p:spPr bwMode="auto">
          <a:xfrm flipV="1">
            <a:off x="3482155" y="1818932"/>
            <a:ext cx="493631" cy="503235"/>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35" name="AutoShape 43">
            <a:extLst>
              <a:ext uri="{FF2B5EF4-FFF2-40B4-BE49-F238E27FC236}">
                <a16:creationId xmlns:a16="http://schemas.microsoft.com/office/drawing/2014/main" id="{20A0AC68-0DE0-414F-AF7A-2E14B0A07CED}"/>
              </a:ext>
            </a:extLst>
          </p:cNvPr>
          <p:cNvCxnSpPr>
            <a:cxnSpLocks noChangeShapeType="1"/>
            <a:stCxn id="5" idx="3"/>
            <a:endCxn id="6" idx="1"/>
          </p:cNvCxnSpPr>
          <p:nvPr/>
        </p:nvCxnSpPr>
        <p:spPr bwMode="auto">
          <a:xfrm>
            <a:off x="3482155" y="2322167"/>
            <a:ext cx="493631" cy="504823"/>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36" name="Rectangle 52">
            <a:extLst>
              <a:ext uri="{FF2B5EF4-FFF2-40B4-BE49-F238E27FC236}">
                <a16:creationId xmlns:a16="http://schemas.microsoft.com/office/drawing/2014/main" id="{683CC400-BE1F-456E-9F3D-23D9C7D83364}"/>
              </a:ext>
            </a:extLst>
          </p:cNvPr>
          <p:cNvSpPr>
            <a:spLocks noChangeArrowheads="1"/>
          </p:cNvSpPr>
          <p:nvPr/>
        </p:nvSpPr>
        <p:spPr bwMode="auto">
          <a:xfrm>
            <a:off x="7463468" y="1522059"/>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Time-to-</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market</a:t>
            </a:r>
          </a:p>
        </p:txBody>
      </p:sp>
      <p:sp>
        <p:nvSpPr>
          <p:cNvPr id="37" name="Rectangle 53">
            <a:extLst>
              <a:ext uri="{FF2B5EF4-FFF2-40B4-BE49-F238E27FC236}">
                <a16:creationId xmlns:a16="http://schemas.microsoft.com/office/drawing/2014/main" id="{6272F38F-CDB8-4170-95AB-C4F3575ADB96}"/>
              </a:ext>
            </a:extLst>
          </p:cNvPr>
          <p:cNvSpPr>
            <a:spLocks noChangeArrowheads="1"/>
          </p:cNvSpPr>
          <p:nvPr/>
        </p:nvSpPr>
        <p:spPr bwMode="auto">
          <a:xfrm>
            <a:off x="7463468" y="2530117"/>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Share of new</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businesses</a:t>
            </a:r>
          </a:p>
        </p:txBody>
      </p:sp>
      <p:sp>
        <p:nvSpPr>
          <p:cNvPr id="38" name="Rectangle 54">
            <a:extLst>
              <a:ext uri="{FF2B5EF4-FFF2-40B4-BE49-F238E27FC236}">
                <a16:creationId xmlns:a16="http://schemas.microsoft.com/office/drawing/2014/main" id="{FB3AB20B-6009-4BFF-8168-A42216BDE30B}"/>
              </a:ext>
            </a:extLst>
          </p:cNvPr>
          <p:cNvSpPr>
            <a:spLocks noChangeArrowheads="1"/>
          </p:cNvSpPr>
          <p:nvPr/>
        </p:nvSpPr>
        <p:spPr bwMode="auto">
          <a:xfrm>
            <a:off x="7463468" y="3322276"/>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Product</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complexity</a:t>
            </a:r>
          </a:p>
        </p:txBody>
      </p:sp>
      <p:sp>
        <p:nvSpPr>
          <p:cNvPr id="39" name="Rectangle 55">
            <a:extLst>
              <a:ext uri="{FF2B5EF4-FFF2-40B4-BE49-F238E27FC236}">
                <a16:creationId xmlns:a16="http://schemas.microsoft.com/office/drawing/2014/main" id="{A48A5ADD-601C-4BBC-9FB4-E2C25A83B7AB}"/>
              </a:ext>
            </a:extLst>
          </p:cNvPr>
          <p:cNvSpPr>
            <a:spLocks noChangeArrowheads="1"/>
          </p:cNvSpPr>
          <p:nvPr/>
        </p:nvSpPr>
        <p:spPr bwMode="auto">
          <a:xfrm>
            <a:off x="7463468" y="3825511"/>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Customer</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satisfaction</a:t>
            </a:r>
          </a:p>
        </p:txBody>
      </p:sp>
      <p:sp>
        <p:nvSpPr>
          <p:cNvPr id="40" name="Rectangle 56">
            <a:extLst>
              <a:ext uri="{FF2B5EF4-FFF2-40B4-BE49-F238E27FC236}">
                <a16:creationId xmlns:a16="http://schemas.microsoft.com/office/drawing/2014/main" id="{947EBA4A-86EB-4AE3-85D7-4655C641E773}"/>
              </a:ext>
            </a:extLst>
          </p:cNvPr>
          <p:cNvSpPr>
            <a:spLocks noChangeArrowheads="1"/>
          </p:cNvSpPr>
          <p:nvPr/>
        </p:nvSpPr>
        <p:spPr bwMode="auto">
          <a:xfrm>
            <a:off x="7463468" y="4330334"/>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Customer</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productivity</a:t>
            </a:r>
          </a:p>
        </p:txBody>
      </p:sp>
      <p:sp>
        <p:nvSpPr>
          <p:cNvPr id="41" name="Rectangle 57">
            <a:extLst>
              <a:ext uri="{FF2B5EF4-FFF2-40B4-BE49-F238E27FC236}">
                <a16:creationId xmlns:a16="http://schemas.microsoft.com/office/drawing/2014/main" id="{3D795266-C652-462E-9DAB-EB8D2426744D}"/>
              </a:ext>
            </a:extLst>
          </p:cNvPr>
          <p:cNvSpPr>
            <a:spLocks noChangeArrowheads="1"/>
          </p:cNvSpPr>
          <p:nvPr/>
        </p:nvSpPr>
        <p:spPr bwMode="auto">
          <a:xfrm>
            <a:off x="7463468" y="4833569"/>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Delivery</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reliability</a:t>
            </a:r>
          </a:p>
        </p:txBody>
      </p:sp>
      <p:sp>
        <p:nvSpPr>
          <p:cNvPr id="42" name="AutoShape 58">
            <a:extLst>
              <a:ext uri="{FF2B5EF4-FFF2-40B4-BE49-F238E27FC236}">
                <a16:creationId xmlns:a16="http://schemas.microsoft.com/office/drawing/2014/main" id="{B43263CB-662E-4051-A9E7-B915FE216B14}"/>
              </a:ext>
            </a:extLst>
          </p:cNvPr>
          <p:cNvSpPr>
            <a:spLocks/>
          </p:cNvSpPr>
          <p:nvPr/>
        </p:nvSpPr>
        <p:spPr bwMode="auto">
          <a:xfrm>
            <a:off x="6063334" y="3331813"/>
            <a:ext cx="504821" cy="1943091"/>
          </a:xfrm>
          <a:prstGeom prst="rightBrace">
            <a:avLst>
              <a:gd name="adj1" fmla="val 32075"/>
              <a:gd name="adj2" fmla="val 4959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43" name="AutoShape 59">
            <a:extLst>
              <a:ext uri="{FF2B5EF4-FFF2-40B4-BE49-F238E27FC236}">
                <a16:creationId xmlns:a16="http://schemas.microsoft.com/office/drawing/2014/main" id="{A876BAB8-F071-4F2D-8636-186D04B3C947}"/>
              </a:ext>
            </a:extLst>
          </p:cNvPr>
          <p:cNvCxnSpPr>
            <a:cxnSpLocks noChangeShapeType="1"/>
            <a:stCxn id="3" idx="3"/>
            <a:endCxn id="5" idx="1"/>
          </p:cNvCxnSpPr>
          <p:nvPr/>
        </p:nvCxnSpPr>
        <p:spPr bwMode="auto">
          <a:xfrm flipH="1" flipV="1">
            <a:off x="2535934" y="2322167"/>
            <a:ext cx="215898" cy="972340"/>
          </a:xfrm>
          <a:prstGeom prst="bentConnector5">
            <a:avLst>
              <a:gd name="adj1" fmla="val -105884"/>
              <a:gd name="adj2" fmla="val 53713"/>
              <a:gd name="adj3" fmla="val 205884"/>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44" name="AutoShape 60">
            <a:extLst>
              <a:ext uri="{FF2B5EF4-FFF2-40B4-BE49-F238E27FC236}">
                <a16:creationId xmlns:a16="http://schemas.microsoft.com/office/drawing/2014/main" id="{CDAB64E3-5829-4589-9B9E-D2DDC3E9AD26}"/>
              </a:ext>
            </a:extLst>
          </p:cNvPr>
          <p:cNvCxnSpPr>
            <a:cxnSpLocks noChangeShapeType="1"/>
            <a:stCxn id="3" idx="3"/>
            <a:endCxn id="4" idx="1"/>
          </p:cNvCxnSpPr>
          <p:nvPr/>
        </p:nvCxnSpPr>
        <p:spPr bwMode="auto">
          <a:xfrm flipH="1">
            <a:off x="2535934" y="3294507"/>
            <a:ext cx="215898" cy="1045364"/>
          </a:xfrm>
          <a:prstGeom prst="bentConnector5">
            <a:avLst>
              <a:gd name="adj1" fmla="val -105884"/>
              <a:gd name="adj2" fmla="val 53454"/>
              <a:gd name="adj3" fmla="val 205884"/>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45" name="Textfeld 127">
            <a:extLst>
              <a:ext uri="{FF2B5EF4-FFF2-40B4-BE49-F238E27FC236}">
                <a16:creationId xmlns:a16="http://schemas.microsoft.com/office/drawing/2014/main" id="{1925BBAD-973F-4D3B-A172-D949263B5562}"/>
              </a:ext>
            </a:extLst>
          </p:cNvPr>
          <p:cNvSpPr txBox="1">
            <a:spLocks noChangeArrowheads="1"/>
          </p:cNvSpPr>
          <p:nvPr/>
        </p:nvSpPr>
        <p:spPr bwMode="auto">
          <a:xfrm>
            <a:off x="3534538" y="980728"/>
            <a:ext cx="841891"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Schritt 3</a:t>
            </a:r>
          </a:p>
        </p:txBody>
      </p:sp>
      <p:sp>
        <p:nvSpPr>
          <p:cNvPr id="46" name="Textfeld 128">
            <a:extLst>
              <a:ext uri="{FF2B5EF4-FFF2-40B4-BE49-F238E27FC236}">
                <a16:creationId xmlns:a16="http://schemas.microsoft.com/office/drawing/2014/main" id="{E49AE088-5CF7-4289-AB7E-21E7861BBAA8}"/>
              </a:ext>
            </a:extLst>
          </p:cNvPr>
          <p:cNvSpPr txBox="1">
            <a:spLocks noChangeArrowheads="1"/>
          </p:cNvSpPr>
          <p:nvPr/>
        </p:nvSpPr>
        <p:spPr bwMode="auto">
          <a:xfrm>
            <a:off x="6249144" y="980728"/>
            <a:ext cx="841891"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Schritt 4</a:t>
            </a:r>
          </a:p>
        </p:txBody>
      </p:sp>
      <p:sp>
        <p:nvSpPr>
          <p:cNvPr id="47" name="Textfeld 129">
            <a:extLst>
              <a:ext uri="{FF2B5EF4-FFF2-40B4-BE49-F238E27FC236}">
                <a16:creationId xmlns:a16="http://schemas.microsoft.com/office/drawing/2014/main" id="{52B18AB6-E869-43D8-B425-966B5E263257}"/>
              </a:ext>
            </a:extLst>
          </p:cNvPr>
          <p:cNvSpPr txBox="1">
            <a:spLocks noChangeArrowheads="1"/>
          </p:cNvSpPr>
          <p:nvPr/>
        </p:nvSpPr>
        <p:spPr bwMode="auto">
          <a:xfrm>
            <a:off x="7368340" y="980728"/>
            <a:ext cx="841891"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Schritt 5</a:t>
            </a:r>
          </a:p>
        </p:txBody>
      </p:sp>
      <p:sp>
        <p:nvSpPr>
          <p:cNvPr id="50" name="Textfeld 49">
            <a:extLst>
              <a:ext uri="{FF2B5EF4-FFF2-40B4-BE49-F238E27FC236}">
                <a16:creationId xmlns:a16="http://schemas.microsoft.com/office/drawing/2014/main" id="{C4DD0351-8CDA-44C0-87BF-F36AB7841D94}"/>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-11</a:t>
            </a:r>
          </a:p>
        </p:txBody>
      </p:sp>
      <p:sp>
        <p:nvSpPr>
          <p:cNvPr id="52" name="AutoShape 7">
            <a:extLst>
              <a:ext uri="{FF2B5EF4-FFF2-40B4-BE49-F238E27FC236}">
                <a16:creationId xmlns:a16="http://schemas.microsoft.com/office/drawing/2014/main" id="{265B9109-2C39-4C4F-A2E8-B0ABAEC79C8D}"/>
              </a:ext>
            </a:extLst>
          </p:cNvPr>
          <p:cNvSpPr>
            <a:spLocks noChangeArrowheads="1"/>
          </p:cNvSpPr>
          <p:nvPr/>
        </p:nvSpPr>
        <p:spPr bwMode="auto">
          <a:xfrm>
            <a:off x="1623467" y="5335364"/>
            <a:ext cx="647695" cy="431798"/>
          </a:xfrm>
          <a:prstGeom prst="roundRect">
            <a:avLst>
              <a:gd name="adj" fmla="val 16667"/>
            </a:avLst>
          </a:prstGeom>
          <a:solidFill>
            <a:schemeClr val="tx2"/>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ROI</a:t>
            </a:r>
          </a:p>
        </p:txBody>
      </p:sp>
      <p:cxnSp>
        <p:nvCxnSpPr>
          <p:cNvPr id="53" name="Gerade Verbindung 121">
            <a:extLst>
              <a:ext uri="{FF2B5EF4-FFF2-40B4-BE49-F238E27FC236}">
                <a16:creationId xmlns:a16="http://schemas.microsoft.com/office/drawing/2014/main" id="{4A96494C-EA09-41A3-9B4A-058990A356E6}"/>
              </a:ext>
            </a:extLst>
          </p:cNvPr>
          <p:cNvCxnSpPr>
            <a:cxnSpLocks noChangeShapeType="1"/>
          </p:cNvCxnSpPr>
          <p:nvPr/>
        </p:nvCxnSpPr>
        <p:spPr bwMode="auto">
          <a:xfrm>
            <a:off x="1214323" y="3291840"/>
            <a:ext cx="7069" cy="226924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54" name="Gruppieren 53">
            <a:extLst>
              <a:ext uri="{FF2B5EF4-FFF2-40B4-BE49-F238E27FC236}">
                <a16:creationId xmlns:a16="http://schemas.microsoft.com/office/drawing/2014/main" id="{C1B51E86-2FA9-4647-87E9-BAA5835076B8}"/>
              </a:ext>
            </a:extLst>
          </p:cNvPr>
          <p:cNvGrpSpPr/>
          <p:nvPr/>
        </p:nvGrpSpPr>
        <p:grpSpPr>
          <a:xfrm>
            <a:off x="248659" y="4189001"/>
            <a:ext cx="976300" cy="431798"/>
            <a:chOff x="883560" y="4332281"/>
            <a:chExt cx="976300" cy="431798"/>
          </a:xfrm>
        </p:grpSpPr>
        <p:cxnSp>
          <p:nvCxnSpPr>
            <p:cNvPr id="55" name="Gerade Verbindung 122">
              <a:extLst>
                <a:ext uri="{FF2B5EF4-FFF2-40B4-BE49-F238E27FC236}">
                  <a16:creationId xmlns:a16="http://schemas.microsoft.com/office/drawing/2014/main" id="{663E3C80-D633-4C72-9634-648BD86511DF}"/>
                </a:ext>
              </a:extLst>
            </p:cNvPr>
            <p:cNvCxnSpPr>
              <a:cxnSpLocks noChangeShapeType="1"/>
            </p:cNvCxnSpPr>
            <p:nvPr/>
          </p:nvCxnSpPr>
          <p:spPr bwMode="auto">
            <a:xfrm rot="10800000" flipV="1">
              <a:off x="1620204" y="4535871"/>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56" name="AutoShape 5">
              <a:extLst>
                <a:ext uri="{FF2B5EF4-FFF2-40B4-BE49-F238E27FC236}">
                  <a16:creationId xmlns:a16="http://schemas.microsoft.com/office/drawing/2014/main" id="{32EEA3DA-47BD-406E-8D64-BB600BFD0FC3}"/>
                </a:ext>
              </a:extLst>
            </p:cNvPr>
            <p:cNvSpPr>
              <a:spLocks noChangeArrowheads="1"/>
            </p:cNvSpPr>
            <p:nvPr/>
          </p:nvSpPr>
          <p:spPr bwMode="auto">
            <a:xfrm>
              <a:off x="883560" y="4332281"/>
              <a:ext cx="792156" cy="431798"/>
            </a:xfrm>
            <a:prstGeom prst="roundRect">
              <a:avLst>
                <a:gd name="adj" fmla="val 16667"/>
              </a:avLst>
            </a:prstGeom>
            <a:solidFill>
              <a:schemeClr val="hlink"/>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Δ</a:t>
              </a:r>
              <a:r>
                <a:rPr kumimoji="0" lang="en-US"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a:t>
              </a:r>
            </a:p>
          </p:txBody>
        </p:sp>
      </p:grpSp>
      <p:cxnSp>
        <p:nvCxnSpPr>
          <p:cNvPr id="57" name="Gerader Verbinder 56">
            <a:extLst>
              <a:ext uri="{FF2B5EF4-FFF2-40B4-BE49-F238E27FC236}">
                <a16:creationId xmlns:a16="http://schemas.microsoft.com/office/drawing/2014/main" id="{C6C4CDF1-E391-467E-B7E2-0788C72B2448}"/>
              </a:ext>
            </a:extLst>
          </p:cNvPr>
          <p:cNvCxnSpPr>
            <a:cxnSpLocks/>
            <a:stCxn id="52" idx="1"/>
          </p:cNvCxnSpPr>
          <p:nvPr/>
        </p:nvCxnSpPr>
        <p:spPr bwMode="auto">
          <a:xfrm flipH="1">
            <a:off x="1221392" y="5551263"/>
            <a:ext cx="402075" cy="9826"/>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8" name="Gerade Verbindung 118">
            <a:extLst>
              <a:ext uri="{FF2B5EF4-FFF2-40B4-BE49-F238E27FC236}">
                <a16:creationId xmlns:a16="http://schemas.microsoft.com/office/drawing/2014/main" id="{D5BCFC26-BADF-49F9-A581-85578D22B6D5}"/>
              </a:ext>
            </a:extLst>
          </p:cNvPr>
          <p:cNvCxnSpPr>
            <a:cxnSpLocks noChangeShapeType="1"/>
          </p:cNvCxnSpPr>
          <p:nvPr/>
        </p:nvCxnSpPr>
        <p:spPr bwMode="auto">
          <a:xfrm rot="10800000" flipV="1">
            <a:off x="1219819" y="3288465"/>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61" name="Text Box 4">
            <a:extLst>
              <a:ext uri="{FF2B5EF4-FFF2-40B4-BE49-F238E27FC236}">
                <a16:creationId xmlns:a16="http://schemas.microsoft.com/office/drawing/2014/main" id="{155A22F2-2D2B-42CC-BE01-3AF2185D0E23}"/>
              </a:ext>
            </a:extLst>
          </p:cNvPr>
          <p:cNvSpPr txBox="1">
            <a:spLocks noChangeArrowheads="1"/>
          </p:cNvSpPr>
          <p:nvPr/>
        </p:nvSpPr>
        <p:spPr bwMode="auto">
          <a:xfrm>
            <a:off x="3890048" y="6467445"/>
            <a:ext cx="33009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 =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Economic</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Value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Added</a:t>
            </a:r>
            <a:endPar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Boston Consulting Group; Linde, Stern Stewart</a:t>
            </a:r>
          </a:p>
        </p:txBody>
      </p:sp>
    </p:spTree>
    <p:extLst>
      <p:ext uri="{BB962C8B-B14F-4D97-AF65-F5344CB8AC3E}">
        <p14:creationId xmlns:p14="http://schemas.microsoft.com/office/powerpoint/2010/main" val="1131375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el 1">
            <a:extLst>
              <a:ext uri="{FF2B5EF4-FFF2-40B4-BE49-F238E27FC236}">
                <a16:creationId xmlns:a16="http://schemas.microsoft.com/office/drawing/2014/main" id="{DAE88D75-830E-454C-98AB-C028304F68A3}"/>
              </a:ext>
            </a:extLst>
          </p:cNvPr>
          <p:cNvSpPr txBox="1">
            <a:spLocks/>
          </p:cNvSpPr>
          <p:nvPr/>
        </p:nvSpPr>
        <p:spPr bwMode="auto">
          <a:xfrm>
            <a:off x="193675" y="190500"/>
            <a:ext cx="9361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Entscheidungsbaum der Werttreiber (III)</a:t>
            </a:r>
          </a:p>
        </p:txBody>
      </p:sp>
      <p:cxnSp>
        <p:nvCxnSpPr>
          <p:cNvPr id="3" name="Gerade Verbindung 124">
            <a:extLst>
              <a:ext uri="{FF2B5EF4-FFF2-40B4-BE49-F238E27FC236}">
                <a16:creationId xmlns:a16="http://schemas.microsoft.com/office/drawing/2014/main" id="{751BC06A-F622-4870-9CD7-E297FD6D3523}"/>
              </a:ext>
            </a:extLst>
          </p:cNvPr>
          <p:cNvCxnSpPr>
            <a:cxnSpLocks noChangeShapeType="1"/>
          </p:cNvCxnSpPr>
          <p:nvPr/>
        </p:nvCxnSpPr>
        <p:spPr bwMode="auto">
          <a:xfrm rot="10800000" flipV="1">
            <a:off x="2745181" y="4826087"/>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4" name="Gerade Verbindung 123">
            <a:extLst>
              <a:ext uri="{FF2B5EF4-FFF2-40B4-BE49-F238E27FC236}">
                <a16:creationId xmlns:a16="http://schemas.microsoft.com/office/drawing/2014/main" id="{38B31FE8-0EE6-4E4E-A961-6AEE32FC1198}"/>
              </a:ext>
            </a:extLst>
          </p:cNvPr>
          <p:cNvCxnSpPr>
            <a:cxnSpLocks noChangeShapeType="1"/>
          </p:cNvCxnSpPr>
          <p:nvPr/>
        </p:nvCxnSpPr>
        <p:spPr bwMode="auto">
          <a:xfrm rot="10800000" flipV="1">
            <a:off x="2740395" y="2859163"/>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5" name="AutoShape 49">
            <a:extLst>
              <a:ext uri="{FF2B5EF4-FFF2-40B4-BE49-F238E27FC236}">
                <a16:creationId xmlns:a16="http://schemas.microsoft.com/office/drawing/2014/main" id="{5341CF19-E5DC-4F11-9FD8-B79278EB51F7}"/>
              </a:ext>
            </a:extLst>
          </p:cNvPr>
          <p:cNvCxnSpPr>
            <a:cxnSpLocks noChangeShapeType="1"/>
          </p:cNvCxnSpPr>
          <p:nvPr/>
        </p:nvCxnSpPr>
        <p:spPr bwMode="auto">
          <a:xfrm flipV="1">
            <a:off x="2308536" y="2869463"/>
            <a:ext cx="423860" cy="863596"/>
          </a:xfrm>
          <a:prstGeom prst="bentConnector2">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6" name="AutoShape 50">
            <a:extLst>
              <a:ext uri="{FF2B5EF4-FFF2-40B4-BE49-F238E27FC236}">
                <a16:creationId xmlns:a16="http://schemas.microsoft.com/office/drawing/2014/main" id="{1F21A4A9-C47E-4229-8B27-CCC7656D0AC6}"/>
              </a:ext>
            </a:extLst>
          </p:cNvPr>
          <p:cNvCxnSpPr>
            <a:cxnSpLocks noChangeShapeType="1"/>
          </p:cNvCxnSpPr>
          <p:nvPr/>
        </p:nvCxnSpPr>
        <p:spPr bwMode="auto">
          <a:xfrm>
            <a:off x="2308536" y="3742590"/>
            <a:ext cx="423860" cy="1081083"/>
          </a:xfrm>
          <a:prstGeom prst="bentConnector2">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7" name="AutoShape 7">
            <a:extLst>
              <a:ext uri="{FF2B5EF4-FFF2-40B4-BE49-F238E27FC236}">
                <a16:creationId xmlns:a16="http://schemas.microsoft.com/office/drawing/2014/main" id="{A3CB273B-DE03-45CD-B948-07EB44DA67DD}"/>
              </a:ext>
            </a:extLst>
          </p:cNvPr>
          <p:cNvSpPr>
            <a:spLocks noChangeArrowheads="1"/>
          </p:cNvSpPr>
          <p:nvPr/>
        </p:nvSpPr>
        <p:spPr bwMode="auto">
          <a:xfrm>
            <a:off x="1784648" y="3526691"/>
            <a:ext cx="647695" cy="431798"/>
          </a:xfrm>
          <a:prstGeom prst="roundRect">
            <a:avLst>
              <a:gd name="adj" fmla="val 16667"/>
            </a:avLst>
          </a:prstGeom>
          <a:solidFill>
            <a:schemeClr val="tx2"/>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ROI</a:t>
            </a:r>
          </a:p>
        </p:txBody>
      </p:sp>
      <p:sp>
        <p:nvSpPr>
          <p:cNvPr id="8" name="AutoShape 8">
            <a:extLst>
              <a:ext uri="{FF2B5EF4-FFF2-40B4-BE49-F238E27FC236}">
                <a16:creationId xmlns:a16="http://schemas.microsoft.com/office/drawing/2014/main" id="{2F8FF77C-D5F6-4494-8CBB-1625058EECC1}"/>
              </a:ext>
            </a:extLst>
          </p:cNvPr>
          <p:cNvSpPr>
            <a:spLocks noChangeArrowheads="1"/>
          </p:cNvSpPr>
          <p:nvPr/>
        </p:nvSpPr>
        <p:spPr bwMode="auto">
          <a:xfrm>
            <a:off x="2856204" y="4607775"/>
            <a:ext cx="1008055" cy="431798"/>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Margin</a:t>
            </a:r>
          </a:p>
        </p:txBody>
      </p:sp>
      <p:sp>
        <p:nvSpPr>
          <p:cNvPr id="9" name="AutoShape 9">
            <a:extLst>
              <a:ext uri="{FF2B5EF4-FFF2-40B4-BE49-F238E27FC236}">
                <a16:creationId xmlns:a16="http://schemas.microsoft.com/office/drawing/2014/main" id="{A349734C-64A3-41C0-91F4-A10C913685FA}"/>
              </a:ext>
            </a:extLst>
          </p:cNvPr>
          <p:cNvSpPr>
            <a:spLocks noChangeArrowheads="1"/>
          </p:cNvSpPr>
          <p:nvPr/>
        </p:nvSpPr>
        <p:spPr bwMode="auto">
          <a:xfrm>
            <a:off x="2856204" y="2590071"/>
            <a:ext cx="1008055" cy="576260"/>
          </a:xfrm>
          <a:prstGeom prst="roundRect">
            <a:avLst>
              <a:gd name="adj" fmla="val 16667"/>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Capital </a:t>
            </a:r>
            <a:b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turnover</a:t>
            </a:r>
          </a:p>
        </p:txBody>
      </p:sp>
      <p:sp>
        <p:nvSpPr>
          <p:cNvPr id="10" name="Rectangle 10">
            <a:extLst>
              <a:ext uri="{FF2B5EF4-FFF2-40B4-BE49-F238E27FC236}">
                <a16:creationId xmlns:a16="http://schemas.microsoft.com/office/drawing/2014/main" id="{9D2D055E-3E40-4CC6-8EF9-1414483B5344}"/>
              </a:ext>
            </a:extLst>
          </p:cNvPr>
          <p:cNvSpPr>
            <a:spLocks noChangeArrowheads="1"/>
          </p:cNvSpPr>
          <p:nvPr/>
        </p:nvSpPr>
        <p:spPr bwMode="auto">
          <a:xfrm>
            <a:off x="4296056" y="3094893"/>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Working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Capital</a:t>
            </a:r>
          </a:p>
        </p:txBody>
      </p:sp>
      <p:sp>
        <p:nvSpPr>
          <p:cNvPr id="11" name="Rectangle 11">
            <a:extLst>
              <a:ext uri="{FF2B5EF4-FFF2-40B4-BE49-F238E27FC236}">
                <a16:creationId xmlns:a16="http://schemas.microsoft.com/office/drawing/2014/main" id="{222E3FAA-5A8E-41E2-A5A7-D2DFC598EBBD}"/>
              </a:ext>
            </a:extLst>
          </p:cNvPr>
          <p:cNvSpPr>
            <a:spLocks noChangeArrowheads="1"/>
          </p:cNvSpPr>
          <p:nvPr/>
        </p:nvSpPr>
        <p:spPr bwMode="auto">
          <a:xfrm>
            <a:off x="4296056" y="2086836"/>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Assets</a:t>
            </a:r>
          </a:p>
        </p:txBody>
      </p:sp>
      <p:sp>
        <p:nvSpPr>
          <p:cNvPr id="12" name="Oval 12">
            <a:extLst>
              <a:ext uri="{FF2B5EF4-FFF2-40B4-BE49-F238E27FC236}">
                <a16:creationId xmlns:a16="http://schemas.microsoft.com/office/drawing/2014/main" id="{502DAA90-F9AC-40E4-AA7F-B03BA356597F}"/>
              </a:ext>
            </a:extLst>
          </p:cNvPr>
          <p:cNvSpPr>
            <a:spLocks noChangeArrowheads="1"/>
          </p:cNvSpPr>
          <p:nvPr/>
        </p:nvSpPr>
        <p:spPr bwMode="auto">
          <a:xfrm>
            <a:off x="5735909" y="1797912"/>
            <a:ext cx="647695" cy="468310"/>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Non-core</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assets</a:t>
            </a:r>
          </a:p>
        </p:txBody>
      </p:sp>
      <p:sp>
        <p:nvSpPr>
          <p:cNvPr id="13" name="Oval 13">
            <a:extLst>
              <a:ext uri="{FF2B5EF4-FFF2-40B4-BE49-F238E27FC236}">
                <a16:creationId xmlns:a16="http://schemas.microsoft.com/office/drawing/2014/main" id="{699730E9-84F8-496C-ACEB-0A8FB3B3BD2E}"/>
              </a:ext>
            </a:extLst>
          </p:cNvPr>
          <p:cNvSpPr>
            <a:spLocks noChangeArrowheads="1"/>
          </p:cNvSpPr>
          <p:nvPr/>
        </p:nvSpPr>
        <p:spPr bwMode="auto">
          <a:xfrm>
            <a:off x="5735909" y="2302735"/>
            <a:ext cx="647695" cy="468310"/>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Capacity</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utilization</a:t>
            </a:r>
          </a:p>
        </p:txBody>
      </p:sp>
      <p:sp>
        <p:nvSpPr>
          <p:cNvPr id="14" name="Oval 14">
            <a:extLst>
              <a:ext uri="{FF2B5EF4-FFF2-40B4-BE49-F238E27FC236}">
                <a16:creationId xmlns:a16="http://schemas.microsoft.com/office/drawing/2014/main" id="{0B119D24-C8FA-446B-AA49-509D22402B93}"/>
              </a:ext>
            </a:extLst>
          </p:cNvPr>
          <p:cNvSpPr>
            <a:spLocks noChangeArrowheads="1"/>
          </p:cNvSpPr>
          <p:nvPr/>
        </p:nvSpPr>
        <p:spPr bwMode="auto">
          <a:xfrm>
            <a:off x="5735909" y="2805970"/>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Stock</a:t>
            </a:r>
          </a:p>
        </p:txBody>
      </p:sp>
      <p:sp>
        <p:nvSpPr>
          <p:cNvPr id="15" name="Oval 15">
            <a:extLst>
              <a:ext uri="{FF2B5EF4-FFF2-40B4-BE49-F238E27FC236}">
                <a16:creationId xmlns:a16="http://schemas.microsoft.com/office/drawing/2014/main" id="{7C22B02E-0E5B-4F4C-925C-BDB5150069E2}"/>
              </a:ext>
            </a:extLst>
          </p:cNvPr>
          <p:cNvSpPr>
            <a:spLocks noChangeArrowheads="1"/>
          </p:cNvSpPr>
          <p:nvPr/>
        </p:nvSpPr>
        <p:spPr bwMode="auto">
          <a:xfrm>
            <a:off x="5735909" y="3310792"/>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Receiv-</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ables</a:t>
            </a:r>
          </a:p>
        </p:txBody>
      </p:sp>
      <p:sp>
        <p:nvSpPr>
          <p:cNvPr id="16" name="Oval 16">
            <a:extLst>
              <a:ext uri="{FF2B5EF4-FFF2-40B4-BE49-F238E27FC236}">
                <a16:creationId xmlns:a16="http://schemas.microsoft.com/office/drawing/2014/main" id="{7759E056-849E-43FC-B400-DAD2F9BFBDB1}"/>
              </a:ext>
            </a:extLst>
          </p:cNvPr>
          <p:cNvSpPr>
            <a:spLocks noChangeArrowheads="1"/>
          </p:cNvSpPr>
          <p:nvPr/>
        </p:nvSpPr>
        <p:spPr bwMode="auto">
          <a:xfrm>
            <a:off x="5735909" y="3815615"/>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Structures</a:t>
            </a:r>
          </a:p>
        </p:txBody>
      </p:sp>
      <p:sp>
        <p:nvSpPr>
          <p:cNvPr id="17" name="Oval 17">
            <a:extLst>
              <a:ext uri="{FF2B5EF4-FFF2-40B4-BE49-F238E27FC236}">
                <a16:creationId xmlns:a16="http://schemas.microsoft.com/office/drawing/2014/main" id="{30F47180-27C2-4576-91E9-83A8E945DB30}"/>
              </a:ext>
            </a:extLst>
          </p:cNvPr>
          <p:cNvSpPr>
            <a:spLocks noChangeArrowheads="1"/>
          </p:cNvSpPr>
          <p:nvPr/>
        </p:nvSpPr>
        <p:spPr bwMode="auto">
          <a:xfrm>
            <a:off x="5735909" y="4320438"/>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Types of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costs</a:t>
            </a:r>
          </a:p>
        </p:txBody>
      </p:sp>
      <p:sp>
        <p:nvSpPr>
          <p:cNvPr id="18" name="Oval 18">
            <a:extLst>
              <a:ext uri="{FF2B5EF4-FFF2-40B4-BE49-F238E27FC236}">
                <a16:creationId xmlns:a16="http://schemas.microsoft.com/office/drawing/2014/main" id="{09265A09-14BB-4C56-B057-1F4599C7E96B}"/>
              </a:ext>
            </a:extLst>
          </p:cNvPr>
          <p:cNvSpPr>
            <a:spLocks noChangeArrowheads="1"/>
          </p:cNvSpPr>
          <p:nvPr/>
        </p:nvSpPr>
        <p:spPr bwMode="auto">
          <a:xfrm>
            <a:off x="5735909" y="4822086"/>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Price</a:t>
            </a:r>
          </a:p>
        </p:txBody>
      </p:sp>
      <p:sp>
        <p:nvSpPr>
          <p:cNvPr id="19" name="Oval 19">
            <a:extLst>
              <a:ext uri="{FF2B5EF4-FFF2-40B4-BE49-F238E27FC236}">
                <a16:creationId xmlns:a16="http://schemas.microsoft.com/office/drawing/2014/main" id="{95259EC7-6BFE-4C3D-BA85-AA5A544B33B9}"/>
              </a:ext>
            </a:extLst>
          </p:cNvPr>
          <p:cNvSpPr>
            <a:spLocks noChangeArrowheads="1"/>
          </p:cNvSpPr>
          <p:nvPr/>
        </p:nvSpPr>
        <p:spPr bwMode="auto">
          <a:xfrm>
            <a:off x="5735909" y="5326908"/>
            <a:ext cx="647695" cy="468311"/>
          </a:xfrm>
          <a:prstGeom prst="ellipse">
            <a:avLst/>
          </a:prstGeom>
          <a:solidFill>
            <a:schemeClr val="accent1"/>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Quantity</a:t>
            </a:r>
          </a:p>
        </p:txBody>
      </p:sp>
      <p:sp>
        <p:nvSpPr>
          <p:cNvPr id="20" name="AutoShape 20">
            <a:extLst>
              <a:ext uri="{FF2B5EF4-FFF2-40B4-BE49-F238E27FC236}">
                <a16:creationId xmlns:a16="http://schemas.microsoft.com/office/drawing/2014/main" id="{E063B48F-20BB-447E-BC8A-21734A6BF799}"/>
              </a:ext>
            </a:extLst>
          </p:cNvPr>
          <p:cNvSpPr>
            <a:spLocks noChangeArrowheads="1"/>
          </p:cNvSpPr>
          <p:nvPr/>
        </p:nvSpPr>
        <p:spPr bwMode="auto">
          <a:xfrm rot="5400000">
            <a:off x="6743168" y="2086043"/>
            <a:ext cx="936621"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 name="Rectangle 26">
            <a:extLst>
              <a:ext uri="{FF2B5EF4-FFF2-40B4-BE49-F238E27FC236}">
                <a16:creationId xmlns:a16="http://schemas.microsoft.com/office/drawing/2014/main" id="{B7142B9F-0CD8-4BBE-BF43-C1E26990E60C}"/>
              </a:ext>
            </a:extLst>
          </p:cNvPr>
          <p:cNvSpPr>
            <a:spLocks noChangeArrowheads="1"/>
          </p:cNvSpPr>
          <p:nvPr/>
        </p:nvSpPr>
        <p:spPr bwMode="auto">
          <a:xfrm>
            <a:off x="4296056" y="5111009"/>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Sales</a:t>
            </a:r>
          </a:p>
        </p:txBody>
      </p:sp>
      <p:sp>
        <p:nvSpPr>
          <p:cNvPr id="22" name="Rectangle 27">
            <a:extLst>
              <a:ext uri="{FF2B5EF4-FFF2-40B4-BE49-F238E27FC236}">
                <a16:creationId xmlns:a16="http://schemas.microsoft.com/office/drawing/2014/main" id="{1596BA0E-4CDE-478C-8F18-AFE9913C051E}"/>
              </a:ext>
            </a:extLst>
          </p:cNvPr>
          <p:cNvSpPr>
            <a:spLocks noChangeArrowheads="1"/>
          </p:cNvSpPr>
          <p:nvPr/>
        </p:nvSpPr>
        <p:spPr bwMode="auto">
          <a:xfrm>
            <a:off x="4296056" y="4102952"/>
            <a:ext cx="792157"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Costs</a:t>
            </a:r>
          </a:p>
        </p:txBody>
      </p:sp>
      <p:sp>
        <p:nvSpPr>
          <p:cNvPr id="23" name="AutoShape 32">
            <a:extLst>
              <a:ext uri="{FF2B5EF4-FFF2-40B4-BE49-F238E27FC236}">
                <a16:creationId xmlns:a16="http://schemas.microsoft.com/office/drawing/2014/main" id="{DD55262D-EA33-499A-9520-0288B16D12D4}"/>
              </a:ext>
            </a:extLst>
          </p:cNvPr>
          <p:cNvSpPr>
            <a:spLocks noChangeArrowheads="1"/>
          </p:cNvSpPr>
          <p:nvPr/>
        </p:nvSpPr>
        <p:spPr bwMode="auto">
          <a:xfrm rot="5400000">
            <a:off x="6743168" y="3094101"/>
            <a:ext cx="936621"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4" name="AutoShape 33">
            <a:extLst>
              <a:ext uri="{FF2B5EF4-FFF2-40B4-BE49-F238E27FC236}">
                <a16:creationId xmlns:a16="http://schemas.microsoft.com/office/drawing/2014/main" id="{6B6086F0-6DCA-4614-AD58-36C4D0138940}"/>
              </a:ext>
            </a:extLst>
          </p:cNvPr>
          <p:cNvSpPr>
            <a:spLocks noChangeArrowheads="1"/>
          </p:cNvSpPr>
          <p:nvPr/>
        </p:nvSpPr>
        <p:spPr bwMode="auto">
          <a:xfrm rot="5400000">
            <a:off x="6994786" y="3850541"/>
            <a:ext cx="433385"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 name="AutoShape 34">
            <a:extLst>
              <a:ext uri="{FF2B5EF4-FFF2-40B4-BE49-F238E27FC236}">
                <a16:creationId xmlns:a16="http://schemas.microsoft.com/office/drawing/2014/main" id="{48C27E87-7A3F-411C-9DCC-F79D69FFE992}"/>
              </a:ext>
            </a:extLst>
          </p:cNvPr>
          <p:cNvSpPr>
            <a:spLocks noChangeArrowheads="1"/>
          </p:cNvSpPr>
          <p:nvPr/>
        </p:nvSpPr>
        <p:spPr bwMode="auto">
          <a:xfrm rot="5400000">
            <a:off x="6994786" y="4355364"/>
            <a:ext cx="433385"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 name="AutoShape 35">
            <a:extLst>
              <a:ext uri="{FF2B5EF4-FFF2-40B4-BE49-F238E27FC236}">
                <a16:creationId xmlns:a16="http://schemas.microsoft.com/office/drawing/2014/main" id="{0F33852A-8021-440C-9F2B-704B2D6E2401}"/>
              </a:ext>
            </a:extLst>
          </p:cNvPr>
          <p:cNvSpPr>
            <a:spLocks noChangeArrowheads="1"/>
          </p:cNvSpPr>
          <p:nvPr/>
        </p:nvSpPr>
        <p:spPr bwMode="auto">
          <a:xfrm rot="5400000">
            <a:off x="6994786" y="4858599"/>
            <a:ext cx="433386"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 name="AutoShape 36">
            <a:extLst>
              <a:ext uri="{FF2B5EF4-FFF2-40B4-BE49-F238E27FC236}">
                <a16:creationId xmlns:a16="http://schemas.microsoft.com/office/drawing/2014/main" id="{28D58178-2FD6-4A5D-A713-614F55C19023}"/>
              </a:ext>
            </a:extLst>
          </p:cNvPr>
          <p:cNvSpPr>
            <a:spLocks noChangeArrowheads="1"/>
          </p:cNvSpPr>
          <p:nvPr/>
        </p:nvSpPr>
        <p:spPr bwMode="auto">
          <a:xfrm rot="5400000">
            <a:off x="6994786" y="5363422"/>
            <a:ext cx="433386" cy="360359"/>
          </a:xfrm>
          <a:prstGeom prst="triangle">
            <a:avLst>
              <a:gd name="adj" fmla="val 50000"/>
            </a:avLst>
          </a:prstGeom>
          <a:solidFill>
            <a:schemeClr val="hlink"/>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8" name="AutoShape 37">
            <a:extLst>
              <a:ext uri="{FF2B5EF4-FFF2-40B4-BE49-F238E27FC236}">
                <a16:creationId xmlns:a16="http://schemas.microsoft.com/office/drawing/2014/main" id="{F568AAF3-9724-43EC-BA4E-A0CCC1E688BD}"/>
              </a:ext>
            </a:extLst>
          </p:cNvPr>
          <p:cNvCxnSpPr>
            <a:cxnSpLocks noChangeShapeType="1"/>
            <a:stCxn id="11" idx="3"/>
            <a:endCxn id="12" idx="2"/>
          </p:cNvCxnSpPr>
          <p:nvPr/>
        </p:nvCxnSpPr>
        <p:spPr bwMode="auto">
          <a:xfrm flipV="1">
            <a:off x="5088213" y="2032861"/>
            <a:ext cx="647695" cy="269874"/>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29" name="AutoShape 38">
            <a:extLst>
              <a:ext uri="{FF2B5EF4-FFF2-40B4-BE49-F238E27FC236}">
                <a16:creationId xmlns:a16="http://schemas.microsoft.com/office/drawing/2014/main" id="{FB5424AB-0330-48E6-9049-1373CD07A13F}"/>
              </a:ext>
            </a:extLst>
          </p:cNvPr>
          <p:cNvCxnSpPr>
            <a:cxnSpLocks noChangeShapeType="1"/>
            <a:stCxn id="11" idx="3"/>
            <a:endCxn id="13" idx="2"/>
          </p:cNvCxnSpPr>
          <p:nvPr/>
        </p:nvCxnSpPr>
        <p:spPr bwMode="auto">
          <a:xfrm>
            <a:off x="5088213" y="2302735"/>
            <a:ext cx="647695" cy="234949"/>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0" name="AutoShape 39">
            <a:extLst>
              <a:ext uri="{FF2B5EF4-FFF2-40B4-BE49-F238E27FC236}">
                <a16:creationId xmlns:a16="http://schemas.microsoft.com/office/drawing/2014/main" id="{FE0E3C97-8E6F-46BE-B9B6-0D7B1098AE60}"/>
              </a:ext>
            </a:extLst>
          </p:cNvPr>
          <p:cNvCxnSpPr>
            <a:cxnSpLocks noChangeShapeType="1"/>
            <a:stCxn id="10" idx="3"/>
            <a:endCxn id="14" idx="2"/>
          </p:cNvCxnSpPr>
          <p:nvPr/>
        </p:nvCxnSpPr>
        <p:spPr bwMode="auto">
          <a:xfrm flipV="1">
            <a:off x="5088213" y="3040919"/>
            <a:ext cx="647695" cy="269874"/>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1" name="AutoShape 40">
            <a:extLst>
              <a:ext uri="{FF2B5EF4-FFF2-40B4-BE49-F238E27FC236}">
                <a16:creationId xmlns:a16="http://schemas.microsoft.com/office/drawing/2014/main" id="{EF422F5C-A316-4B55-96A4-4C1861E6A289}"/>
              </a:ext>
            </a:extLst>
          </p:cNvPr>
          <p:cNvCxnSpPr>
            <a:cxnSpLocks noChangeShapeType="1"/>
            <a:stCxn id="10" idx="3"/>
            <a:endCxn id="15" idx="2"/>
          </p:cNvCxnSpPr>
          <p:nvPr/>
        </p:nvCxnSpPr>
        <p:spPr bwMode="auto">
          <a:xfrm>
            <a:off x="5088213" y="3310792"/>
            <a:ext cx="647695" cy="234949"/>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2" name="AutoShape 41">
            <a:extLst>
              <a:ext uri="{FF2B5EF4-FFF2-40B4-BE49-F238E27FC236}">
                <a16:creationId xmlns:a16="http://schemas.microsoft.com/office/drawing/2014/main" id="{2836FAA8-75FB-495A-88A7-E75B2929179E}"/>
              </a:ext>
            </a:extLst>
          </p:cNvPr>
          <p:cNvCxnSpPr>
            <a:cxnSpLocks noChangeShapeType="1"/>
            <a:stCxn id="22" idx="3"/>
            <a:endCxn id="16" idx="2"/>
          </p:cNvCxnSpPr>
          <p:nvPr/>
        </p:nvCxnSpPr>
        <p:spPr bwMode="auto">
          <a:xfrm flipV="1">
            <a:off x="5088213" y="4050564"/>
            <a:ext cx="647695" cy="268287"/>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3" name="AutoShape 42">
            <a:extLst>
              <a:ext uri="{FF2B5EF4-FFF2-40B4-BE49-F238E27FC236}">
                <a16:creationId xmlns:a16="http://schemas.microsoft.com/office/drawing/2014/main" id="{FF544799-8EAA-44D3-9CCE-29995F9062C1}"/>
              </a:ext>
            </a:extLst>
          </p:cNvPr>
          <p:cNvCxnSpPr>
            <a:cxnSpLocks noChangeShapeType="1"/>
            <a:stCxn id="22" idx="3"/>
            <a:endCxn id="17" idx="2"/>
          </p:cNvCxnSpPr>
          <p:nvPr/>
        </p:nvCxnSpPr>
        <p:spPr bwMode="auto">
          <a:xfrm>
            <a:off x="5088213" y="4318851"/>
            <a:ext cx="647695" cy="236536"/>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4" name="AutoShape 43">
            <a:extLst>
              <a:ext uri="{FF2B5EF4-FFF2-40B4-BE49-F238E27FC236}">
                <a16:creationId xmlns:a16="http://schemas.microsoft.com/office/drawing/2014/main" id="{CA3EF0FD-F644-40B3-82A3-959354D181B2}"/>
              </a:ext>
            </a:extLst>
          </p:cNvPr>
          <p:cNvCxnSpPr>
            <a:cxnSpLocks noChangeShapeType="1"/>
            <a:stCxn id="21" idx="3"/>
            <a:endCxn id="18" idx="2"/>
          </p:cNvCxnSpPr>
          <p:nvPr/>
        </p:nvCxnSpPr>
        <p:spPr bwMode="auto">
          <a:xfrm flipV="1">
            <a:off x="5088213" y="5057035"/>
            <a:ext cx="647695" cy="269874"/>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5" name="AutoShape 44">
            <a:extLst>
              <a:ext uri="{FF2B5EF4-FFF2-40B4-BE49-F238E27FC236}">
                <a16:creationId xmlns:a16="http://schemas.microsoft.com/office/drawing/2014/main" id="{5BE5D0C9-AEEF-45B1-B801-096097ADD251}"/>
              </a:ext>
            </a:extLst>
          </p:cNvPr>
          <p:cNvCxnSpPr>
            <a:cxnSpLocks noChangeShapeType="1"/>
            <a:stCxn id="21" idx="3"/>
            <a:endCxn id="19" idx="2"/>
          </p:cNvCxnSpPr>
          <p:nvPr/>
        </p:nvCxnSpPr>
        <p:spPr bwMode="auto">
          <a:xfrm>
            <a:off x="5088213" y="5326908"/>
            <a:ext cx="647695" cy="234949"/>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6" name="AutoShape 45">
            <a:extLst>
              <a:ext uri="{FF2B5EF4-FFF2-40B4-BE49-F238E27FC236}">
                <a16:creationId xmlns:a16="http://schemas.microsoft.com/office/drawing/2014/main" id="{5B995033-4C6C-4ACA-95DE-4C8714C8F2C0}"/>
              </a:ext>
            </a:extLst>
          </p:cNvPr>
          <p:cNvCxnSpPr>
            <a:cxnSpLocks noChangeShapeType="1"/>
            <a:endCxn id="22" idx="1"/>
          </p:cNvCxnSpPr>
          <p:nvPr/>
        </p:nvCxnSpPr>
        <p:spPr bwMode="auto">
          <a:xfrm flipV="1">
            <a:off x="3864259" y="4318851"/>
            <a:ext cx="431797" cy="504823"/>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37" name="AutoShape 46">
            <a:extLst>
              <a:ext uri="{FF2B5EF4-FFF2-40B4-BE49-F238E27FC236}">
                <a16:creationId xmlns:a16="http://schemas.microsoft.com/office/drawing/2014/main" id="{37BA7DF5-62B8-4760-B81E-757E53044ABE}"/>
              </a:ext>
            </a:extLst>
          </p:cNvPr>
          <p:cNvCxnSpPr>
            <a:cxnSpLocks noChangeShapeType="1"/>
            <a:endCxn id="21" idx="1"/>
          </p:cNvCxnSpPr>
          <p:nvPr/>
        </p:nvCxnSpPr>
        <p:spPr bwMode="auto">
          <a:xfrm>
            <a:off x="3864259" y="4823674"/>
            <a:ext cx="431797" cy="503235"/>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38" name="AutoShape 47">
            <a:extLst>
              <a:ext uri="{FF2B5EF4-FFF2-40B4-BE49-F238E27FC236}">
                <a16:creationId xmlns:a16="http://schemas.microsoft.com/office/drawing/2014/main" id="{15C021D7-242C-4C0E-AFF6-14D8B5A616CB}"/>
              </a:ext>
            </a:extLst>
          </p:cNvPr>
          <p:cNvCxnSpPr>
            <a:cxnSpLocks noChangeShapeType="1"/>
            <a:endCxn id="11" idx="1"/>
          </p:cNvCxnSpPr>
          <p:nvPr/>
        </p:nvCxnSpPr>
        <p:spPr bwMode="auto">
          <a:xfrm flipV="1">
            <a:off x="3864259" y="2302735"/>
            <a:ext cx="431797" cy="576259"/>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cxnSp>
        <p:nvCxnSpPr>
          <p:cNvPr id="39" name="AutoShape 48">
            <a:extLst>
              <a:ext uri="{FF2B5EF4-FFF2-40B4-BE49-F238E27FC236}">
                <a16:creationId xmlns:a16="http://schemas.microsoft.com/office/drawing/2014/main" id="{1373F0C3-3B3B-43E2-BD5B-543E34E145A0}"/>
              </a:ext>
            </a:extLst>
          </p:cNvPr>
          <p:cNvCxnSpPr>
            <a:cxnSpLocks noChangeShapeType="1"/>
            <a:endCxn id="10" idx="1"/>
          </p:cNvCxnSpPr>
          <p:nvPr/>
        </p:nvCxnSpPr>
        <p:spPr bwMode="auto">
          <a:xfrm>
            <a:off x="3864259" y="2878994"/>
            <a:ext cx="431797" cy="431798"/>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a:noFill/>
              </a14:hiddenFill>
            </a:ext>
          </a:extLst>
        </p:spPr>
      </p:cxnSp>
      <p:sp>
        <p:nvSpPr>
          <p:cNvPr id="40" name="Rectangle 59">
            <a:extLst>
              <a:ext uri="{FF2B5EF4-FFF2-40B4-BE49-F238E27FC236}">
                <a16:creationId xmlns:a16="http://schemas.microsoft.com/office/drawing/2014/main" id="{712E1643-B90F-4E9F-8B1D-3D70C43905A8}"/>
              </a:ext>
            </a:extLst>
          </p:cNvPr>
          <p:cNvSpPr>
            <a:spLocks noChangeArrowheads="1"/>
          </p:cNvSpPr>
          <p:nvPr/>
        </p:nvSpPr>
        <p:spPr bwMode="auto">
          <a:xfrm>
            <a:off x="7793263" y="2024934"/>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Capacity</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utilization</a:t>
            </a:r>
          </a:p>
        </p:txBody>
      </p:sp>
      <p:sp>
        <p:nvSpPr>
          <p:cNvPr id="41" name="Rectangle 60">
            <a:extLst>
              <a:ext uri="{FF2B5EF4-FFF2-40B4-BE49-F238E27FC236}">
                <a16:creationId xmlns:a16="http://schemas.microsoft.com/office/drawing/2014/main" id="{E76A2C40-C460-431B-8B6E-9823FD71DFDB}"/>
              </a:ext>
            </a:extLst>
          </p:cNvPr>
          <p:cNvSpPr>
            <a:spLocks noChangeArrowheads="1"/>
          </p:cNvSpPr>
          <p:nvPr/>
        </p:nvSpPr>
        <p:spPr bwMode="auto">
          <a:xfrm>
            <a:off x="7793263" y="3032993"/>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Management</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of receivables</a:t>
            </a:r>
          </a:p>
        </p:txBody>
      </p:sp>
      <p:sp>
        <p:nvSpPr>
          <p:cNvPr id="42" name="Rectangle 61">
            <a:extLst>
              <a:ext uri="{FF2B5EF4-FFF2-40B4-BE49-F238E27FC236}">
                <a16:creationId xmlns:a16="http://schemas.microsoft.com/office/drawing/2014/main" id="{1D17B888-A431-4F13-B681-4CCF5F412A92}"/>
              </a:ext>
            </a:extLst>
          </p:cNvPr>
          <p:cNvSpPr>
            <a:spLocks noChangeArrowheads="1"/>
          </p:cNvSpPr>
          <p:nvPr/>
        </p:nvSpPr>
        <p:spPr bwMode="auto">
          <a:xfrm>
            <a:off x="7793263" y="3825151"/>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Product</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complexity</a:t>
            </a:r>
          </a:p>
        </p:txBody>
      </p:sp>
      <p:sp>
        <p:nvSpPr>
          <p:cNvPr id="43" name="Rectangle 62">
            <a:extLst>
              <a:ext uri="{FF2B5EF4-FFF2-40B4-BE49-F238E27FC236}">
                <a16:creationId xmlns:a16="http://schemas.microsoft.com/office/drawing/2014/main" id="{8BB1F2CD-F8B5-4ED4-9B58-AC8FBEF19075}"/>
              </a:ext>
            </a:extLst>
          </p:cNvPr>
          <p:cNvSpPr>
            <a:spLocks noChangeArrowheads="1"/>
          </p:cNvSpPr>
          <p:nvPr/>
        </p:nvSpPr>
        <p:spPr bwMode="auto">
          <a:xfrm>
            <a:off x="7793263" y="4328387"/>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Material</a:t>
            </a:r>
            <a:b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costs</a:t>
            </a:r>
          </a:p>
        </p:txBody>
      </p:sp>
      <p:sp>
        <p:nvSpPr>
          <p:cNvPr id="44" name="Rectangle 63">
            <a:extLst>
              <a:ext uri="{FF2B5EF4-FFF2-40B4-BE49-F238E27FC236}">
                <a16:creationId xmlns:a16="http://schemas.microsoft.com/office/drawing/2014/main" id="{3C81842C-9BEF-41F3-99B4-552044CE3952}"/>
              </a:ext>
            </a:extLst>
          </p:cNvPr>
          <p:cNvSpPr>
            <a:spLocks noChangeArrowheads="1"/>
          </p:cNvSpPr>
          <p:nvPr/>
        </p:nvSpPr>
        <p:spPr bwMode="auto">
          <a:xfrm>
            <a:off x="7793263" y="4833210"/>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Quality</a:t>
            </a:r>
          </a:p>
        </p:txBody>
      </p:sp>
      <p:sp>
        <p:nvSpPr>
          <p:cNvPr id="45" name="Rectangle 64">
            <a:extLst>
              <a:ext uri="{FF2B5EF4-FFF2-40B4-BE49-F238E27FC236}">
                <a16:creationId xmlns:a16="http://schemas.microsoft.com/office/drawing/2014/main" id="{A5BBF49F-F935-4DE8-B326-302DE7BC48D9}"/>
              </a:ext>
            </a:extLst>
          </p:cNvPr>
          <p:cNvSpPr>
            <a:spLocks noChangeArrowheads="1"/>
          </p:cNvSpPr>
          <p:nvPr/>
        </p:nvSpPr>
        <p:spPr bwMode="auto">
          <a:xfrm>
            <a:off x="7793263" y="5336444"/>
            <a:ext cx="863594" cy="431798"/>
          </a:xfrm>
          <a:prstGeom prst="rect">
            <a:avLst/>
          </a:prstGeom>
          <a:solidFill>
            <a:schemeClr val="accent1"/>
          </a:solidFill>
          <a:ln w="12700">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Scrap</a:t>
            </a:r>
          </a:p>
        </p:txBody>
      </p:sp>
      <p:sp>
        <p:nvSpPr>
          <p:cNvPr id="46" name="AutoShape 65">
            <a:extLst>
              <a:ext uri="{FF2B5EF4-FFF2-40B4-BE49-F238E27FC236}">
                <a16:creationId xmlns:a16="http://schemas.microsoft.com/office/drawing/2014/main" id="{5A9D21FB-357B-4A19-AE40-23A7324A6589}"/>
              </a:ext>
            </a:extLst>
          </p:cNvPr>
          <p:cNvSpPr>
            <a:spLocks/>
          </p:cNvSpPr>
          <p:nvPr/>
        </p:nvSpPr>
        <p:spPr bwMode="auto">
          <a:xfrm>
            <a:off x="6383604" y="3815615"/>
            <a:ext cx="504821" cy="1943091"/>
          </a:xfrm>
          <a:prstGeom prst="rightBrace">
            <a:avLst>
              <a:gd name="adj1" fmla="val 32075"/>
              <a:gd name="adj2" fmla="val 4959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9" name="Textfeld 48">
            <a:extLst>
              <a:ext uri="{FF2B5EF4-FFF2-40B4-BE49-F238E27FC236}">
                <a16:creationId xmlns:a16="http://schemas.microsoft.com/office/drawing/2014/main" id="{6493E41A-1477-444E-9110-83912920A8A6}"/>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-11</a:t>
            </a:r>
          </a:p>
        </p:txBody>
      </p:sp>
      <p:sp>
        <p:nvSpPr>
          <p:cNvPr id="50" name="Textfeld 127">
            <a:extLst>
              <a:ext uri="{FF2B5EF4-FFF2-40B4-BE49-F238E27FC236}">
                <a16:creationId xmlns:a16="http://schemas.microsoft.com/office/drawing/2014/main" id="{78A4A01E-51F3-4DA1-980B-86303CEC2B20}"/>
              </a:ext>
            </a:extLst>
          </p:cNvPr>
          <p:cNvSpPr txBox="1">
            <a:spLocks noChangeArrowheads="1"/>
          </p:cNvSpPr>
          <p:nvPr/>
        </p:nvSpPr>
        <p:spPr bwMode="auto">
          <a:xfrm>
            <a:off x="4080357" y="1356439"/>
            <a:ext cx="841891"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Schritt 3</a:t>
            </a:r>
          </a:p>
        </p:txBody>
      </p:sp>
      <p:sp>
        <p:nvSpPr>
          <p:cNvPr id="51" name="Textfeld 128">
            <a:extLst>
              <a:ext uri="{FF2B5EF4-FFF2-40B4-BE49-F238E27FC236}">
                <a16:creationId xmlns:a16="http://schemas.microsoft.com/office/drawing/2014/main" id="{DC539673-6202-4A15-A11A-C460ABFEA2B2}"/>
              </a:ext>
            </a:extLst>
          </p:cNvPr>
          <p:cNvSpPr txBox="1">
            <a:spLocks noChangeArrowheads="1"/>
          </p:cNvSpPr>
          <p:nvPr/>
        </p:nvSpPr>
        <p:spPr bwMode="auto">
          <a:xfrm>
            <a:off x="6794963" y="1356439"/>
            <a:ext cx="841891"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Schritt 4</a:t>
            </a:r>
          </a:p>
        </p:txBody>
      </p:sp>
      <p:sp>
        <p:nvSpPr>
          <p:cNvPr id="52" name="Textfeld 129">
            <a:extLst>
              <a:ext uri="{FF2B5EF4-FFF2-40B4-BE49-F238E27FC236}">
                <a16:creationId xmlns:a16="http://schemas.microsoft.com/office/drawing/2014/main" id="{DB5B1C24-CC9E-45AB-B46A-1EE9487BC273}"/>
              </a:ext>
            </a:extLst>
          </p:cNvPr>
          <p:cNvSpPr txBox="1">
            <a:spLocks noChangeArrowheads="1"/>
          </p:cNvSpPr>
          <p:nvPr/>
        </p:nvSpPr>
        <p:spPr bwMode="auto">
          <a:xfrm>
            <a:off x="7914159" y="1356439"/>
            <a:ext cx="841891"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Schritt 5</a:t>
            </a:r>
          </a:p>
        </p:txBody>
      </p:sp>
      <p:cxnSp>
        <p:nvCxnSpPr>
          <p:cNvPr id="53" name="Gerade Verbindung 121">
            <a:extLst>
              <a:ext uri="{FF2B5EF4-FFF2-40B4-BE49-F238E27FC236}">
                <a16:creationId xmlns:a16="http://schemas.microsoft.com/office/drawing/2014/main" id="{121143C9-EB42-4148-A77B-9311606F8C76}"/>
              </a:ext>
            </a:extLst>
          </p:cNvPr>
          <p:cNvCxnSpPr>
            <a:cxnSpLocks noChangeShapeType="1"/>
          </p:cNvCxnSpPr>
          <p:nvPr/>
        </p:nvCxnSpPr>
        <p:spPr bwMode="auto">
          <a:xfrm flipH="1">
            <a:off x="1382573" y="1462813"/>
            <a:ext cx="3568" cy="228960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54" name="Gruppieren 53">
            <a:extLst>
              <a:ext uri="{FF2B5EF4-FFF2-40B4-BE49-F238E27FC236}">
                <a16:creationId xmlns:a16="http://schemas.microsoft.com/office/drawing/2014/main" id="{DA09D2BB-2BB8-4693-A68B-918C9A1F49DF}"/>
              </a:ext>
            </a:extLst>
          </p:cNvPr>
          <p:cNvGrpSpPr/>
          <p:nvPr/>
        </p:nvGrpSpPr>
        <p:grpSpPr>
          <a:xfrm>
            <a:off x="409840" y="2380328"/>
            <a:ext cx="976300" cy="431798"/>
            <a:chOff x="883560" y="4332281"/>
            <a:chExt cx="976300" cy="431798"/>
          </a:xfrm>
        </p:grpSpPr>
        <p:cxnSp>
          <p:nvCxnSpPr>
            <p:cNvPr id="55" name="Gerade Verbindung 122">
              <a:extLst>
                <a:ext uri="{FF2B5EF4-FFF2-40B4-BE49-F238E27FC236}">
                  <a16:creationId xmlns:a16="http://schemas.microsoft.com/office/drawing/2014/main" id="{74A27D65-2DEA-40DB-88D0-D0CD6BF88CEA}"/>
                </a:ext>
              </a:extLst>
            </p:cNvPr>
            <p:cNvCxnSpPr>
              <a:cxnSpLocks noChangeShapeType="1"/>
            </p:cNvCxnSpPr>
            <p:nvPr/>
          </p:nvCxnSpPr>
          <p:spPr bwMode="auto">
            <a:xfrm rot="10800000" flipV="1">
              <a:off x="1620204" y="4535871"/>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56" name="AutoShape 5">
              <a:extLst>
                <a:ext uri="{FF2B5EF4-FFF2-40B4-BE49-F238E27FC236}">
                  <a16:creationId xmlns:a16="http://schemas.microsoft.com/office/drawing/2014/main" id="{2E1D9A29-6721-46F3-A65D-0DFA31CB3E1C}"/>
                </a:ext>
              </a:extLst>
            </p:cNvPr>
            <p:cNvSpPr>
              <a:spLocks noChangeArrowheads="1"/>
            </p:cNvSpPr>
            <p:nvPr/>
          </p:nvSpPr>
          <p:spPr bwMode="auto">
            <a:xfrm>
              <a:off x="883560" y="4332281"/>
              <a:ext cx="792156" cy="431798"/>
            </a:xfrm>
            <a:prstGeom prst="roundRect">
              <a:avLst>
                <a:gd name="adj" fmla="val 16667"/>
              </a:avLst>
            </a:prstGeom>
            <a:solidFill>
              <a:schemeClr val="hlink"/>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Δ</a:t>
              </a:r>
              <a:r>
                <a:rPr kumimoji="0" lang="en-US" altLang="de-D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a:t>
              </a:r>
            </a:p>
          </p:txBody>
        </p:sp>
      </p:grpSp>
      <p:cxnSp>
        <p:nvCxnSpPr>
          <p:cNvPr id="57" name="Gerader Verbinder 56">
            <a:extLst>
              <a:ext uri="{FF2B5EF4-FFF2-40B4-BE49-F238E27FC236}">
                <a16:creationId xmlns:a16="http://schemas.microsoft.com/office/drawing/2014/main" id="{E87B95FA-2134-419B-A7F0-C3CB167951E7}"/>
              </a:ext>
            </a:extLst>
          </p:cNvPr>
          <p:cNvCxnSpPr>
            <a:cxnSpLocks/>
            <a:stCxn id="7" idx="1"/>
          </p:cNvCxnSpPr>
          <p:nvPr/>
        </p:nvCxnSpPr>
        <p:spPr bwMode="auto">
          <a:xfrm flipH="1">
            <a:off x="1382573" y="3742590"/>
            <a:ext cx="402075" cy="9826"/>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62" name="Gerade Verbindung 118">
            <a:extLst>
              <a:ext uri="{FF2B5EF4-FFF2-40B4-BE49-F238E27FC236}">
                <a16:creationId xmlns:a16="http://schemas.microsoft.com/office/drawing/2014/main" id="{D89B13CE-0AED-488C-9C64-BA2C204D9A81}"/>
              </a:ext>
            </a:extLst>
          </p:cNvPr>
          <p:cNvCxnSpPr>
            <a:cxnSpLocks noChangeShapeType="1"/>
          </p:cNvCxnSpPr>
          <p:nvPr/>
        </p:nvCxnSpPr>
        <p:spPr bwMode="auto">
          <a:xfrm rot="10800000" flipV="1">
            <a:off x="1381000" y="1479792"/>
            <a:ext cx="239656" cy="556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63" name="AutoShape 6">
            <a:extLst>
              <a:ext uri="{FF2B5EF4-FFF2-40B4-BE49-F238E27FC236}">
                <a16:creationId xmlns:a16="http://schemas.microsoft.com/office/drawing/2014/main" id="{A8A07EFC-CF24-4A02-B082-607D8F09CAFB}"/>
              </a:ext>
            </a:extLst>
          </p:cNvPr>
          <p:cNvSpPr>
            <a:spLocks noChangeArrowheads="1"/>
          </p:cNvSpPr>
          <p:nvPr/>
        </p:nvSpPr>
        <p:spPr bwMode="auto">
          <a:xfrm>
            <a:off x="1620656" y="1191663"/>
            <a:ext cx="1296979" cy="576259"/>
          </a:xfrm>
          <a:prstGeom prst="roundRect">
            <a:avLst>
              <a:gd name="adj" fmla="val 16667"/>
            </a:avLst>
          </a:prstGeom>
          <a:solidFill>
            <a:schemeClr val="tx2"/>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Investment</a:t>
            </a:r>
            <a:b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en-US" altLang="de-DE"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growth</a:t>
            </a:r>
          </a:p>
        </p:txBody>
      </p:sp>
      <p:sp>
        <p:nvSpPr>
          <p:cNvPr id="64" name="Text Box 4">
            <a:extLst>
              <a:ext uri="{FF2B5EF4-FFF2-40B4-BE49-F238E27FC236}">
                <a16:creationId xmlns:a16="http://schemas.microsoft.com/office/drawing/2014/main" id="{E1504D9D-C9C3-4C8A-A148-FB915E486CE7}"/>
              </a:ext>
            </a:extLst>
          </p:cNvPr>
          <p:cNvSpPr txBox="1">
            <a:spLocks noChangeArrowheads="1"/>
          </p:cNvSpPr>
          <p:nvPr/>
        </p:nvSpPr>
        <p:spPr bwMode="auto">
          <a:xfrm>
            <a:off x="3890048" y="6467445"/>
            <a:ext cx="33009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 =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Economic</a:t>
            </a:r>
            <a: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Value </a:t>
            </a:r>
            <a:r>
              <a:rPr kumimoji="0" lang="de-CH" altLang="de-DE"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Added</a:t>
            </a:r>
            <a:endPar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Quelle: Boston Consulting Group; Linde, Stern Stewart</a:t>
            </a:r>
          </a:p>
        </p:txBody>
      </p:sp>
    </p:spTree>
    <p:extLst>
      <p:ext uri="{BB962C8B-B14F-4D97-AF65-F5344CB8AC3E}">
        <p14:creationId xmlns:p14="http://schemas.microsoft.com/office/powerpoint/2010/main" val="22913523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a:extLst>
              <a:ext uri="{FF2B5EF4-FFF2-40B4-BE49-F238E27FC236}">
                <a16:creationId xmlns:a16="http://schemas.microsoft.com/office/drawing/2014/main" id="{40D2E560-CBE8-4508-A0A8-6139B38943FA}"/>
              </a:ext>
            </a:extLst>
          </p:cNvPr>
          <p:cNvSpPr>
            <a:spLocks noChangeArrowheads="1"/>
          </p:cNvSpPr>
          <p:nvPr/>
        </p:nvSpPr>
        <p:spPr bwMode="auto">
          <a:xfrm>
            <a:off x="2072818" y="2083580"/>
            <a:ext cx="6957964" cy="3729012"/>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2" name="Line 5">
            <a:extLst>
              <a:ext uri="{FF2B5EF4-FFF2-40B4-BE49-F238E27FC236}">
                <a16:creationId xmlns:a16="http://schemas.microsoft.com/office/drawing/2014/main" id="{124EA3D8-4D2B-4B7A-99DF-57F73FE2AD8F}"/>
              </a:ext>
            </a:extLst>
          </p:cNvPr>
          <p:cNvSpPr>
            <a:spLocks noChangeShapeType="1"/>
          </p:cNvSpPr>
          <p:nvPr/>
        </p:nvSpPr>
        <p:spPr bwMode="auto">
          <a:xfrm>
            <a:off x="488504" y="1075525"/>
            <a:ext cx="8569265" cy="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3" name="Line 6">
            <a:extLst>
              <a:ext uri="{FF2B5EF4-FFF2-40B4-BE49-F238E27FC236}">
                <a16:creationId xmlns:a16="http://schemas.microsoft.com/office/drawing/2014/main" id="{959BA511-FFF3-4DE8-9DC8-99AE06E711CE}"/>
              </a:ext>
            </a:extLst>
          </p:cNvPr>
          <p:cNvSpPr>
            <a:spLocks noChangeShapeType="1"/>
          </p:cNvSpPr>
          <p:nvPr/>
        </p:nvSpPr>
        <p:spPr bwMode="auto">
          <a:xfrm>
            <a:off x="488504" y="2059768"/>
            <a:ext cx="8569265"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4" name="Line 7">
            <a:extLst>
              <a:ext uri="{FF2B5EF4-FFF2-40B4-BE49-F238E27FC236}">
                <a16:creationId xmlns:a16="http://schemas.microsoft.com/office/drawing/2014/main" id="{761388F3-8C22-491B-A0F4-65F26BA8D514}"/>
              </a:ext>
            </a:extLst>
          </p:cNvPr>
          <p:cNvSpPr>
            <a:spLocks noChangeShapeType="1"/>
          </p:cNvSpPr>
          <p:nvPr/>
        </p:nvSpPr>
        <p:spPr bwMode="auto">
          <a:xfrm>
            <a:off x="488504" y="3315471"/>
            <a:ext cx="8569265" cy="0"/>
          </a:xfrm>
          <a:prstGeom prst="line">
            <a:avLst/>
          </a:prstGeom>
          <a:noFill/>
          <a:ln w="1270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5" name="Line 8">
            <a:extLst>
              <a:ext uri="{FF2B5EF4-FFF2-40B4-BE49-F238E27FC236}">
                <a16:creationId xmlns:a16="http://schemas.microsoft.com/office/drawing/2014/main" id="{84017CEA-80DB-45D8-A12C-D9526D333E2C}"/>
              </a:ext>
            </a:extLst>
          </p:cNvPr>
          <p:cNvSpPr>
            <a:spLocks noChangeShapeType="1"/>
          </p:cNvSpPr>
          <p:nvPr/>
        </p:nvSpPr>
        <p:spPr bwMode="auto">
          <a:xfrm>
            <a:off x="488504" y="4571175"/>
            <a:ext cx="8569265" cy="0"/>
          </a:xfrm>
          <a:prstGeom prst="line">
            <a:avLst/>
          </a:prstGeom>
          <a:noFill/>
          <a:ln w="1270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6" name="Line 9">
            <a:extLst>
              <a:ext uri="{FF2B5EF4-FFF2-40B4-BE49-F238E27FC236}">
                <a16:creationId xmlns:a16="http://schemas.microsoft.com/office/drawing/2014/main" id="{8DE8CD93-CEA3-4415-A444-CC4C33759F11}"/>
              </a:ext>
            </a:extLst>
          </p:cNvPr>
          <p:cNvSpPr>
            <a:spLocks noChangeShapeType="1"/>
          </p:cNvSpPr>
          <p:nvPr/>
        </p:nvSpPr>
        <p:spPr bwMode="auto">
          <a:xfrm>
            <a:off x="488504" y="5826878"/>
            <a:ext cx="8569265" cy="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7" name="Line 10">
            <a:extLst>
              <a:ext uri="{FF2B5EF4-FFF2-40B4-BE49-F238E27FC236}">
                <a16:creationId xmlns:a16="http://schemas.microsoft.com/office/drawing/2014/main" id="{CBB3BC40-125D-4264-9A9B-760143E2199B}"/>
              </a:ext>
            </a:extLst>
          </p:cNvPr>
          <p:cNvSpPr>
            <a:spLocks noChangeShapeType="1"/>
          </p:cNvSpPr>
          <p:nvPr/>
        </p:nvSpPr>
        <p:spPr bwMode="auto">
          <a:xfrm rot="16200000">
            <a:off x="-1887966" y="3451995"/>
            <a:ext cx="4751354" cy="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8" name="Line 11">
            <a:extLst>
              <a:ext uri="{FF2B5EF4-FFF2-40B4-BE49-F238E27FC236}">
                <a16:creationId xmlns:a16="http://schemas.microsoft.com/office/drawing/2014/main" id="{E51A5B94-C12F-46CF-A03C-6CFC24C41E8A}"/>
              </a:ext>
            </a:extLst>
          </p:cNvPr>
          <p:cNvSpPr>
            <a:spLocks noChangeShapeType="1"/>
          </p:cNvSpPr>
          <p:nvPr/>
        </p:nvSpPr>
        <p:spPr bwMode="auto">
          <a:xfrm rot="16200000">
            <a:off x="-310002" y="3451995"/>
            <a:ext cx="4751354"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9" name="Line 12">
            <a:extLst>
              <a:ext uri="{FF2B5EF4-FFF2-40B4-BE49-F238E27FC236}">
                <a16:creationId xmlns:a16="http://schemas.microsoft.com/office/drawing/2014/main" id="{C10AAFE6-8B49-4DA1-80C3-5FCE0671AACA}"/>
              </a:ext>
            </a:extLst>
          </p:cNvPr>
          <p:cNvSpPr>
            <a:spLocks noChangeShapeType="1"/>
          </p:cNvSpPr>
          <p:nvPr/>
        </p:nvSpPr>
        <p:spPr bwMode="auto">
          <a:xfrm rot="16200000">
            <a:off x="2018844" y="3451995"/>
            <a:ext cx="4751354" cy="0"/>
          </a:xfrm>
          <a:prstGeom prst="line">
            <a:avLst/>
          </a:prstGeom>
          <a:noFill/>
          <a:ln w="1270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40" name="Line 13">
            <a:extLst>
              <a:ext uri="{FF2B5EF4-FFF2-40B4-BE49-F238E27FC236}">
                <a16:creationId xmlns:a16="http://schemas.microsoft.com/office/drawing/2014/main" id="{9B70165C-0C28-4B3A-A763-0DBB30D25C2E}"/>
              </a:ext>
            </a:extLst>
          </p:cNvPr>
          <p:cNvSpPr>
            <a:spLocks noChangeShapeType="1"/>
          </p:cNvSpPr>
          <p:nvPr/>
        </p:nvSpPr>
        <p:spPr bwMode="auto">
          <a:xfrm rot="16200000">
            <a:off x="4350865" y="3451995"/>
            <a:ext cx="4751354" cy="0"/>
          </a:xfrm>
          <a:prstGeom prst="line">
            <a:avLst/>
          </a:prstGeom>
          <a:noFill/>
          <a:ln w="1270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41" name="Line 14">
            <a:extLst>
              <a:ext uri="{FF2B5EF4-FFF2-40B4-BE49-F238E27FC236}">
                <a16:creationId xmlns:a16="http://schemas.microsoft.com/office/drawing/2014/main" id="{6520FDB4-1556-41ED-9004-3A97BF230450}"/>
              </a:ext>
            </a:extLst>
          </p:cNvPr>
          <p:cNvSpPr>
            <a:spLocks noChangeShapeType="1"/>
          </p:cNvSpPr>
          <p:nvPr/>
        </p:nvSpPr>
        <p:spPr bwMode="auto">
          <a:xfrm rot="16200000">
            <a:off x="6681299" y="3451995"/>
            <a:ext cx="4751354" cy="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42" name="Text Box 15">
            <a:extLst>
              <a:ext uri="{FF2B5EF4-FFF2-40B4-BE49-F238E27FC236}">
                <a16:creationId xmlns:a16="http://schemas.microsoft.com/office/drawing/2014/main" id="{6AC992C7-996E-49C1-8429-DF1EF383AB92}"/>
              </a:ext>
            </a:extLst>
          </p:cNvPr>
          <p:cNvSpPr txBox="1">
            <a:spLocks noChangeArrowheads="1"/>
          </p:cNvSpPr>
          <p:nvPr/>
        </p:nvSpPr>
        <p:spPr bwMode="auto">
          <a:xfrm>
            <a:off x="782190" y="2366153"/>
            <a:ext cx="1238241" cy="6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Abbau der</a:t>
            </a:r>
          </a:p>
          <a:p>
            <a:pPr marL="0" marR="0" lvl="0" indent="0" algn="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Märkte</a:t>
            </a:r>
          </a:p>
        </p:txBody>
      </p:sp>
      <p:sp>
        <p:nvSpPr>
          <p:cNvPr id="22543" name="Text Box 16">
            <a:extLst>
              <a:ext uri="{FF2B5EF4-FFF2-40B4-BE49-F238E27FC236}">
                <a16:creationId xmlns:a16="http://schemas.microsoft.com/office/drawing/2014/main" id="{14409FE8-31CB-4441-AF8E-4A24F285090A}"/>
              </a:ext>
            </a:extLst>
          </p:cNvPr>
          <p:cNvSpPr txBox="1">
            <a:spLocks noChangeArrowheads="1"/>
          </p:cNvSpPr>
          <p:nvPr/>
        </p:nvSpPr>
        <p:spPr bwMode="auto">
          <a:xfrm>
            <a:off x="540892" y="3485333"/>
            <a:ext cx="1479540" cy="915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Gegenwärtig</a:t>
            </a:r>
          </a:p>
          <a:p>
            <a:pPr marL="0" marR="0" lvl="0" indent="0" algn="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bediente</a:t>
            </a:r>
          </a:p>
          <a:p>
            <a:pPr marL="0" marR="0" lvl="0" indent="0" algn="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Märkte</a:t>
            </a:r>
          </a:p>
        </p:txBody>
      </p:sp>
      <p:sp>
        <p:nvSpPr>
          <p:cNvPr id="22544" name="Text Box 17">
            <a:extLst>
              <a:ext uri="{FF2B5EF4-FFF2-40B4-BE49-F238E27FC236}">
                <a16:creationId xmlns:a16="http://schemas.microsoft.com/office/drawing/2014/main" id="{9FA18954-9503-472B-899A-FF3664730CD0}"/>
              </a:ext>
            </a:extLst>
          </p:cNvPr>
          <p:cNvSpPr txBox="1">
            <a:spLocks noChangeArrowheads="1"/>
          </p:cNvSpPr>
          <p:nvPr/>
        </p:nvSpPr>
        <p:spPr bwMode="auto">
          <a:xfrm>
            <a:off x="1136200" y="4877560"/>
            <a:ext cx="884232" cy="6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Neue</a:t>
            </a:r>
          </a:p>
          <a:p>
            <a:pPr marL="0" marR="0" lvl="0" indent="0" algn="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Märkte</a:t>
            </a:r>
          </a:p>
        </p:txBody>
      </p:sp>
      <p:sp>
        <p:nvSpPr>
          <p:cNvPr id="22545" name="Text Box 18">
            <a:extLst>
              <a:ext uri="{FF2B5EF4-FFF2-40B4-BE49-F238E27FC236}">
                <a16:creationId xmlns:a16="http://schemas.microsoft.com/office/drawing/2014/main" id="{5CB50AD1-EC47-4FAE-A023-D7D78D5402F7}"/>
              </a:ext>
            </a:extLst>
          </p:cNvPr>
          <p:cNvSpPr txBox="1">
            <a:spLocks noChangeArrowheads="1"/>
          </p:cNvSpPr>
          <p:nvPr/>
        </p:nvSpPr>
        <p:spPr bwMode="auto">
          <a:xfrm>
            <a:off x="2554621" y="1375560"/>
            <a:ext cx="1350954" cy="6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Abbau von</a:t>
            </a:r>
          </a:p>
          <a:p>
            <a:pPr marL="0" marR="0" lvl="0" indent="0" algn="ctr" defTabSz="762000" rtl="0" eaLnBrk="0" fontAlgn="base" latinLnBrk="0" hangingPunct="0">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Geschäften</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46" name="Text Box 19">
            <a:extLst>
              <a:ext uri="{FF2B5EF4-FFF2-40B4-BE49-F238E27FC236}">
                <a16:creationId xmlns:a16="http://schemas.microsoft.com/office/drawing/2014/main" id="{15BD7384-BF37-47DA-A39A-6983E76B9C19}"/>
              </a:ext>
            </a:extLst>
          </p:cNvPr>
          <p:cNvSpPr txBox="1">
            <a:spLocks noChangeArrowheads="1"/>
          </p:cNvSpPr>
          <p:nvPr/>
        </p:nvSpPr>
        <p:spPr bwMode="auto">
          <a:xfrm>
            <a:off x="4820761" y="1100924"/>
            <a:ext cx="1479540" cy="915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Gegenwärtig</a:t>
            </a:r>
          </a:p>
          <a:p>
            <a:pPr marL="0" marR="0" lvl="0" indent="0" algn="ctr" defTabSz="762000" rtl="0" eaLnBrk="0" fontAlgn="base" latinLnBrk="0" hangingPunct="0">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betriebene</a:t>
            </a:r>
            <a:b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Geschäfte</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47" name="Text Box 20">
            <a:extLst>
              <a:ext uri="{FF2B5EF4-FFF2-40B4-BE49-F238E27FC236}">
                <a16:creationId xmlns:a16="http://schemas.microsoft.com/office/drawing/2014/main" id="{865CFB09-D5E4-4271-9DB1-8B016EF8260A}"/>
              </a:ext>
            </a:extLst>
          </p:cNvPr>
          <p:cNvSpPr txBox="1">
            <a:spLocks noChangeArrowheads="1"/>
          </p:cNvSpPr>
          <p:nvPr/>
        </p:nvSpPr>
        <p:spPr bwMode="auto">
          <a:xfrm>
            <a:off x="7278988" y="1375560"/>
            <a:ext cx="1225541" cy="6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sz="1600">
                <a:solidFill>
                  <a:schemeClr val="tx1"/>
                </a:solidFill>
                <a:latin typeface="Arial" panose="020B0604020202020204" pitchFamily="34" charset="0"/>
              </a:defRPr>
            </a:lvl1pPr>
            <a:lvl2pPr marL="742950" indent="-285750" defTabSz="762000" eaLnBrk="0" hangingPunct="0">
              <a:defRPr sz="1600">
                <a:solidFill>
                  <a:schemeClr val="tx1"/>
                </a:solidFill>
                <a:latin typeface="Arial" panose="020B0604020202020204" pitchFamily="34" charset="0"/>
              </a:defRPr>
            </a:lvl2pPr>
            <a:lvl3pPr marL="1143000" indent="-228600" defTabSz="762000" eaLnBrk="0" hangingPunct="0">
              <a:defRPr sz="1600">
                <a:solidFill>
                  <a:schemeClr val="tx1"/>
                </a:solidFill>
                <a:latin typeface="Arial" panose="020B0604020202020204" pitchFamily="34" charset="0"/>
              </a:defRPr>
            </a:lvl3pPr>
            <a:lvl4pPr marL="1600200" indent="-228600" defTabSz="762000" eaLnBrk="0" hangingPunct="0">
              <a:defRPr sz="1600">
                <a:solidFill>
                  <a:schemeClr val="tx1"/>
                </a:solidFill>
                <a:latin typeface="Arial" panose="020B0604020202020204" pitchFamily="34" charset="0"/>
              </a:defRPr>
            </a:lvl4pPr>
            <a:lvl5pPr marL="2057400" indent="-228600" defTabSz="762000" eaLnBrk="0" hangingPunct="0">
              <a:defRPr sz="1600">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sz="1600">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sz="1600">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sz="1600">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7620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Neue</a:t>
            </a:r>
          </a:p>
          <a:p>
            <a:pPr marL="0" marR="0" lvl="0" indent="0" algn="ctr" defTabSz="762000" rtl="0" eaLnBrk="0" fontAlgn="base" latinLnBrk="0" hangingPunct="0">
              <a:lnSpc>
                <a:spcPct val="100000"/>
              </a:lnSpc>
              <a:spcBef>
                <a:spcPct val="0"/>
              </a:spcBef>
              <a:spcAft>
                <a:spcPct val="0"/>
              </a:spcAft>
              <a:buClrTx/>
              <a:buSzTx/>
              <a:buFontTx/>
              <a:buNone/>
              <a:tabLst/>
              <a:defRPr/>
            </a:pPr>
            <a:r>
              <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Geschäfte</a:t>
            </a: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48" name="Text Box 21">
            <a:extLst>
              <a:ext uri="{FF2B5EF4-FFF2-40B4-BE49-F238E27FC236}">
                <a16:creationId xmlns:a16="http://schemas.microsoft.com/office/drawing/2014/main" id="{77F6BC09-F8F4-4EAB-87C7-81123CB1491F}"/>
              </a:ext>
            </a:extLst>
          </p:cNvPr>
          <p:cNvSpPr txBox="1">
            <a:spLocks noChangeArrowheads="1"/>
          </p:cNvSpPr>
          <p:nvPr/>
        </p:nvSpPr>
        <p:spPr bwMode="auto">
          <a:xfrm>
            <a:off x="729532" y="1117071"/>
            <a:ext cx="1292332"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  Geschäfte</a:t>
            </a:r>
          </a:p>
        </p:txBody>
      </p:sp>
      <p:sp>
        <p:nvSpPr>
          <p:cNvPr id="22549" name="Line 22">
            <a:extLst>
              <a:ext uri="{FF2B5EF4-FFF2-40B4-BE49-F238E27FC236}">
                <a16:creationId xmlns:a16="http://schemas.microsoft.com/office/drawing/2014/main" id="{B2BC5FF4-2DD9-4247-A2E1-86BA4D698653}"/>
              </a:ext>
            </a:extLst>
          </p:cNvPr>
          <p:cNvSpPr>
            <a:spLocks noChangeShapeType="1"/>
          </p:cNvSpPr>
          <p:nvPr/>
        </p:nvSpPr>
        <p:spPr bwMode="auto">
          <a:xfrm>
            <a:off x="488504" y="1362860"/>
            <a:ext cx="1584314" cy="503233"/>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0" name="Text Box 23">
            <a:extLst>
              <a:ext uri="{FF2B5EF4-FFF2-40B4-BE49-F238E27FC236}">
                <a16:creationId xmlns:a16="http://schemas.microsoft.com/office/drawing/2014/main" id="{62C93A48-B86C-4B53-86E1-735F276553DB}"/>
              </a:ext>
            </a:extLst>
          </p:cNvPr>
          <p:cNvSpPr txBox="1">
            <a:spLocks noChangeArrowheads="1"/>
          </p:cNvSpPr>
          <p:nvPr/>
        </p:nvSpPr>
        <p:spPr bwMode="auto">
          <a:xfrm>
            <a:off x="1972807" y="5879166"/>
            <a:ext cx="1343016" cy="304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Fokussierung</a:t>
            </a:r>
            <a:endPar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1" name="Text Box 24">
            <a:extLst>
              <a:ext uri="{FF2B5EF4-FFF2-40B4-BE49-F238E27FC236}">
                <a16:creationId xmlns:a16="http://schemas.microsoft.com/office/drawing/2014/main" id="{277E232E-F0C7-4D5D-AE59-3C4BF86E0F74}"/>
              </a:ext>
            </a:extLst>
          </p:cNvPr>
          <p:cNvSpPr txBox="1">
            <a:spLocks noChangeArrowheads="1"/>
          </p:cNvSpPr>
          <p:nvPr/>
        </p:nvSpPr>
        <p:spPr bwMode="auto">
          <a:xfrm>
            <a:off x="7694117" y="5877678"/>
            <a:ext cx="1417366" cy="30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Diversifikation</a:t>
            </a:r>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2" name="Line 25">
            <a:extLst>
              <a:ext uri="{FF2B5EF4-FFF2-40B4-BE49-F238E27FC236}">
                <a16:creationId xmlns:a16="http://schemas.microsoft.com/office/drawing/2014/main" id="{124D29E3-A09E-43A2-A006-0B70930BCEC2}"/>
              </a:ext>
            </a:extLst>
          </p:cNvPr>
          <p:cNvSpPr>
            <a:spLocks noChangeShapeType="1"/>
          </p:cNvSpPr>
          <p:nvPr/>
        </p:nvSpPr>
        <p:spPr bwMode="auto">
          <a:xfrm flipV="1">
            <a:off x="3296773" y="6031565"/>
            <a:ext cx="4321145" cy="0"/>
          </a:xfrm>
          <a:prstGeom prst="line">
            <a:avLst/>
          </a:prstGeom>
          <a:noFill/>
          <a:ln w="28575">
            <a:solidFill>
              <a:schemeClr val="bg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3" name="Text Box 26">
            <a:extLst>
              <a:ext uri="{FF2B5EF4-FFF2-40B4-BE49-F238E27FC236}">
                <a16:creationId xmlns:a16="http://schemas.microsoft.com/office/drawing/2014/main" id="{B348F6F8-E581-46CB-B6C8-7D9012352EAC}"/>
              </a:ext>
            </a:extLst>
          </p:cNvPr>
          <p:cNvSpPr txBox="1">
            <a:spLocks noChangeArrowheads="1"/>
          </p:cNvSpPr>
          <p:nvPr/>
        </p:nvSpPr>
        <p:spPr bwMode="auto">
          <a:xfrm rot="5400000">
            <a:off x="8297362" y="4769612"/>
            <a:ext cx="1935149" cy="30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Internationalisierung</a:t>
            </a:r>
            <a:endPar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4" name="Text Box 27">
            <a:extLst>
              <a:ext uri="{FF2B5EF4-FFF2-40B4-BE49-F238E27FC236}">
                <a16:creationId xmlns:a16="http://schemas.microsoft.com/office/drawing/2014/main" id="{2D3C63B6-F03D-4AFF-83C6-3CEFCECF19FE}"/>
              </a:ext>
            </a:extLst>
          </p:cNvPr>
          <p:cNvSpPr txBox="1">
            <a:spLocks noChangeArrowheads="1"/>
          </p:cNvSpPr>
          <p:nvPr/>
        </p:nvSpPr>
        <p:spPr bwMode="auto">
          <a:xfrm rot="5400000">
            <a:off x="8597397" y="2516965"/>
            <a:ext cx="1335079" cy="30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Lokalisierung</a:t>
            </a:r>
            <a:endPar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5" name="Line 28">
            <a:extLst>
              <a:ext uri="{FF2B5EF4-FFF2-40B4-BE49-F238E27FC236}">
                <a16:creationId xmlns:a16="http://schemas.microsoft.com/office/drawing/2014/main" id="{39C30826-66B9-46A8-9166-54AED22DCEC9}"/>
              </a:ext>
            </a:extLst>
          </p:cNvPr>
          <p:cNvSpPr>
            <a:spLocks noChangeShapeType="1"/>
          </p:cNvSpPr>
          <p:nvPr/>
        </p:nvSpPr>
        <p:spPr bwMode="auto">
          <a:xfrm rot="16200000" flipV="1">
            <a:off x="8914102" y="3646462"/>
            <a:ext cx="634996" cy="11113"/>
          </a:xfrm>
          <a:prstGeom prst="line">
            <a:avLst/>
          </a:prstGeom>
          <a:noFill/>
          <a:ln w="28575">
            <a:solidFill>
              <a:schemeClr val="bg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6" name="Text Box 29">
            <a:extLst>
              <a:ext uri="{FF2B5EF4-FFF2-40B4-BE49-F238E27FC236}">
                <a16:creationId xmlns:a16="http://schemas.microsoft.com/office/drawing/2014/main" id="{3D5334BE-DE94-41F6-AFD7-2E625320AE6B}"/>
              </a:ext>
            </a:extLst>
          </p:cNvPr>
          <p:cNvSpPr txBox="1">
            <a:spLocks noChangeArrowheads="1"/>
          </p:cNvSpPr>
          <p:nvPr/>
        </p:nvSpPr>
        <p:spPr bwMode="auto">
          <a:xfrm>
            <a:off x="4919979" y="3650935"/>
            <a:ext cx="1313180" cy="584775"/>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Penetration</a:t>
            </a:r>
            <a:br>
              <a:rPr kumimoji="0" lang="de-CH"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Status Quo</a:t>
            </a:r>
            <a:endParaRPr kumimoji="0" lang="de-DE"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2557" name="Textfeld 37">
            <a:extLst>
              <a:ext uri="{FF2B5EF4-FFF2-40B4-BE49-F238E27FC236}">
                <a16:creationId xmlns:a16="http://schemas.microsoft.com/office/drawing/2014/main" id="{5699C8A4-6000-4CC0-9F8E-27274B2925C3}"/>
              </a:ext>
            </a:extLst>
          </p:cNvPr>
          <p:cNvSpPr txBox="1">
            <a:spLocks noChangeArrowheads="1"/>
          </p:cNvSpPr>
          <p:nvPr/>
        </p:nvSpPr>
        <p:spPr bwMode="auto">
          <a:xfrm>
            <a:off x="548787" y="1666141"/>
            <a:ext cx="928688" cy="33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500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Märkte</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8" name="Text Box 29">
            <a:extLst>
              <a:ext uri="{FF2B5EF4-FFF2-40B4-BE49-F238E27FC236}">
                <a16:creationId xmlns:a16="http://schemas.microsoft.com/office/drawing/2014/main" id="{389A6171-3032-40F2-AB03-5A392B14B155}"/>
              </a:ext>
            </a:extLst>
          </p:cNvPr>
          <p:cNvSpPr txBox="1">
            <a:spLocks noChangeArrowheads="1"/>
          </p:cNvSpPr>
          <p:nvPr/>
        </p:nvSpPr>
        <p:spPr bwMode="auto">
          <a:xfrm>
            <a:off x="2477332" y="4905848"/>
            <a:ext cx="1505529"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Rückzug zum</a:t>
            </a:r>
            <a:b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59" name="Text Box 29">
            <a:extLst>
              <a:ext uri="{FF2B5EF4-FFF2-40B4-BE49-F238E27FC236}">
                <a16:creationId xmlns:a16="http://schemas.microsoft.com/office/drawing/2014/main" id="{4AD3CD7F-9CEA-4321-BB55-BB2DD8200B1D}"/>
              </a:ext>
            </a:extLst>
          </p:cNvPr>
          <p:cNvSpPr txBox="1">
            <a:spLocks noChangeArrowheads="1"/>
          </p:cNvSpPr>
          <p:nvPr/>
        </p:nvSpPr>
        <p:spPr bwMode="auto">
          <a:xfrm>
            <a:off x="2466111" y="3650938"/>
            <a:ext cx="1471868"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fokussierung</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60" name="Text Box 29">
            <a:extLst>
              <a:ext uri="{FF2B5EF4-FFF2-40B4-BE49-F238E27FC236}">
                <a16:creationId xmlns:a16="http://schemas.microsoft.com/office/drawing/2014/main" id="{97951012-815F-4D66-99D3-55B47703A6A5}"/>
              </a:ext>
            </a:extLst>
          </p:cNvPr>
          <p:cNvSpPr txBox="1">
            <a:spLocks noChangeArrowheads="1"/>
          </p:cNvSpPr>
          <p:nvPr/>
        </p:nvSpPr>
        <p:spPr bwMode="auto">
          <a:xfrm flipH="1">
            <a:off x="4796545" y="2394440"/>
            <a:ext cx="1471868"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Markt-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fokussierung</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61" name="Text Box 29">
            <a:extLst>
              <a:ext uri="{FF2B5EF4-FFF2-40B4-BE49-F238E27FC236}">
                <a16:creationId xmlns:a16="http://schemas.microsoft.com/office/drawing/2014/main" id="{CC90CDC0-1267-4EA6-879E-B780C7D5C5E4}"/>
              </a:ext>
            </a:extLst>
          </p:cNvPr>
          <p:cNvSpPr txBox="1">
            <a:spLocks noChangeArrowheads="1"/>
          </p:cNvSpPr>
          <p:nvPr/>
        </p:nvSpPr>
        <p:spPr bwMode="auto">
          <a:xfrm flipH="1">
            <a:off x="7138994" y="2394440"/>
            <a:ext cx="1505529"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Rückzug zum</a:t>
            </a:r>
            <a:b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62" name="Text Box 29">
            <a:extLst>
              <a:ext uri="{FF2B5EF4-FFF2-40B4-BE49-F238E27FC236}">
                <a16:creationId xmlns:a16="http://schemas.microsoft.com/office/drawing/2014/main" id="{9E7BAF4F-6156-4599-82CE-3C9982953F6A}"/>
              </a:ext>
            </a:extLst>
          </p:cNvPr>
          <p:cNvSpPr txBox="1">
            <a:spLocks noChangeArrowheads="1"/>
          </p:cNvSpPr>
          <p:nvPr/>
        </p:nvSpPr>
        <p:spPr bwMode="auto">
          <a:xfrm>
            <a:off x="4920777" y="4905848"/>
            <a:ext cx="1313172"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Markt-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ausweitung</a:t>
            </a:r>
          </a:p>
        </p:txBody>
      </p:sp>
      <p:sp>
        <p:nvSpPr>
          <p:cNvPr id="22563" name="Text Box 29">
            <a:extLst>
              <a:ext uri="{FF2B5EF4-FFF2-40B4-BE49-F238E27FC236}">
                <a16:creationId xmlns:a16="http://schemas.microsoft.com/office/drawing/2014/main" id="{F0744D03-94F2-4571-98C4-65F01AD02761}"/>
              </a:ext>
            </a:extLst>
          </p:cNvPr>
          <p:cNvSpPr txBox="1">
            <a:spLocks noChangeArrowheads="1"/>
          </p:cNvSpPr>
          <p:nvPr/>
        </p:nvSpPr>
        <p:spPr bwMode="auto">
          <a:xfrm>
            <a:off x="7235173" y="3650938"/>
            <a:ext cx="1313171"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Geschäfts-</a:t>
            </a:r>
            <a:b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ausweitung</a:t>
            </a:r>
          </a:p>
        </p:txBody>
      </p:sp>
      <p:sp>
        <p:nvSpPr>
          <p:cNvPr id="22564" name="Text Box 29">
            <a:extLst>
              <a:ext uri="{FF2B5EF4-FFF2-40B4-BE49-F238E27FC236}">
                <a16:creationId xmlns:a16="http://schemas.microsoft.com/office/drawing/2014/main" id="{B04C727C-829E-4DCB-B34A-79E5424BEDF2}"/>
              </a:ext>
            </a:extLst>
          </p:cNvPr>
          <p:cNvSpPr txBox="1">
            <a:spLocks noChangeArrowheads="1"/>
          </p:cNvSpPr>
          <p:nvPr/>
        </p:nvSpPr>
        <p:spPr bwMode="auto">
          <a:xfrm flipH="1">
            <a:off x="2528628" y="2394440"/>
            <a:ext cx="1402938"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Rückzug auf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breiter Front</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65" name="Text Box 29">
            <a:extLst>
              <a:ext uri="{FF2B5EF4-FFF2-40B4-BE49-F238E27FC236}">
                <a16:creationId xmlns:a16="http://schemas.microsoft.com/office/drawing/2014/main" id="{1966B3CE-77E8-4D05-BD21-65BE13A9AAE5}"/>
              </a:ext>
            </a:extLst>
          </p:cNvPr>
          <p:cNvSpPr txBox="1">
            <a:spLocks noChangeArrowheads="1"/>
          </p:cNvSpPr>
          <p:nvPr/>
        </p:nvSpPr>
        <p:spPr bwMode="auto">
          <a:xfrm>
            <a:off x="6977092" y="4905848"/>
            <a:ext cx="1829334" cy="584771"/>
          </a:xfrm>
          <a:prstGeom prst="rect">
            <a:avLst/>
          </a:prstGeom>
          <a:solidFill>
            <a:schemeClr val="hlink"/>
          </a:solidFill>
          <a:ln>
            <a:noFill/>
          </a:ln>
          <a:extLst>
            <a:ext uri="{91240B29-F687-4F45-9708-019B960494DF}">
              <a14:hiddenLine xmlns:a14="http://schemas.microsoft.com/office/drawing/2010/main" w="12700" cap="rnd">
                <a:solidFill>
                  <a:srgbClr val="000000"/>
                </a:solidFill>
                <a:prstDash val="sysDot"/>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Diversifkation</a:t>
            </a:r>
            <a:b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auf breiter Front</a:t>
            </a:r>
            <a:endPar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67" name="Pfeil nach rechts 50">
            <a:extLst>
              <a:ext uri="{FF2B5EF4-FFF2-40B4-BE49-F238E27FC236}">
                <a16:creationId xmlns:a16="http://schemas.microsoft.com/office/drawing/2014/main" id="{F055C6D6-B766-4D6F-BDB1-0622D40C4B9B}"/>
              </a:ext>
            </a:extLst>
          </p:cNvPr>
          <p:cNvSpPr>
            <a:spLocks noChangeArrowheads="1"/>
          </p:cNvSpPr>
          <p:nvPr/>
        </p:nvSpPr>
        <p:spPr bwMode="auto">
          <a:xfrm>
            <a:off x="6279253" y="3671363"/>
            <a:ext cx="877750" cy="510359"/>
          </a:xfrm>
          <a:prstGeom prst="rightArrow">
            <a:avLst>
              <a:gd name="adj1" fmla="val 50000"/>
              <a:gd name="adj2" fmla="val 50004"/>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68" name="Pfeil nach rechts 51">
            <a:extLst>
              <a:ext uri="{FF2B5EF4-FFF2-40B4-BE49-F238E27FC236}">
                <a16:creationId xmlns:a16="http://schemas.microsoft.com/office/drawing/2014/main" id="{AE91CD75-E545-4CE6-A554-7135193A6238}"/>
              </a:ext>
            </a:extLst>
          </p:cNvPr>
          <p:cNvSpPr>
            <a:spLocks noChangeArrowheads="1"/>
          </p:cNvSpPr>
          <p:nvPr/>
        </p:nvSpPr>
        <p:spPr bwMode="auto">
          <a:xfrm flipH="1">
            <a:off x="4081459" y="3688857"/>
            <a:ext cx="751144" cy="510359"/>
          </a:xfrm>
          <a:prstGeom prst="rightArrow">
            <a:avLst>
              <a:gd name="adj1" fmla="val 50000"/>
              <a:gd name="adj2" fmla="val 50000"/>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69" name="Pfeil nach rechts 52">
            <a:extLst>
              <a:ext uri="{FF2B5EF4-FFF2-40B4-BE49-F238E27FC236}">
                <a16:creationId xmlns:a16="http://schemas.microsoft.com/office/drawing/2014/main" id="{E894294A-F6C1-4175-B21B-BFB3CA339B01}"/>
              </a:ext>
            </a:extLst>
          </p:cNvPr>
          <p:cNvSpPr>
            <a:spLocks noChangeArrowheads="1"/>
          </p:cNvSpPr>
          <p:nvPr/>
        </p:nvSpPr>
        <p:spPr bwMode="auto">
          <a:xfrm rot="5400000" flipH="1">
            <a:off x="5228818" y="3013362"/>
            <a:ext cx="663426" cy="510359"/>
          </a:xfrm>
          <a:prstGeom prst="rightArrow">
            <a:avLst>
              <a:gd name="adj1" fmla="val 50000"/>
              <a:gd name="adj2" fmla="val 50000"/>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70" name="Pfeil nach rechts 53">
            <a:extLst>
              <a:ext uri="{FF2B5EF4-FFF2-40B4-BE49-F238E27FC236}">
                <a16:creationId xmlns:a16="http://schemas.microsoft.com/office/drawing/2014/main" id="{60741503-0E35-4FF3-A655-BC62B88D5169}"/>
              </a:ext>
            </a:extLst>
          </p:cNvPr>
          <p:cNvSpPr>
            <a:spLocks noChangeArrowheads="1"/>
          </p:cNvSpPr>
          <p:nvPr/>
        </p:nvSpPr>
        <p:spPr bwMode="auto">
          <a:xfrm rot="16200000" flipH="1" flipV="1">
            <a:off x="5282367" y="4310867"/>
            <a:ext cx="556326" cy="510359"/>
          </a:xfrm>
          <a:prstGeom prst="rightArrow">
            <a:avLst>
              <a:gd name="adj1" fmla="val 50000"/>
              <a:gd name="adj2" fmla="val 49999"/>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5" name="Pfeil nach rechts 54">
            <a:extLst>
              <a:ext uri="{FF2B5EF4-FFF2-40B4-BE49-F238E27FC236}">
                <a16:creationId xmlns:a16="http://schemas.microsoft.com/office/drawing/2014/main" id="{6D19DB52-500D-41C3-AAEC-18157530D372}"/>
              </a:ext>
            </a:extLst>
          </p:cNvPr>
          <p:cNvSpPr/>
          <p:nvPr/>
        </p:nvSpPr>
        <p:spPr bwMode="auto">
          <a:xfrm rot="5400000" flipH="1">
            <a:off x="3880962" y="2950345"/>
            <a:ext cx="1000125" cy="571500"/>
          </a:xfrm>
          <a:prstGeom prst="rightArrow">
            <a:avLst/>
          </a:prstGeom>
          <a:solidFill>
            <a:schemeClr val="tx2"/>
          </a:solidFill>
          <a:ln w="12700" cap="flat" cmpd="sng" algn="ctr">
            <a:noFill/>
            <a:prstDash val="solid"/>
            <a:round/>
            <a:headEnd type="none" w="med" len="med"/>
            <a:tailEnd type="none" w="med" len="med"/>
          </a:ln>
          <a:effectLst/>
          <a:scene3d>
            <a:camera prst="orthographicFront">
              <a:rot lat="0" lon="0" rev="3000000"/>
            </a:camera>
            <a:lightRig rig="threePt" dir="t"/>
          </a:scene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6" name="Pfeil nach rechts 55">
            <a:extLst>
              <a:ext uri="{FF2B5EF4-FFF2-40B4-BE49-F238E27FC236}">
                <a16:creationId xmlns:a16="http://schemas.microsoft.com/office/drawing/2014/main" id="{89BDB653-E1F3-4C8D-9D05-4300A55D7F16}"/>
              </a:ext>
            </a:extLst>
          </p:cNvPr>
          <p:cNvSpPr/>
          <p:nvPr/>
        </p:nvSpPr>
        <p:spPr bwMode="auto">
          <a:xfrm rot="16200000" flipH="1" flipV="1">
            <a:off x="6024087" y="4379096"/>
            <a:ext cx="1000125" cy="571500"/>
          </a:xfrm>
          <a:prstGeom prst="rightArrow">
            <a:avLst/>
          </a:prstGeom>
          <a:solidFill>
            <a:schemeClr val="tx2"/>
          </a:solidFill>
          <a:ln w="12700" cap="flat" cmpd="sng" algn="ctr">
            <a:noFill/>
            <a:prstDash val="solid"/>
            <a:round/>
            <a:headEnd type="none" w="med" len="med"/>
            <a:tailEnd type="none" w="med" len="med"/>
          </a:ln>
          <a:effectLst/>
          <a:scene3d>
            <a:camera prst="orthographicFront">
              <a:rot lat="0" lon="0" rev="3000000"/>
            </a:camera>
            <a:lightRig rig="threePt" dir="t"/>
          </a:scene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7" name="Pfeil nach rechts 56">
            <a:extLst>
              <a:ext uri="{FF2B5EF4-FFF2-40B4-BE49-F238E27FC236}">
                <a16:creationId xmlns:a16="http://schemas.microsoft.com/office/drawing/2014/main" id="{179568FD-934D-42DF-8E0C-043DB89F057B}"/>
              </a:ext>
            </a:extLst>
          </p:cNvPr>
          <p:cNvSpPr/>
          <p:nvPr/>
        </p:nvSpPr>
        <p:spPr bwMode="auto">
          <a:xfrm rot="10800000" flipH="1" flipV="1">
            <a:off x="6095524" y="2950345"/>
            <a:ext cx="1000125" cy="571500"/>
          </a:xfrm>
          <a:prstGeom prst="rightArrow">
            <a:avLst/>
          </a:prstGeom>
          <a:solidFill>
            <a:schemeClr val="tx2"/>
          </a:solidFill>
          <a:ln w="12700" cap="flat" cmpd="sng" algn="ctr">
            <a:noFill/>
            <a:prstDash val="solid"/>
            <a:round/>
            <a:headEnd type="none" w="med" len="med"/>
            <a:tailEnd type="none" w="med" len="med"/>
          </a:ln>
          <a:effectLst/>
          <a:scene3d>
            <a:camera prst="orthographicFront">
              <a:rot lat="0" lon="0" rev="3000000"/>
            </a:camera>
            <a:lightRig rig="threePt" dir="t"/>
          </a:scene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8" name="Pfeil nach rechts 57">
            <a:extLst>
              <a:ext uri="{FF2B5EF4-FFF2-40B4-BE49-F238E27FC236}">
                <a16:creationId xmlns:a16="http://schemas.microsoft.com/office/drawing/2014/main" id="{941ADDA8-08AB-4D73-8271-70AE163BE80C}"/>
              </a:ext>
            </a:extLst>
          </p:cNvPr>
          <p:cNvSpPr/>
          <p:nvPr/>
        </p:nvSpPr>
        <p:spPr bwMode="auto">
          <a:xfrm flipH="1">
            <a:off x="4034468" y="4382085"/>
            <a:ext cx="1000125" cy="571500"/>
          </a:xfrm>
          <a:prstGeom prst="rightArrow">
            <a:avLst/>
          </a:prstGeom>
          <a:solidFill>
            <a:schemeClr val="tx2"/>
          </a:solidFill>
          <a:ln w="12700" cap="flat" cmpd="sng" algn="ctr">
            <a:noFill/>
            <a:prstDash val="solid"/>
            <a:round/>
            <a:headEnd type="none" w="med" len="med"/>
            <a:tailEnd type="none" w="med" len="med"/>
          </a:ln>
          <a:effectLst/>
          <a:scene3d>
            <a:camera prst="orthographicFront">
              <a:rot lat="0" lon="0" rev="3000000"/>
            </a:camera>
            <a:lightRig rig="threePt" dir="t"/>
          </a:scene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6" name="Titel 1">
            <a:extLst>
              <a:ext uri="{FF2B5EF4-FFF2-40B4-BE49-F238E27FC236}">
                <a16:creationId xmlns:a16="http://schemas.microsoft.com/office/drawing/2014/main" id="{62786FDE-2D9E-488F-9C28-F754065D1E6F}"/>
              </a:ext>
            </a:extLst>
          </p:cNvPr>
          <p:cNvSpPr txBox="1">
            <a:spLocks/>
          </p:cNvSpPr>
          <p:nvPr/>
        </p:nvSpPr>
        <p:spPr bwMode="auto">
          <a:xfrm>
            <a:off x="193675" y="190500"/>
            <a:ext cx="9361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Stossrichtungen der Portfolioveränderung</a:t>
            </a:r>
          </a:p>
        </p:txBody>
      </p:sp>
      <p:sp>
        <p:nvSpPr>
          <p:cNvPr id="47" name="Textfeld 46">
            <a:extLst>
              <a:ext uri="{FF2B5EF4-FFF2-40B4-BE49-F238E27FC236}">
                <a16:creationId xmlns:a16="http://schemas.microsoft.com/office/drawing/2014/main" id="{1198D3E4-EBA0-4D15-B2D3-CC55664CCD41}"/>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-12</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7F1D5A88-B28F-47FD-9513-1BC60C5EB033}"/>
              </a:ext>
            </a:extLst>
          </p:cNvPr>
          <p:cNvSpPr>
            <a:spLocks noGrp="1" noChangeArrowheads="1"/>
          </p:cNvSpPr>
          <p:nvPr>
            <p:ph type="title"/>
          </p:nvPr>
        </p:nvSpPr>
        <p:spPr/>
        <p:txBody>
          <a:bodyPr/>
          <a:lstStyle/>
          <a:p>
            <a:pPr eaLnBrk="1" hangingPunct="1"/>
            <a:r>
              <a:rPr lang="de-CH" altLang="de-DE" dirty="0"/>
              <a:t>Dimensionen von Wachstumsstrategien</a:t>
            </a:r>
            <a:endParaRPr lang="de-DE" altLang="de-DE" dirty="0"/>
          </a:p>
        </p:txBody>
      </p:sp>
      <p:sp>
        <p:nvSpPr>
          <p:cNvPr id="28678" name="Rectangle 32">
            <a:extLst>
              <a:ext uri="{FF2B5EF4-FFF2-40B4-BE49-F238E27FC236}">
                <a16:creationId xmlns:a16="http://schemas.microsoft.com/office/drawing/2014/main" id="{DE48F2DB-1989-4CEB-B479-AEAD51BFC00A}"/>
              </a:ext>
            </a:extLst>
          </p:cNvPr>
          <p:cNvSpPr>
            <a:spLocks noChangeArrowheads="1"/>
          </p:cNvSpPr>
          <p:nvPr/>
        </p:nvSpPr>
        <p:spPr bwMode="auto">
          <a:xfrm>
            <a:off x="2147265" y="1390682"/>
            <a:ext cx="1573292" cy="496904"/>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79" name="Rectangle 33">
            <a:extLst>
              <a:ext uri="{FF2B5EF4-FFF2-40B4-BE49-F238E27FC236}">
                <a16:creationId xmlns:a16="http://schemas.microsoft.com/office/drawing/2014/main" id="{A1B364FB-A861-4107-A818-D2428451E918}"/>
              </a:ext>
            </a:extLst>
          </p:cNvPr>
          <p:cNvSpPr>
            <a:spLocks noChangeArrowheads="1"/>
          </p:cNvSpPr>
          <p:nvPr/>
        </p:nvSpPr>
        <p:spPr bwMode="auto">
          <a:xfrm>
            <a:off x="2339362" y="2560707"/>
            <a:ext cx="1381195" cy="496903"/>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0" name="Rectangle 34">
            <a:extLst>
              <a:ext uri="{FF2B5EF4-FFF2-40B4-BE49-F238E27FC236}">
                <a16:creationId xmlns:a16="http://schemas.microsoft.com/office/drawing/2014/main" id="{2DC92FE9-F6C4-4CC3-9E72-CACEF173E0CC}"/>
              </a:ext>
            </a:extLst>
          </p:cNvPr>
          <p:cNvSpPr>
            <a:spLocks noChangeArrowheads="1"/>
          </p:cNvSpPr>
          <p:nvPr/>
        </p:nvSpPr>
        <p:spPr bwMode="auto">
          <a:xfrm>
            <a:off x="2618776" y="3729143"/>
            <a:ext cx="1101781" cy="496903"/>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1" name="Rectangle 35">
            <a:extLst>
              <a:ext uri="{FF2B5EF4-FFF2-40B4-BE49-F238E27FC236}">
                <a16:creationId xmlns:a16="http://schemas.microsoft.com/office/drawing/2014/main" id="{224BABC6-407D-4480-ACC7-8011ACFB90EE}"/>
              </a:ext>
            </a:extLst>
          </p:cNvPr>
          <p:cNvSpPr>
            <a:spLocks noChangeArrowheads="1"/>
          </p:cNvSpPr>
          <p:nvPr/>
        </p:nvSpPr>
        <p:spPr bwMode="auto">
          <a:xfrm>
            <a:off x="1863088" y="4899167"/>
            <a:ext cx="1857470" cy="496904"/>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2" name="Rectangle 5">
            <a:extLst>
              <a:ext uri="{FF2B5EF4-FFF2-40B4-BE49-F238E27FC236}">
                <a16:creationId xmlns:a16="http://schemas.microsoft.com/office/drawing/2014/main" id="{3E56ED53-BD60-4839-80A6-DB04FA01BF9A}"/>
              </a:ext>
            </a:extLst>
          </p:cNvPr>
          <p:cNvSpPr>
            <a:spLocks noChangeArrowheads="1"/>
          </p:cNvSpPr>
          <p:nvPr/>
        </p:nvSpPr>
        <p:spPr bwMode="auto">
          <a:xfrm>
            <a:off x="3799937" y="1125562"/>
            <a:ext cx="1890809" cy="10271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3" name="Rectangle 6">
            <a:extLst>
              <a:ext uri="{FF2B5EF4-FFF2-40B4-BE49-F238E27FC236}">
                <a16:creationId xmlns:a16="http://schemas.microsoft.com/office/drawing/2014/main" id="{B68ADD14-AE8A-459C-A037-678F60AA0DEE}"/>
              </a:ext>
            </a:extLst>
          </p:cNvPr>
          <p:cNvSpPr>
            <a:spLocks noChangeArrowheads="1"/>
          </p:cNvSpPr>
          <p:nvPr/>
        </p:nvSpPr>
        <p:spPr bwMode="auto">
          <a:xfrm>
            <a:off x="5843154" y="1125562"/>
            <a:ext cx="1890808" cy="10271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4" name="Rectangle 7">
            <a:extLst>
              <a:ext uri="{FF2B5EF4-FFF2-40B4-BE49-F238E27FC236}">
                <a16:creationId xmlns:a16="http://schemas.microsoft.com/office/drawing/2014/main" id="{69DF588A-CD4D-4A33-AEA7-D49EBFA9B2AC}"/>
              </a:ext>
            </a:extLst>
          </p:cNvPr>
          <p:cNvSpPr>
            <a:spLocks noChangeArrowheads="1"/>
          </p:cNvSpPr>
          <p:nvPr/>
        </p:nvSpPr>
        <p:spPr bwMode="auto">
          <a:xfrm>
            <a:off x="7886370" y="1125562"/>
            <a:ext cx="1890809" cy="10271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5" name="Rectangle 14">
            <a:extLst>
              <a:ext uri="{FF2B5EF4-FFF2-40B4-BE49-F238E27FC236}">
                <a16:creationId xmlns:a16="http://schemas.microsoft.com/office/drawing/2014/main" id="{461FBA3F-E65F-4C0B-8FB8-CC72EBC1EBD9}"/>
              </a:ext>
            </a:extLst>
          </p:cNvPr>
          <p:cNvSpPr>
            <a:spLocks noChangeArrowheads="1"/>
          </p:cNvSpPr>
          <p:nvPr/>
        </p:nvSpPr>
        <p:spPr bwMode="auto">
          <a:xfrm>
            <a:off x="3799937" y="3465610"/>
            <a:ext cx="1890809" cy="102555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6" name="Rectangle 15">
            <a:extLst>
              <a:ext uri="{FF2B5EF4-FFF2-40B4-BE49-F238E27FC236}">
                <a16:creationId xmlns:a16="http://schemas.microsoft.com/office/drawing/2014/main" id="{02165432-B719-4C02-B202-4916055473FF}"/>
              </a:ext>
            </a:extLst>
          </p:cNvPr>
          <p:cNvSpPr>
            <a:spLocks noChangeArrowheads="1"/>
          </p:cNvSpPr>
          <p:nvPr/>
        </p:nvSpPr>
        <p:spPr bwMode="auto">
          <a:xfrm>
            <a:off x="5843154" y="3465610"/>
            <a:ext cx="1890808" cy="102555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7" name="Rectangle 16">
            <a:extLst>
              <a:ext uri="{FF2B5EF4-FFF2-40B4-BE49-F238E27FC236}">
                <a16:creationId xmlns:a16="http://schemas.microsoft.com/office/drawing/2014/main" id="{FA5BA176-F9BB-46E4-90C4-7D36F9A28DA1}"/>
              </a:ext>
            </a:extLst>
          </p:cNvPr>
          <p:cNvSpPr>
            <a:spLocks noChangeArrowheads="1"/>
          </p:cNvSpPr>
          <p:nvPr/>
        </p:nvSpPr>
        <p:spPr bwMode="auto">
          <a:xfrm>
            <a:off x="7886370" y="3465610"/>
            <a:ext cx="1890809" cy="102555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8" name="Rectangle 18">
            <a:extLst>
              <a:ext uri="{FF2B5EF4-FFF2-40B4-BE49-F238E27FC236}">
                <a16:creationId xmlns:a16="http://schemas.microsoft.com/office/drawing/2014/main" id="{4638CBC4-8A0A-4C06-92D8-C581225FF695}"/>
              </a:ext>
            </a:extLst>
          </p:cNvPr>
          <p:cNvSpPr>
            <a:spLocks noChangeArrowheads="1"/>
          </p:cNvSpPr>
          <p:nvPr/>
        </p:nvSpPr>
        <p:spPr bwMode="auto">
          <a:xfrm>
            <a:off x="3799937" y="4634047"/>
            <a:ext cx="1890809" cy="10271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89" name="Rectangle 19">
            <a:extLst>
              <a:ext uri="{FF2B5EF4-FFF2-40B4-BE49-F238E27FC236}">
                <a16:creationId xmlns:a16="http://schemas.microsoft.com/office/drawing/2014/main" id="{1A85CB5A-1532-48DA-B98B-68997052E6BB}"/>
              </a:ext>
            </a:extLst>
          </p:cNvPr>
          <p:cNvSpPr>
            <a:spLocks noChangeArrowheads="1"/>
          </p:cNvSpPr>
          <p:nvPr/>
        </p:nvSpPr>
        <p:spPr bwMode="auto">
          <a:xfrm>
            <a:off x="5843154" y="4634047"/>
            <a:ext cx="1890808" cy="10271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0" name="Rectangle 20">
            <a:extLst>
              <a:ext uri="{FF2B5EF4-FFF2-40B4-BE49-F238E27FC236}">
                <a16:creationId xmlns:a16="http://schemas.microsoft.com/office/drawing/2014/main" id="{BD642859-5AE8-4DB0-B0BC-DF93D9F025A6}"/>
              </a:ext>
            </a:extLst>
          </p:cNvPr>
          <p:cNvSpPr>
            <a:spLocks noChangeArrowheads="1"/>
          </p:cNvSpPr>
          <p:nvPr/>
        </p:nvSpPr>
        <p:spPr bwMode="auto">
          <a:xfrm>
            <a:off x="7886370" y="4634047"/>
            <a:ext cx="1890809" cy="10271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1" name="Rectangle 10">
            <a:extLst>
              <a:ext uri="{FF2B5EF4-FFF2-40B4-BE49-F238E27FC236}">
                <a16:creationId xmlns:a16="http://schemas.microsoft.com/office/drawing/2014/main" id="{82A3B617-DB39-4D56-86AB-DFC59600BC9B}"/>
              </a:ext>
            </a:extLst>
          </p:cNvPr>
          <p:cNvSpPr>
            <a:spLocks noChangeArrowheads="1"/>
          </p:cNvSpPr>
          <p:nvPr/>
        </p:nvSpPr>
        <p:spPr bwMode="auto">
          <a:xfrm>
            <a:off x="3799937" y="2295586"/>
            <a:ext cx="1119245" cy="102714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2" name="Rectangle 11">
            <a:extLst>
              <a:ext uri="{FF2B5EF4-FFF2-40B4-BE49-F238E27FC236}">
                <a16:creationId xmlns:a16="http://schemas.microsoft.com/office/drawing/2014/main" id="{0297079C-A75C-4139-AA51-CC5A9D100B55}"/>
              </a:ext>
            </a:extLst>
          </p:cNvPr>
          <p:cNvSpPr>
            <a:spLocks noChangeArrowheads="1"/>
          </p:cNvSpPr>
          <p:nvPr/>
        </p:nvSpPr>
        <p:spPr bwMode="auto">
          <a:xfrm>
            <a:off x="5011261" y="2295586"/>
            <a:ext cx="1119244" cy="102714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3" name="Rectangle 12">
            <a:extLst>
              <a:ext uri="{FF2B5EF4-FFF2-40B4-BE49-F238E27FC236}">
                <a16:creationId xmlns:a16="http://schemas.microsoft.com/office/drawing/2014/main" id="{E7D10A6A-55E9-4F1F-B108-5073B1BB84D1}"/>
              </a:ext>
            </a:extLst>
          </p:cNvPr>
          <p:cNvSpPr>
            <a:spLocks noChangeArrowheads="1"/>
          </p:cNvSpPr>
          <p:nvPr/>
        </p:nvSpPr>
        <p:spPr bwMode="auto">
          <a:xfrm>
            <a:off x="6220998" y="2295586"/>
            <a:ext cx="1120832" cy="102714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4" name="Rectangle 27">
            <a:extLst>
              <a:ext uri="{FF2B5EF4-FFF2-40B4-BE49-F238E27FC236}">
                <a16:creationId xmlns:a16="http://schemas.microsoft.com/office/drawing/2014/main" id="{552EF460-E809-410A-8662-02FA26753733}"/>
              </a:ext>
            </a:extLst>
          </p:cNvPr>
          <p:cNvSpPr>
            <a:spLocks noChangeArrowheads="1"/>
          </p:cNvSpPr>
          <p:nvPr/>
        </p:nvSpPr>
        <p:spPr bwMode="auto">
          <a:xfrm>
            <a:off x="7432322" y="2295586"/>
            <a:ext cx="1119245" cy="102714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5" name="Rectangle 28">
            <a:extLst>
              <a:ext uri="{FF2B5EF4-FFF2-40B4-BE49-F238E27FC236}">
                <a16:creationId xmlns:a16="http://schemas.microsoft.com/office/drawing/2014/main" id="{87F383BE-4EE0-4CD3-9EC6-2C59C7C54093}"/>
              </a:ext>
            </a:extLst>
          </p:cNvPr>
          <p:cNvSpPr>
            <a:spLocks noChangeArrowheads="1"/>
          </p:cNvSpPr>
          <p:nvPr/>
        </p:nvSpPr>
        <p:spPr bwMode="auto">
          <a:xfrm>
            <a:off x="8645234" y="2295586"/>
            <a:ext cx="1119245" cy="102714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6" name="Text Box 30">
            <a:extLst>
              <a:ext uri="{FF2B5EF4-FFF2-40B4-BE49-F238E27FC236}">
                <a16:creationId xmlns:a16="http://schemas.microsoft.com/office/drawing/2014/main" id="{F2BB3DA3-A63D-47A2-9441-67EE3D6844BA}"/>
              </a:ext>
            </a:extLst>
          </p:cNvPr>
          <p:cNvSpPr txBox="1">
            <a:spLocks noChangeArrowheads="1"/>
          </p:cNvSpPr>
          <p:nvPr/>
        </p:nvSpPr>
        <p:spPr bwMode="auto">
          <a:xfrm>
            <a:off x="1869438" y="1424021"/>
            <a:ext cx="1863820" cy="391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8500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Richtungen</a:t>
            </a:r>
          </a:p>
          <a:p>
            <a:pPr marL="0" marR="0" lvl="0" indent="0" algn="r" defTabSz="914400" rtl="0" eaLnBrk="1" fontAlgn="base" latinLnBrk="0" hangingPunct="1">
              <a:lnSpc>
                <a:spcPct val="100000"/>
              </a:lnSpc>
              <a:spcBef>
                <a:spcPct val="28500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Schichten</a:t>
            </a:r>
          </a:p>
          <a:p>
            <a:pPr marL="0" marR="0" lvl="0" indent="0" algn="r" defTabSz="914400" rtl="0" eaLnBrk="1" fontAlgn="base" latinLnBrk="0" hangingPunct="1">
              <a:lnSpc>
                <a:spcPct val="100000"/>
              </a:lnSpc>
              <a:spcBef>
                <a:spcPct val="28500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Ebenen</a:t>
            </a:r>
          </a:p>
          <a:p>
            <a:pPr marL="0" marR="0" lvl="0" indent="0" algn="r" defTabSz="914400" rtl="0" eaLnBrk="1" fontAlgn="base" latinLnBrk="0" hangingPunct="1">
              <a:lnSpc>
                <a:spcPct val="100000"/>
              </a:lnSpc>
              <a:spcBef>
                <a:spcPct val="28500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Mechanismen</a:t>
            </a:r>
            <a:endPar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8697" name="Text Box 49">
            <a:extLst>
              <a:ext uri="{FF2B5EF4-FFF2-40B4-BE49-F238E27FC236}">
                <a16:creationId xmlns:a16="http://schemas.microsoft.com/office/drawing/2014/main" id="{851E86EE-B0A3-4C9A-AA5F-89E1CF851776}"/>
              </a:ext>
            </a:extLst>
          </p:cNvPr>
          <p:cNvSpPr txBox="1">
            <a:spLocks noChangeArrowheads="1"/>
          </p:cNvSpPr>
          <p:nvPr/>
        </p:nvSpPr>
        <p:spPr bwMode="auto">
          <a:xfrm>
            <a:off x="3845977" y="1262091"/>
            <a:ext cx="1766977" cy="70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Horizontale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Diversifikation</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8" name="Text Box 50">
            <a:extLst>
              <a:ext uri="{FF2B5EF4-FFF2-40B4-BE49-F238E27FC236}">
                <a16:creationId xmlns:a16="http://schemas.microsoft.com/office/drawing/2014/main" id="{30CEDD73-B3E4-40C9-8607-92AAB3C4C4D8}"/>
              </a:ext>
            </a:extLst>
          </p:cNvPr>
          <p:cNvSpPr txBox="1">
            <a:spLocks noChangeArrowheads="1"/>
          </p:cNvSpPr>
          <p:nvPr/>
        </p:nvSpPr>
        <p:spPr bwMode="auto">
          <a:xfrm>
            <a:off x="5903482" y="1181126"/>
            <a:ext cx="1828893" cy="914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Vertikale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Diversifikation</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(rückwärts; vorwärts)</a:t>
            </a:r>
            <a:endPar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99" name="Text Box 51">
            <a:extLst>
              <a:ext uri="{FF2B5EF4-FFF2-40B4-BE49-F238E27FC236}">
                <a16:creationId xmlns:a16="http://schemas.microsoft.com/office/drawing/2014/main" id="{59F32A86-EDDF-4BD1-A72B-0FB0CB53191A}"/>
              </a:ext>
            </a:extLst>
          </p:cNvPr>
          <p:cNvSpPr txBox="1">
            <a:spLocks noChangeArrowheads="1"/>
          </p:cNvSpPr>
          <p:nvPr/>
        </p:nvSpPr>
        <p:spPr bwMode="auto">
          <a:xfrm>
            <a:off x="7946698" y="1262091"/>
            <a:ext cx="1766978" cy="70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Internationale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Diversifikation</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0" name="Text Box 53">
            <a:extLst>
              <a:ext uri="{FF2B5EF4-FFF2-40B4-BE49-F238E27FC236}">
                <a16:creationId xmlns:a16="http://schemas.microsoft.com/office/drawing/2014/main" id="{48E5F4BF-DF61-4D72-AE24-61042CDD3765}"/>
              </a:ext>
            </a:extLst>
          </p:cNvPr>
          <p:cNvSpPr txBox="1">
            <a:spLocks noChangeArrowheads="1"/>
          </p:cNvSpPr>
          <p:nvPr/>
        </p:nvSpPr>
        <p:spPr bwMode="auto">
          <a:xfrm>
            <a:off x="3892016" y="3627540"/>
            <a:ext cx="1720938" cy="70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im</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1" name="Text Box 54">
            <a:extLst>
              <a:ext uri="{FF2B5EF4-FFF2-40B4-BE49-F238E27FC236}">
                <a16:creationId xmlns:a16="http://schemas.microsoft.com/office/drawing/2014/main" id="{F26E6C90-43D9-4FBF-A898-4A4DC3D824B5}"/>
              </a:ext>
            </a:extLst>
          </p:cNvPr>
          <p:cNvSpPr txBox="1">
            <a:spLocks noChangeArrowheads="1"/>
          </p:cNvSpPr>
          <p:nvPr/>
        </p:nvSpPr>
        <p:spPr bwMode="auto">
          <a:xfrm>
            <a:off x="5925708" y="3465610"/>
            <a:ext cx="1724113" cy="100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zwischen den</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Geschäften</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2" name="Text Box 55">
            <a:extLst>
              <a:ext uri="{FF2B5EF4-FFF2-40B4-BE49-F238E27FC236}">
                <a16:creationId xmlns:a16="http://schemas.microsoft.com/office/drawing/2014/main" id="{BA04E1A0-4399-4C3E-A498-FE76963923B8}"/>
              </a:ext>
            </a:extLst>
          </p:cNvPr>
          <p:cNvSpPr txBox="1">
            <a:spLocks noChangeArrowheads="1"/>
          </p:cNvSpPr>
          <p:nvPr/>
        </p:nvSpPr>
        <p:spPr bwMode="auto">
          <a:xfrm>
            <a:off x="8127682" y="3465610"/>
            <a:ext cx="1409772" cy="100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Neue</a:t>
            </a:r>
            <a:b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Geschäfts-</a:t>
            </a:r>
            <a:b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modelle</a:t>
            </a:r>
            <a:endPar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8703" name="Text Box 56">
            <a:extLst>
              <a:ext uri="{FF2B5EF4-FFF2-40B4-BE49-F238E27FC236}">
                <a16:creationId xmlns:a16="http://schemas.microsoft.com/office/drawing/2014/main" id="{364AC80F-6E5A-46EC-9FB6-5122A62849D7}"/>
              </a:ext>
            </a:extLst>
          </p:cNvPr>
          <p:cNvSpPr txBox="1">
            <a:spLocks noChangeArrowheads="1"/>
          </p:cNvSpPr>
          <p:nvPr/>
        </p:nvSpPr>
        <p:spPr bwMode="auto">
          <a:xfrm>
            <a:off x="3941232" y="4799152"/>
            <a:ext cx="1609807" cy="70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Organisches</a:t>
            </a:r>
            <a:b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4" name="Text Box 57">
            <a:extLst>
              <a:ext uri="{FF2B5EF4-FFF2-40B4-BE49-F238E27FC236}">
                <a16:creationId xmlns:a16="http://schemas.microsoft.com/office/drawing/2014/main" id="{952D96ED-5F52-44E6-9BFC-7E34D1BF210A}"/>
              </a:ext>
            </a:extLst>
          </p:cNvPr>
          <p:cNvSpPr txBox="1">
            <a:spLocks noChangeArrowheads="1"/>
          </p:cNvSpPr>
          <p:nvPr/>
        </p:nvSpPr>
        <p:spPr bwMode="auto">
          <a:xfrm>
            <a:off x="5855512" y="4646747"/>
            <a:ext cx="18533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Wachstum </a:t>
            </a:r>
            <a:b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mittels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Kooperationen</a:t>
            </a:r>
            <a:endParaRPr kumimoji="0" lang="de-DE" altLang="de-D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8705" name="Text Box 58">
            <a:extLst>
              <a:ext uri="{FF2B5EF4-FFF2-40B4-BE49-F238E27FC236}">
                <a16:creationId xmlns:a16="http://schemas.microsoft.com/office/drawing/2014/main" id="{35AF3628-7295-4076-82E0-6B1DD1D586AA}"/>
              </a:ext>
            </a:extLst>
          </p:cNvPr>
          <p:cNvSpPr txBox="1">
            <a:spLocks noChangeArrowheads="1"/>
          </p:cNvSpPr>
          <p:nvPr/>
        </p:nvSpPr>
        <p:spPr bwMode="auto">
          <a:xfrm>
            <a:off x="8105456" y="4799152"/>
            <a:ext cx="1439936" cy="70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durch M&amp;A</a:t>
            </a:r>
            <a:endParaRPr kumimoji="0" lang="de-DE" alt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6" name="Text Box 59">
            <a:extLst>
              <a:ext uri="{FF2B5EF4-FFF2-40B4-BE49-F238E27FC236}">
                <a16:creationId xmlns:a16="http://schemas.microsoft.com/office/drawing/2014/main" id="{8BBE28B0-2E2E-45AF-B576-24DE4A2848A0}"/>
              </a:ext>
            </a:extLst>
          </p:cNvPr>
          <p:cNvSpPr txBox="1">
            <a:spLocks noChangeArrowheads="1"/>
          </p:cNvSpPr>
          <p:nvPr/>
        </p:nvSpPr>
        <p:spPr bwMode="auto">
          <a:xfrm>
            <a:off x="3780886" y="2397189"/>
            <a:ext cx="1171635" cy="82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aus dem Kern</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7" name="Text Box 60">
            <a:extLst>
              <a:ext uri="{FF2B5EF4-FFF2-40B4-BE49-F238E27FC236}">
                <a16:creationId xmlns:a16="http://schemas.microsoft.com/office/drawing/2014/main" id="{44A35106-C9D1-4FF5-B8B9-92CCA114BD5E}"/>
              </a:ext>
            </a:extLst>
          </p:cNvPr>
          <p:cNvSpPr txBox="1">
            <a:spLocks noChangeArrowheads="1"/>
          </p:cNvSpPr>
          <p:nvPr/>
        </p:nvSpPr>
        <p:spPr bwMode="auto">
          <a:xfrm>
            <a:off x="4993798" y="2397189"/>
            <a:ext cx="1171635" cy="82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nahe am Kern</a:t>
            </a:r>
            <a:endPar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8" name="Text Box 61">
            <a:extLst>
              <a:ext uri="{FF2B5EF4-FFF2-40B4-BE49-F238E27FC236}">
                <a16:creationId xmlns:a16="http://schemas.microsoft.com/office/drawing/2014/main" id="{78F6871C-E445-43E1-A850-68BE92BFB276}"/>
              </a:ext>
            </a:extLst>
          </p:cNvPr>
          <p:cNvSpPr txBox="1">
            <a:spLocks noChangeArrowheads="1"/>
          </p:cNvSpPr>
          <p:nvPr/>
        </p:nvSpPr>
        <p:spPr bwMode="auto">
          <a:xfrm>
            <a:off x="6195597" y="2295586"/>
            <a:ext cx="1171635" cy="1004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durch Fähigkeiten-</a:t>
            </a:r>
            <a:b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verbundene Diversifikation</a:t>
            </a:r>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09" name="Text Box 63">
            <a:extLst>
              <a:ext uri="{FF2B5EF4-FFF2-40B4-BE49-F238E27FC236}">
                <a16:creationId xmlns:a16="http://schemas.microsoft.com/office/drawing/2014/main" id="{3C9A87E6-A125-456C-8804-09F4884A5985}"/>
              </a:ext>
            </a:extLst>
          </p:cNvPr>
          <p:cNvSpPr txBox="1">
            <a:spLocks noChangeArrowheads="1"/>
          </p:cNvSpPr>
          <p:nvPr/>
        </p:nvSpPr>
        <p:spPr bwMode="auto">
          <a:xfrm>
            <a:off x="8632533" y="2295586"/>
            <a:ext cx="1171635" cy="1004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Wachstum durch Erschaffung neuer Geschäfte</a:t>
            </a:r>
            <a:endParaRPr kumimoji="0" lang="de-DE" alt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8712" name="Line 37">
            <a:extLst>
              <a:ext uri="{FF2B5EF4-FFF2-40B4-BE49-F238E27FC236}">
                <a16:creationId xmlns:a16="http://schemas.microsoft.com/office/drawing/2014/main" id="{B841D377-49E0-46A0-A46A-D32C80C9F621}"/>
              </a:ext>
            </a:extLst>
          </p:cNvPr>
          <p:cNvSpPr>
            <a:spLocks noChangeShapeType="1"/>
          </p:cNvSpPr>
          <p:nvPr/>
        </p:nvSpPr>
        <p:spPr bwMode="auto">
          <a:xfrm flipV="1">
            <a:off x="790664" y="1619289"/>
            <a:ext cx="0" cy="1439908"/>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3" name="Line 38">
            <a:extLst>
              <a:ext uri="{FF2B5EF4-FFF2-40B4-BE49-F238E27FC236}">
                <a16:creationId xmlns:a16="http://schemas.microsoft.com/office/drawing/2014/main" id="{0EDF2418-C779-4EED-AAAD-959C4C352C86}"/>
              </a:ext>
            </a:extLst>
          </p:cNvPr>
          <p:cNvSpPr>
            <a:spLocks noChangeShapeType="1"/>
          </p:cNvSpPr>
          <p:nvPr/>
        </p:nvSpPr>
        <p:spPr bwMode="auto">
          <a:xfrm rot="16200000" flipV="1">
            <a:off x="1404178" y="1009657"/>
            <a:ext cx="0" cy="1258952"/>
          </a:xfrm>
          <a:prstGeom prst="line">
            <a:avLst/>
          </a:prstGeom>
          <a:noFill/>
          <a:ln w="57150">
            <a:solidFill>
              <a:schemeClr val="tx2"/>
            </a:solidFill>
            <a:round/>
            <a:headEnd type="arrow"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4" name="Line 39">
            <a:extLst>
              <a:ext uri="{FF2B5EF4-FFF2-40B4-BE49-F238E27FC236}">
                <a16:creationId xmlns:a16="http://schemas.microsoft.com/office/drawing/2014/main" id="{40CE2DB0-E671-489A-8374-6D1073A962D1}"/>
              </a:ext>
            </a:extLst>
          </p:cNvPr>
          <p:cNvSpPr>
            <a:spLocks noChangeShapeType="1"/>
          </p:cNvSpPr>
          <p:nvPr/>
        </p:nvSpPr>
        <p:spPr bwMode="auto">
          <a:xfrm>
            <a:off x="543233" y="3745019"/>
            <a:ext cx="0" cy="1439907"/>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5" name="Line 40">
            <a:extLst>
              <a:ext uri="{FF2B5EF4-FFF2-40B4-BE49-F238E27FC236}">
                <a16:creationId xmlns:a16="http://schemas.microsoft.com/office/drawing/2014/main" id="{97DE2496-C43C-4969-A74A-B3F79F6586EA}"/>
              </a:ext>
            </a:extLst>
          </p:cNvPr>
          <p:cNvSpPr>
            <a:spLocks noChangeShapeType="1"/>
          </p:cNvSpPr>
          <p:nvPr/>
        </p:nvSpPr>
        <p:spPr bwMode="auto">
          <a:xfrm rot="5400000">
            <a:off x="1165256" y="4526874"/>
            <a:ext cx="0" cy="1276415"/>
          </a:xfrm>
          <a:prstGeom prst="line">
            <a:avLst/>
          </a:prstGeom>
          <a:noFill/>
          <a:ln w="57150">
            <a:solidFill>
              <a:schemeClr val="tx2"/>
            </a:solidFill>
            <a:round/>
            <a:headEnd type="arrow"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6" name="Line 44">
            <a:extLst>
              <a:ext uri="{FF2B5EF4-FFF2-40B4-BE49-F238E27FC236}">
                <a16:creationId xmlns:a16="http://schemas.microsoft.com/office/drawing/2014/main" id="{81B29403-BEB1-47E7-B5A6-1A546781CDB0}"/>
              </a:ext>
            </a:extLst>
          </p:cNvPr>
          <p:cNvSpPr>
            <a:spLocks noChangeShapeType="1"/>
          </p:cNvSpPr>
          <p:nvPr/>
        </p:nvSpPr>
        <p:spPr bwMode="auto">
          <a:xfrm flipV="1">
            <a:off x="1198243" y="2800426"/>
            <a:ext cx="0" cy="257183"/>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7" name="Line 45">
            <a:extLst>
              <a:ext uri="{FF2B5EF4-FFF2-40B4-BE49-F238E27FC236}">
                <a16:creationId xmlns:a16="http://schemas.microsoft.com/office/drawing/2014/main" id="{82A55420-F1D5-4C2F-81E0-67EB2A8F096C}"/>
              </a:ext>
            </a:extLst>
          </p:cNvPr>
          <p:cNvSpPr>
            <a:spLocks noChangeShapeType="1"/>
          </p:cNvSpPr>
          <p:nvPr/>
        </p:nvSpPr>
        <p:spPr bwMode="auto">
          <a:xfrm rot="16200000" flipV="1">
            <a:off x="1737486" y="2250698"/>
            <a:ext cx="0" cy="1106545"/>
          </a:xfrm>
          <a:prstGeom prst="line">
            <a:avLst/>
          </a:prstGeom>
          <a:noFill/>
          <a:ln w="57150">
            <a:solidFill>
              <a:schemeClr val="tx2"/>
            </a:solidFill>
            <a:round/>
            <a:headEnd type="arrow"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8" name="Line 47">
            <a:extLst>
              <a:ext uri="{FF2B5EF4-FFF2-40B4-BE49-F238E27FC236}">
                <a16:creationId xmlns:a16="http://schemas.microsoft.com/office/drawing/2014/main" id="{85DA4E68-69EF-4E59-B8DD-E3BAF0C31014}"/>
              </a:ext>
            </a:extLst>
          </p:cNvPr>
          <p:cNvSpPr>
            <a:spLocks noChangeShapeType="1"/>
          </p:cNvSpPr>
          <p:nvPr/>
        </p:nvSpPr>
        <p:spPr bwMode="auto">
          <a:xfrm>
            <a:off x="1198243" y="3727555"/>
            <a:ext cx="0" cy="257183"/>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9" name="Line 48">
            <a:extLst>
              <a:ext uri="{FF2B5EF4-FFF2-40B4-BE49-F238E27FC236}">
                <a16:creationId xmlns:a16="http://schemas.microsoft.com/office/drawing/2014/main" id="{F593CBEB-28B9-4A75-B93F-12E3F40738F2}"/>
              </a:ext>
            </a:extLst>
          </p:cNvPr>
          <p:cNvSpPr>
            <a:spLocks noChangeShapeType="1"/>
          </p:cNvSpPr>
          <p:nvPr/>
        </p:nvSpPr>
        <p:spPr bwMode="auto">
          <a:xfrm rot="5400000">
            <a:off x="1856405" y="3296618"/>
            <a:ext cx="12385" cy="1356770"/>
          </a:xfrm>
          <a:prstGeom prst="line">
            <a:avLst/>
          </a:prstGeom>
          <a:noFill/>
          <a:ln w="57150">
            <a:solidFill>
              <a:schemeClr val="tx2"/>
            </a:solidFill>
            <a:round/>
            <a:headEnd type="arrow"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20" name="Text Box 4">
            <a:extLst>
              <a:ext uri="{FF2B5EF4-FFF2-40B4-BE49-F238E27FC236}">
                <a16:creationId xmlns:a16="http://schemas.microsoft.com/office/drawing/2014/main" id="{2D798271-FE55-4941-BF5E-4AB61EBF1EB8}"/>
              </a:ext>
            </a:extLst>
          </p:cNvPr>
          <p:cNvSpPr txBox="1">
            <a:spLocks noChangeArrowheads="1"/>
          </p:cNvSpPr>
          <p:nvPr/>
        </p:nvSpPr>
        <p:spPr bwMode="auto">
          <a:xfrm>
            <a:off x="199303" y="2995695"/>
            <a:ext cx="2062268" cy="822351"/>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dimensionen</a:t>
            </a:r>
            <a:endParaRPr kumimoji="0" lang="de-DE" altLang="de-DE" sz="24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711" name="Text Box 64">
            <a:extLst>
              <a:ext uri="{FF2B5EF4-FFF2-40B4-BE49-F238E27FC236}">
                <a16:creationId xmlns:a16="http://schemas.microsoft.com/office/drawing/2014/main" id="{53ACEFC6-FBF0-427F-BE7C-0857B623F776}"/>
              </a:ext>
            </a:extLst>
          </p:cNvPr>
          <p:cNvSpPr txBox="1">
            <a:spLocks noChangeArrowheads="1"/>
          </p:cNvSpPr>
          <p:nvPr/>
        </p:nvSpPr>
        <p:spPr bwMode="auto">
          <a:xfrm>
            <a:off x="7406921" y="2398777"/>
            <a:ext cx="1171635" cy="82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durch unverbundene Diversifikation</a:t>
            </a:r>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9" name="Textfeld 48">
            <a:extLst>
              <a:ext uri="{FF2B5EF4-FFF2-40B4-BE49-F238E27FC236}">
                <a16:creationId xmlns:a16="http://schemas.microsoft.com/office/drawing/2014/main" id="{B7A204DE-93A0-4672-9F99-75B954FD43AE}"/>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Freeform 59">
            <a:extLst>
              <a:ext uri="{FF2B5EF4-FFF2-40B4-BE49-F238E27FC236}">
                <a16:creationId xmlns:a16="http://schemas.microsoft.com/office/drawing/2014/main" id="{910A2F3C-09E7-415B-A1B6-BC2B0382AD4A}"/>
              </a:ext>
            </a:extLst>
          </p:cNvPr>
          <p:cNvSpPr>
            <a:spLocks noEditPoints="1"/>
          </p:cNvSpPr>
          <p:nvPr/>
        </p:nvSpPr>
        <p:spPr bwMode="auto">
          <a:xfrm>
            <a:off x="7940979" y="1722274"/>
            <a:ext cx="44238" cy="3706548"/>
          </a:xfrm>
          <a:custGeom>
            <a:avLst/>
            <a:gdLst>
              <a:gd name="T0" fmla="*/ 0 w 49"/>
              <a:gd name="T1" fmla="*/ 2147483647 h 4305"/>
              <a:gd name="T2" fmla="*/ 2147483647 w 49"/>
              <a:gd name="T3" fmla="*/ 2147483647 h 4305"/>
              <a:gd name="T4" fmla="*/ 2147483647 w 49"/>
              <a:gd name="T5" fmla="*/ 2147483647 h 4305"/>
              <a:gd name="T6" fmla="*/ 2147483647 w 49"/>
              <a:gd name="T7" fmla="*/ 2147483647 h 4305"/>
              <a:gd name="T8" fmla="*/ 2147483647 w 49"/>
              <a:gd name="T9" fmla="*/ 2147483647 h 4305"/>
              <a:gd name="T10" fmla="*/ 2147483647 w 49"/>
              <a:gd name="T11" fmla="*/ 2147483647 h 4305"/>
              <a:gd name="T12" fmla="*/ 2147483647 w 49"/>
              <a:gd name="T13" fmla="*/ 2147483647 h 4305"/>
              <a:gd name="T14" fmla="*/ 2147483647 w 49"/>
              <a:gd name="T15" fmla="*/ 2147483647 h 4305"/>
              <a:gd name="T16" fmla="*/ 2147483647 w 49"/>
              <a:gd name="T17" fmla="*/ 2147483647 h 4305"/>
              <a:gd name="T18" fmla="*/ 2147483647 w 49"/>
              <a:gd name="T19" fmla="*/ 2147483647 h 4305"/>
              <a:gd name="T20" fmla="*/ 2147483647 w 49"/>
              <a:gd name="T21" fmla="*/ 2147483647 h 4305"/>
              <a:gd name="T22" fmla="*/ 2147483647 w 49"/>
              <a:gd name="T23" fmla="*/ 2147483647 h 4305"/>
              <a:gd name="T24" fmla="*/ 2147483647 w 49"/>
              <a:gd name="T25" fmla="*/ 2147483647 h 4305"/>
              <a:gd name="T26" fmla="*/ 2147483647 w 49"/>
              <a:gd name="T27" fmla="*/ 2147483647 h 4305"/>
              <a:gd name="T28" fmla="*/ 2147483647 w 49"/>
              <a:gd name="T29" fmla="*/ 2147483647 h 4305"/>
              <a:gd name="T30" fmla="*/ 2147483647 w 49"/>
              <a:gd name="T31" fmla="*/ 2147483647 h 4305"/>
              <a:gd name="T32" fmla="*/ 2147483647 w 49"/>
              <a:gd name="T33" fmla="*/ 2147483647 h 4305"/>
              <a:gd name="T34" fmla="*/ 2147483647 w 49"/>
              <a:gd name="T35" fmla="*/ 2147483647 h 4305"/>
              <a:gd name="T36" fmla="*/ 2147483647 w 49"/>
              <a:gd name="T37" fmla="*/ 2147483647 h 4305"/>
              <a:gd name="T38" fmla="*/ 2147483647 w 49"/>
              <a:gd name="T39" fmla="*/ 2147483647 h 4305"/>
              <a:gd name="T40" fmla="*/ 2147483647 w 49"/>
              <a:gd name="T41" fmla="*/ 2147483647 h 4305"/>
              <a:gd name="T42" fmla="*/ 2147483647 w 49"/>
              <a:gd name="T43" fmla="*/ 2147483647 h 4305"/>
              <a:gd name="T44" fmla="*/ 2147483647 w 49"/>
              <a:gd name="T45" fmla="*/ 2147483647 h 4305"/>
              <a:gd name="T46" fmla="*/ 2147483647 w 49"/>
              <a:gd name="T47" fmla="*/ 2147483647 h 4305"/>
              <a:gd name="T48" fmla="*/ 2147483647 w 49"/>
              <a:gd name="T49" fmla="*/ 2147483647 h 4305"/>
              <a:gd name="T50" fmla="*/ 2147483647 w 49"/>
              <a:gd name="T51" fmla="*/ 2147483647 h 4305"/>
              <a:gd name="T52" fmla="*/ 2147483647 w 49"/>
              <a:gd name="T53" fmla="*/ 2147483647 h 4305"/>
              <a:gd name="T54" fmla="*/ 2147483647 w 49"/>
              <a:gd name="T55" fmla="*/ 2147483647 h 4305"/>
              <a:gd name="T56" fmla="*/ 2147483647 w 49"/>
              <a:gd name="T57" fmla="*/ 2147483647 h 4305"/>
              <a:gd name="T58" fmla="*/ 2147483647 w 49"/>
              <a:gd name="T59" fmla="*/ 2147483647 h 4305"/>
              <a:gd name="T60" fmla="*/ 2147483647 w 49"/>
              <a:gd name="T61" fmla="*/ 2147483647 h 4305"/>
              <a:gd name="T62" fmla="*/ 2147483647 w 49"/>
              <a:gd name="T63" fmla="*/ 2147483647 h 4305"/>
              <a:gd name="T64" fmla="*/ 2147483647 w 49"/>
              <a:gd name="T65" fmla="*/ 2147483647 h 4305"/>
              <a:gd name="T66" fmla="*/ 2147483647 w 49"/>
              <a:gd name="T67" fmla="*/ 2147483647 h 4305"/>
              <a:gd name="T68" fmla="*/ 2147483647 w 49"/>
              <a:gd name="T69" fmla="*/ 2147483647 h 4305"/>
              <a:gd name="T70" fmla="*/ 2147483647 w 49"/>
              <a:gd name="T71" fmla="*/ 2147483647 h 4305"/>
              <a:gd name="T72" fmla="*/ 2147483647 w 49"/>
              <a:gd name="T73" fmla="*/ 2147483647 h 4305"/>
              <a:gd name="T74" fmla="*/ 2147483647 w 49"/>
              <a:gd name="T75" fmla="*/ 2147483647 h 4305"/>
              <a:gd name="T76" fmla="*/ 2147483647 w 49"/>
              <a:gd name="T77" fmla="*/ 2147483647 h 4305"/>
              <a:gd name="T78" fmla="*/ 2147483647 w 49"/>
              <a:gd name="T79" fmla="*/ 2147483647 h 4305"/>
              <a:gd name="T80" fmla="*/ 2147483647 w 49"/>
              <a:gd name="T81" fmla="*/ 2147483647 h 4305"/>
              <a:gd name="T82" fmla="*/ 2147483647 w 49"/>
              <a:gd name="T83" fmla="*/ 2147483647 h 4305"/>
              <a:gd name="T84" fmla="*/ 2147483647 w 49"/>
              <a:gd name="T85" fmla="*/ 2147483647 h 4305"/>
              <a:gd name="T86" fmla="*/ 2147483647 w 49"/>
              <a:gd name="T87" fmla="*/ 2147483647 h 4305"/>
              <a:gd name="T88" fmla="*/ 2147483647 w 49"/>
              <a:gd name="T89" fmla="*/ 2147483647 h 4305"/>
              <a:gd name="T90" fmla="*/ 2147483647 w 49"/>
              <a:gd name="T91" fmla="*/ 2147483647 h 4305"/>
              <a:gd name="T92" fmla="*/ 2147483647 w 49"/>
              <a:gd name="T93" fmla="*/ 2147483647 h 4305"/>
              <a:gd name="T94" fmla="*/ 2147483647 w 49"/>
              <a:gd name="T95" fmla="*/ 2147483647 h 4305"/>
              <a:gd name="T96" fmla="*/ 2147483647 w 49"/>
              <a:gd name="T97" fmla="*/ 2147483647 h 4305"/>
              <a:gd name="T98" fmla="*/ 2147483647 w 49"/>
              <a:gd name="T99" fmla="*/ 2147483647 h 4305"/>
              <a:gd name="T100" fmla="*/ 2147483647 w 49"/>
              <a:gd name="T101" fmla="*/ 2147483647 h 4305"/>
              <a:gd name="T102" fmla="*/ 2147483647 w 49"/>
              <a:gd name="T103" fmla="*/ 2147483647 h 4305"/>
              <a:gd name="T104" fmla="*/ 2147483647 w 49"/>
              <a:gd name="T105" fmla="*/ 2147483647 h 4305"/>
              <a:gd name="T106" fmla="*/ 2147483647 w 49"/>
              <a:gd name="T107" fmla="*/ 2147483647 h 430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9"/>
              <a:gd name="T163" fmla="*/ 0 h 4305"/>
              <a:gd name="T164" fmla="*/ 49 w 49"/>
              <a:gd name="T165" fmla="*/ 4305 h 430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9" h="4305">
                <a:moveTo>
                  <a:pt x="16" y="8"/>
                </a:moveTo>
                <a:lnTo>
                  <a:pt x="17" y="56"/>
                </a:lnTo>
                <a:cubicBezTo>
                  <a:pt x="17" y="61"/>
                  <a:pt x="13" y="64"/>
                  <a:pt x="9" y="64"/>
                </a:cubicBezTo>
                <a:cubicBezTo>
                  <a:pt x="4" y="65"/>
                  <a:pt x="1" y="61"/>
                  <a:pt x="1" y="57"/>
                </a:cubicBezTo>
                <a:lnTo>
                  <a:pt x="0" y="9"/>
                </a:lnTo>
                <a:cubicBezTo>
                  <a:pt x="0" y="4"/>
                  <a:pt x="4" y="1"/>
                  <a:pt x="8" y="0"/>
                </a:cubicBezTo>
                <a:cubicBezTo>
                  <a:pt x="13" y="0"/>
                  <a:pt x="16" y="4"/>
                  <a:pt x="16" y="8"/>
                </a:cubicBezTo>
                <a:close/>
                <a:moveTo>
                  <a:pt x="17" y="120"/>
                </a:moveTo>
                <a:lnTo>
                  <a:pt x="18" y="168"/>
                </a:lnTo>
                <a:cubicBezTo>
                  <a:pt x="18" y="173"/>
                  <a:pt x="14" y="176"/>
                  <a:pt x="10" y="176"/>
                </a:cubicBezTo>
                <a:cubicBezTo>
                  <a:pt x="5" y="176"/>
                  <a:pt x="2" y="173"/>
                  <a:pt x="2" y="169"/>
                </a:cubicBezTo>
                <a:lnTo>
                  <a:pt x="1" y="121"/>
                </a:lnTo>
                <a:cubicBezTo>
                  <a:pt x="1" y="116"/>
                  <a:pt x="5" y="112"/>
                  <a:pt x="9" y="112"/>
                </a:cubicBezTo>
                <a:cubicBezTo>
                  <a:pt x="14" y="112"/>
                  <a:pt x="17" y="116"/>
                  <a:pt x="17" y="120"/>
                </a:cubicBezTo>
                <a:close/>
                <a:moveTo>
                  <a:pt x="18" y="232"/>
                </a:moveTo>
                <a:lnTo>
                  <a:pt x="18" y="280"/>
                </a:lnTo>
                <a:cubicBezTo>
                  <a:pt x="19" y="285"/>
                  <a:pt x="15" y="288"/>
                  <a:pt x="11" y="288"/>
                </a:cubicBezTo>
                <a:cubicBezTo>
                  <a:pt x="6" y="288"/>
                  <a:pt x="3" y="285"/>
                  <a:pt x="2" y="281"/>
                </a:cubicBezTo>
                <a:lnTo>
                  <a:pt x="2" y="233"/>
                </a:lnTo>
                <a:cubicBezTo>
                  <a:pt x="2" y="228"/>
                  <a:pt x="6" y="224"/>
                  <a:pt x="10" y="224"/>
                </a:cubicBezTo>
                <a:cubicBezTo>
                  <a:pt x="14" y="224"/>
                  <a:pt x="18" y="228"/>
                  <a:pt x="18" y="232"/>
                </a:cubicBezTo>
                <a:close/>
                <a:moveTo>
                  <a:pt x="19" y="344"/>
                </a:moveTo>
                <a:lnTo>
                  <a:pt x="19" y="392"/>
                </a:lnTo>
                <a:cubicBezTo>
                  <a:pt x="19" y="397"/>
                  <a:pt x="16" y="400"/>
                  <a:pt x="11" y="400"/>
                </a:cubicBezTo>
                <a:cubicBezTo>
                  <a:pt x="7" y="400"/>
                  <a:pt x="3" y="397"/>
                  <a:pt x="3" y="393"/>
                </a:cubicBezTo>
                <a:lnTo>
                  <a:pt x="3" y="345"/>
                </a:lnTo>
                <a:cubicBezTo>
                  <a:pt x="3" y="340"/>
                  <a:pt x="6" y="336"/>
                  <a:pt x="11" y="336"/>
                </a:cubicBezTo>
                <a:cubicBezTo>
                  <a:pt x="15" y="336"/>
                  <a:pt x="19" y="340"/>
                  <a:pt x="19" y="344"/>
                </a:cubicBezTo>
                <a:close/>
                <a:moveTo>
                  <a:pt x="20" y="456"/>
                </a:moveTo>
                <a:lnTo>
                  <a:pt x="20" y="504"/>
                </a:lnTo>
                <a:cubicBezTo>
                  <a:pt x="20" y="509"/>
                  <a:pt x="17" y="512"/>
                  <a:pt x="12" y="512"/>
                </a:cubicBezTo>
                <a:cubicBezTo>
                  <a:pt x="8" y="512"/>
                  <a:pt x="4" y="509"/>
                  <a:pt x="4" y="505"/>
                </a:cubicBezTo>
                <a:lnTo>
                  <a:pt x="4" y="457"/>
                </a:lnTo>
                <a:cubicBezTo>
                  <a:pt x="4" y="452"/>
                  <a:pt x="7" y="448"/>
                  <a:pt x="12" y="448"/>
                </a:cubicBezTo>
                <a:cubicBezTo>
                  <a:pt x="16" y="448"/>
                  <a:pt x="20" y="452"/>
                  <a:pt x="20" y="456"/>
                </a:cubicBezTo>
                <a:close/>
                <a:moveTo>
                  <a:pt x="21" y="568"/>
                </a:moveTo>
                <a:lnTo>
                  <a:pt x="21" y="616"/>
                </a:lnTo>
                <a:cubicBezTo>
                  <a:pt x="21" y="621"/>
                  <a:pt x="17" y="624"/>
                  <a:pt x="13" y="624"/>
                </a:cubicBezTo>
                <a:cubicBezTo>
                  <a:pt x="9" y="624"/>
                  <a:pt x="5" y="621"/>
                  <a:pt x="5" y="617"/>
                </a:cubicBezTo>
                <a:lnTo>
                  <a:pt x="5" y="569"/>
                </a:lnTo>
                <a:cubicBezTo>
                  <a:pt x="5" y="564"/>
                  <a:pt x="8" y="560"/>
                  <a:pt x="13" y="560"/>
                </a:cubicBezTo>
                <a:cubicBezTo>
                  <a:pt x="17" y="560"/>
                  <a:pt x="21" y="564"/>
                  <a:pt x="21" y="568"/>
                </a:cubicBezTo>
                <a:close/>
                <a:moveTo>
                  <a:pt x="21" y="680"/>
                </a:moveTo>
                <a:lnTo>
                  <a:pt x="22" y="728"/>
                </a:lnTo>
                <a:cubicBezTo>
                  <a:pt x="22" y="733"/>
                  <a:pt x="18" y="736"/>
                  <a:pt x="14" y="736"/>
                </a:cubicBezTo>
                <a:cubicBezTo>
                  <a:pt x="9" y="736"/>
                  <a:pt x="6" y="733"/>
                  <a:pt x="6" y="729"/>
                </a:cubicBezTo>
                <a:lnTo>
                  <a:pt x="5" y="681"/>
                </a:lnTo>
                <a:cubicBezTo>
                  <a:pt x="5" y="676"/>
                  <a:pt x="9" y="672"/>
                  <a:pt x="13" y="672"/>
                </a:cubicBezTo>
                <a:cubicBezTo>
                  <a:pt x="18" y="672"/>
                  <a:pt x="21" y="676"/>
                  <a:pt x="21" y="680"/>
                </a:cubicBezTo>
                <a:close/>
                <a:moveTo>
                  <a:pt x="22" y="792"/>
                </a:moveTo>
                <a:lnTo>
                  <a:pt x="23" y="840"/>
                </a:lnTo>
                <a:cubicBezTo>
                  <a:pt x="23" y="845"/>
                  <a:pt x="19" y="848"/>
                  <a:pt x="15" y="848"/>
                </a:cubicBezTo>
                <a:cubicBezTo>
                  <a:pt x="10" y="848"/>
                  <a:pt x="7" y="845"/>
                  <a:pt x="7" y="841"/>
                </a:cubicBezTo>
                <a:lnTo>
                  <a:pt x="6" y="793"/>
                </a:lnTo>
                <a:cubicBezTo>
                  <a:pt x="6" y="788"/>
                  <a:pt x="10" y="784"/>
                  <a:pt x="14" y="784"/>
                </a:cubicBezTo>
                <a:cubicBezTo>
                  <a:pt x="19" y="784"/>
                  <a:pt x="22" y="788"/>
                  <a:pt x="22" y="792"/>
                </a:cubicBezTo>
                <a:close/>
                <a:moveTo>
                  <a:pt x="23" y="904"/>
                </a:moveTo>
                <a:lnTo>
                  <a:pt x="24" y="952"/>
                </a:lnTo>
                <a:cubicBezTo>
                  <a:pt x="24" y="957"/>
                  <a:pt x="20" y="960"/>
                  <a:pt x="16" y="960"/>
                </a:cubicBezTo>
                <a:cubicBezTo>
                  <a:pt x="11" y="960"/>
                  <a:pt x="8" y="957"/>
                  <a:pt x="8" y="953"/>
                </a:cubicBezTo>
                <a:lnTo>
                  <a:pt x="7" y="905"/>
                </a:lnTo>
                <a:cubicBezTo>
                  <a:pt x="7" y="900"/>
                  <a:pt x="11" y="896"/>
                  <a:pt x="15" y="896"/>
                </a:cubicBezTo>
                <a:cubicBezTo>
                  <a:pt x="20" y="896"/>
                  <a:pt x="23" y="900"/>
                  <a:pt x="23" y="904"/>
                </a:cubicBezTo>
                <a:close/>
                <a:moveTo>
                  <a:pt x="24" y="1016"/>
                </a:moveTo>
                <a:lnTo>
                  <a:pt x="24" y="1064"/>
                </a:lnTo>
                <a:cubicBezTo>
                  <a:pt x="24" y="1069"/>
                  <a:pt x="21" y="1072"/>
                  <a:pt x="16" y="1072"/>
                </a:cubicBezTo>
                <a:cubicBezTo>
                  <a:pt x="12" y="1072"/>
                  <a:pt x="8" y="1069"/>
                  <a:pt x="8" y="1064"/>
                </a:cubicBezTo>
                <a:lnTo>
                  <a:pt x="8" y="1016"/>
                </a:lnTo>
                <a:cubicBezTo>
                  <a:pt x="8" y="1012"/>
                  <a:pt x="12" y="1008"/>
                  <a:pt x="16" y="1008"/>
                </a:cubicBezTo>
                <a:cubicBezTo>
                  <a:pt x="20" y="1008"/>
                  <a:pt x="24" y="1012"/>
                  <a:pt x="24" y="1016"/>
                </a:cubicBezTo>
                <a:close/>
                <a:moveTo>
                  <a:pt x="25" y="1128"/>
                </a:moveTo>
                <a:lnTo>
                  <a:pt x="25" y="1176"/>
                </a:lnTo>
                <a:cubicBezTo>
                  <a:pt x="25" y="1181"/>
                  <a:pt x="22" y="1184"/>
                  <a:pt x="17" y="1184"/>
                </a:cubicBezTo>
                <a:cubicBezTo>
                  <a:pt x="13" y="1184"/>
                  <a:pt x="9" y="1181"/>
                  <a:pt x="9" y="1176"/>
                </a:cubicBezTo>
                <a:lnTo>
                  <a:pt x="9" y="1128"/>
                </a:lnTo>
                <a:cubicBezTo>
                  <a:pt x="9" y="1124"/>
                  <a:pt x="12" y="1120"/>
                  <a:pt x="17" y="1120"/>
                </a:cubicBezTo>
                <a:cubicBezTo>
                  <a:pt x="21" y="1120"/>
                  <a:pt x="25" y="1124"/>
                  <a:pt x="25" y="1128"/>
                </a:cubicBezTo>
                <a:close/>
                <a:moveTo>
                  <a:pt x="26" y="1240"/>
                </a:moveTo>
                <a:lnTo>
                  <a:pt x="26" y="1288"/>
                </a:lnTo>
                <a:cubicBezTo>
                  <a:pt x="26" y="1293"/>
                  <a:pt x="22" y="1296"/>
                  <a:pt x="18" y="1296"/>
                </a:cubicBezTo>
                <a:cubicBezTo>
                  <a:pt x="14" y="1296"/>
                  <a:pt x="10" y="1293"/>
                  <a:pt x="10" y="1288"/>
                </a:cubicBezTo>
                <a:lnTo>
                  <a:pt x="10" y="1240"/>
                </a:lnTo>
                <a:cubicBezTo>
                  <a:pt x="10" y="1236"/>
                  <a:pt x="13" y="1232"/>
                  <a:pt x="18" y="1232"/>
                </a:cubicBezTo>
                <a:cubicBezTo>
                  <a:pt x="22" y="1232"/>
                  <a:pt x="26" y="1236"/>
                  <a:pt x="26" y="1240"/>
                </a:cubicBezTo>
                <a:close/>
                <a:moveTo>
                  <a:pt x="26" y="1352"/>
                </a:moveTo>
                <a:lnTo>
                  <a:pt x="27" y="1400"/>
                </a:lnTo>
                <a:cubicBezTo>
                  <a:pt x="27" y="1405"/>
                  <a:pt x="23" y="1408"/>
                  <a:pt x="19" y="1408"/>
                </a:cubicBezTo>
                <a:cubicBezTo>
                  <a:pt x="14" y="1408"/>
                  <a:pt x="11" y="1405"/>
                  <a:pt x="11" y="1400"/>
                </a:cubicBezTo>
                <a:lnTo>
                  <a:pt x="10" y="1352"/>
                </a:lnTo>
                <a:cubicBezTo>
                  <a:pt x="10" y="1348"/>
                  <a:pt x="14" y="1344"/>
                  <a:pt x="18" y="1344"/>
                </a:cubicBezTo>
                <a:cubicBezTo>
                  <a:pt x="23" y="1344"/>
                  <a:pt x="26" y="1348"/>
                  <a:pt x="26" y="1352"/>
                </a:cubicBezTo>
                <a:close/>
                <a:moveTo>
                  <a:pt x="27" y="1464"/>
                </a:moveTo>
                <a:lnTo>
                  <a:pt x="28" y="1512"/>
                </a:lnTo>
                <a:cubicBezTo>
                  <a:pt x="28" y="1517"/>
                  <a:pt x="24" y="1520"/>
                  <a:pt x="20" y="1520"/>
                </a:cubicBezTo>
                <a:cubicBezTo>
                  <a:pt x="15" y="1520"/>
                  <a:pt x="12" y="1517"/>
                  <a:pt x="12" y="1512"/>
                </a:cubicBezTo>
                <a:lnTo>
                  <a:pt x="11" y="1464"/>
                </a:lnTo>
                <a:cubicBezTo>
                  <a:pt x="11" y="1460"/>
                  <a:pt x="15" y="1456"/>
                  <a:pt x="19" y="1456"/>
                </a:cubicBezTo>
                <a:cubicBezTo>
                  <a:pt x="24" y="1456"/>
                  <a:pt x="27" y="1460"/>
                  <a:pt x="27" y="1464"/>
                </a:cubicBezTo>
                <a:close/>
                <a:moveTo>
                  <a:pt x="28" y="1576"/>
                </a:moveTo>
                <a:lnTo>
                  <a:pt x="29" y="1624"/>
                </a:lnTo>
                <a:cubicBezTo>
                  <a:pt x="29" y="1629"/>
                  <a:pt x="25" y="1632"/>
                  <a:pt x="21" y="1632"/>
                </a:cubicBezTo>
                <a:cubicBezTo>
                  <a:pt x="16" y="1632"/>
                  <a:pt x="13" y="1629"/>
                  <a:pt x="13" y="1624"/>
                </a:cubicBezTo>
                <a:lnTo>
                  <a:pt x="12" y="1576"/>
                </a:lnTo>
                <a:cubicBezTo>
                  <a:pt x="12" y="1572"/>
                  <a:pt x="16" y="1568"/>
                  <a:pt x="20" y="1568"/>
                </a:cubicBezTo>
                <a:cubicBezTo>
                  <a:pt x="25" y="1568"/>
                  <a:pt x="28" y="1572"/>
                  <a:pt x="28" y="1576"/>
                </a:cubicBezTo>
                <a:close/>
                <a:moveTo>
                  <a:pt x="29" y="1688"/>
                </a:moveTo>
                <a:lnTo>
                  <a:pt x="29" y="1736"/>
                </a:lnTo>
                <a:cubicBezTo>
                  <a:pt x="29" y="1741"/>
                  <a:pt x="26" y="1744"/>
                  <a:pt x="21" y="1744"/>
                </a:cubicBezTo>
                <a:cubicBezTo>
                  <a:pt x="17" y="1744"/>
                  <a:pt x="13" y="1741"/>
                  <a:pt x="13" y="1736"/>
                </a:cubicBezTo>
                <a:lnTo>
                  <a:pt x="13" y="1688"/>
                </a:lnTo>
                <a:cubicBezTo>
                  <a:pt x="13" y="1684"/>
                  <a:pt x="17" y="1680"/>
                  <a:pt x="21" y="1680"/>
                </a:cubicBezTo>
                <a:cubicBezTo>
                  <a:pt x="25" y="1680"/>
                  <a:pt x="29" y="1684"/>
                  <a:pt x="29" y="1688"/>
                </a:cubicBezTo>
                <a:close/>
                <a:moveTo>
                  <a:pt x="30" y="1800"/>
                </a:moveTo>
                <a:lnTo>
                  <a:pt x="30" y="1848"/>
                </a:lnTo>
                <a:cubicBezTo>
                  <a:pt x="30" y="1853"/>
                  <a:pt x="27" y="1856"/>
                  <a:pt x="22" y="1856"/>
                </a:cubicBezTo>
                <a:cubicBezTo>
                  <a:pt x="18" y="1856"/>
                  <a:pt x="14" y="1853"/>
                  <a:pt x="14" y="1848"/>
                </a:cubicBezTo>
                <a:lnTo>
                  <a:pt x="14" y="1800"/>
                </a:lnTo>
                <a:cubicBezTo>
                  <a:pt x="14" y="1796"/>
                  <a:pt x="17" y="1792"/>
                  <a:pt x="22" y="1792"/>
                </a:cubicBezTo>
                <a:cubicBezTo>
                  <a:pt x="26" y="1792"/>
                  <a:pt x="30" y="1796"/>
                  <a:pt x="30" y="1800"/>
                </a:cubicBezTo>
                <a:close/>
                <a:moveTo>
                  <a:pt x="31" y="1912"/>
                </a:moveTo>
                <a:lnTo>
                  <a:pt x="31" y="1960"/>
                </a:lnTo>
                <a:cubicBezTo>
                  <a:pt x="31" y="1965"/>
                  <a:pt x="28" y="1968"/>
                  <a:pt x="23" y="1968"/>
                </a:cubicBezTo>
                <a:cubicBezTo>
                  <a:pt x="19" y="1968"/>
                  <a:pt x="15" y="1965"/>
                  <a:pt x="15" y="1960"/>
                </a:cubicBezTo>
                <a:lnTo>
                  <a:pt x="15" y="1912"/>
                </a:lnTo>
                <a:cubicBezTo>
                  <a:pt x="15" y="1908"/>
                  <a:pt x="18" y="1904"/>
                  <a:pt x="23" y="1904"/>
                </a:cubicBezTo>
                <a:cubicBezTo>
                  <a:pt x="27" y="1904"/>
                  <a:pt x="31" y="1908"/>
                  <a:pt x="31" y="1912"/>
                </a:cubicBezTo>
                <a:close/>
                <a:moveTo>
                  <a:pt x="32" y="2024"/>
                </a:moveTo>
                <a:lnTo>
                  <a:pt x="32" y="2072"/>
                </a:lnTo>
                <a:cubicBezTo>
                  <a:pt x="32" y="2077"/>
                  <a:pt x="28" y="2080"/>
                  <a:pt x="24" y="2080"/>
                </a:cubicBezTo>
                <a:cubicBezTo>
                  <a:pt x="20" y="2080"/>
                  <a:pt x="16" y="2077"/>
                  <a:pt x="16" y="2072"/>
                </a:cubicBezTo>
                <a:lnTo>
                  <a:pt x="16" y="2024"/>
                </a:lnTo>
                <a:cubicBezTo>
                  <a:pt x="15" y="2020"/>
                  <a:pt x="19" y="2016"/>
                  <a:pt x="23" y="2016"/>
                </a:cubicBezTo>
                <a:cubicBezTo>
                  <a:pt x="28" y="2016"/>
                  <a:pt x="31" y="2020"/>
                  <a:pt x="32" y="2024"/>
                </a:cubicBezTo>
                <a:close/>
                <a:moveTo>
                  <a:pt x="32" y="2136"/>
                </a:moveTo>
                <a:lnTo>
                  <a:pt x="33" y="2184"/>
                </a:lnTo>
                <a:cubicBezTo>
                  <a:pt x="33" y="2189"/>
                  <a:pt x="29" y="2192"/>
                  <a:pt x="25" y="2192"/>
                </a:cubicBezTo>
                <a:cubicBezTo>
                  <a:pt x="20" y="2192"/>
                  <a:pt x="17" y="2189"/>
                  <a:pt x="17" y="2184"/>
                </a:cubicBezTo>
                <a:lnTo>
                  <a:pt x="16" y="2136"/>
                </a:lnTo>
                <a:cubicBezTo>
                  <a:pt x="16" y="2132"/>
                  <a:pt x="20" y="2128"/>
                  <a:pt x="24" y="2128"/>
                </a:cubicBezTo>
                <a:cubicBezTo>
                  <a:pt x="29" y="2128"/>
                  <a:pt x="32" y="2132"/>
                  <a:pt x="32" y="2136"/>
                </a:cubicBezTo>
                <a:close/>
                <a:moveTo>
                  <a:pt x="33" y="2248"/>
                </a:moveTo>
                <a:lnTo>
                  <a:pt x="34" y="2296"/>
                </a:lnTo>
                <a:cubicBezTo>
                  <a:pt x="34" y="2301"/>
                  <a:pt x="30" y="2304"/>
                  <a:pt x="26" y="2304"/>
                </a:cubicBezTo>
                <a:cubicBezTo>
                  <a:pt x="21" y="2304"/>
                  <a:pt x="18" y="2301"/>
                  <a:pt x="18" y="2296"/>
                </a:cubicBezTo>
                <a:lnTo>
                  <a:pt x="17" y="2248"/>
                </a:lnTo>
                <a:cubicBezTo>
                  <a:pt x="17" y="2244"/>
                  <a:pt x="21" y="2240"/>
                  <a:pt x="25" y="2240"/>
                </a:cubicBezTo>
                <a:cubicBezTo>
                  <a:pt x="30" y="2240"/>
                  <a:pt x="33" y="2244"/>
                  <a:pt x="33" y="2248"/>
                </a:cubicBezTo>
                <a:close/>
                <a:moveTo>
                  <a:pt x="34" y="2360"/>
                </a:moveTo>
                <a:lnTo>
                  <a:pt x="34" y="2408"/>
                </a:lnTo>
                <a:cubicBezTo>
                  <a:pt x="34" y="2413"/>
                  <a:pt x="31" y="2416"/>
                  <a:pt x="26" y="2416"/>
                </a:cubicBezTo>
                <a:cubicBezTo>
                  <a:pt x="22" y="2416"/>
                  <a:pt x="18" y="2413"/>
                  <a:pt x="18" y="2408"/>
                </a:cubicBezTo>
                <a:lnTo>
                  <a:pt x="18" y="2360"/>
                </a:lnTo>
                <a:cubicBezTo>
                  <a:pt x="18" y="2356"/>
                  <a:pt x="22" y="2352"/>
                  <a:pt x="26" y="2352"/>
                </a:cubicBezTo>
                <a:cubicBezTo>
                  <a:pt x="30" y="2352"/>
                  <a:pt x="34" y="2356"/>
                  <a:pt x="34" y="2360"/>
                </a:cubicBezTo>
                <a:close/>
                <a:moveTo>
                  <a:pt x="35" y="2472"/>
                </a:moveTo>
                <a:lnTo>
                  <a:pt x="35" y="2520"/>
                </a:lnTo>
                <a:cubicBezTo>
                  <a:pt x="35" y="2525"/>
                  <a:pt x="32" y="2528"/>
                  <a:pt x="27" y="2528"/>
                </a:cubicBezTo>
                <a:cubicBezTo>
                  <a:pt x="23" y="2528"/>
                  <a:pt x="19" y="2525"/>
                  <a:pt x="19" y="2520"/>
                </a:cubicBezTo>
                <a:lnTo>
                  <a:pt x="19" y="2472"/>
                </a:lnTo>
                <a:cubicBezTo>
                  <a:pt x="19" y="2468"/>
                  <a:pt x="22" y="2464"/>
                  <a:pt x="27" y="2464"/>
                </a:cubicBezTo>
                <a:cubicBezTo>
                  <a:pt x="31" y="2464"/>
                  <a:pt x="35" y="2468"/>
                  <a:pt x="35" y="2472"/>
                </a:cubicBezTo>
                <a:close/>
                <a:moveTo>
                  <a:pt x="36" y="2584"/>
                </a:moveTo>
                <a:lnTo>
                  <a:pt x="36" y="2632"/>
                </a:lnTo>
                <a:cubicBezTo>
                  <a:pt x="36" y="2637"/>
                  <a:pt x="33" y="2640"/>
                  <a:pt x="28" y="2640"/>
                </a:cubicBezTo>
                <a:cubicBezTo>
                  <a:pt x="24" y="2640"/>
                  <a:pt x="20" y="2637"/>
                  <a:pt x="20" y="2632"/>
                </a:cubicBezTo>
                <a:lnTo>
                  <a:pt x="20" y="2584"/>
                </a:lnTo>
                <a:cubicBezTo>
                  <a:pt x="20" y="2580"/>
                  <a:pt x="23" y="2576"/>
                  <a:pt x="28" y="2576"/>
                </a:cubicBezTo>
                <a:cubicBezTo>
                  <a:pt x="32" y="2576"/>
                  <a:pt x="36" y="2580"/>
                  <a:pt x="36" y="2584"/>
                </a:cubicBezTo>
                <a:close/>
                <a:moveTo>
                  <a:pt x="37" y="2696"/>
                </a:moveTo>
                <a:lnTo>
                  <a:pt x="37" y="2744"/>
                </a:lnTo>
                <a:cubicBezTo>
                  <a:pt x="37" y="2749"/>
                  <a:pt x="33" y="2752"/>
                  <a:pt x="29" y="2752"/>
                </a:cubicBezTo>
                <a:cubicBezTo>
                  <a:pt x="25" y="2752"/>
                  <a:pt x="21" y="2749"/>
                  <a:pt x="21" y="2744"/>
                </a:cubicBezTo>
                <a:lnTo>
                  <a:pt x="21" y="2696"/>
                </a:lnTo>
                <a:cubicBezTo>
                  <a:pt x="20" y="2692"/>
                  <a:pt x="24" y="2688"/>
                  <a:pt x="28" y="2688"/>
                </a:cubicBezTo>
                <a:cubicBezTo>
                  <a:pt x="33" y="2688"/>
                  <a:pt x="36" y="2692"/>
                  <a:pt x="37" y="2696"/>
                </a:cubicBezTo>
                <a:close/>
                <a:moveTo>
                  <a:pt x="37" y="2808"/>
                </a:moveTo>
                <a:lnTo>
                  <a:pt x="38" y="2856"/>
                </a:lnTo>
                <a:cubicBezTo>
                  <a:pt x="38" y="2861"/>
                  <a:pt x="34" y="2864"/>
                  <a:pt x="30" y="2864"/>
                </a:cubicBezTo>
                <a:cubicBezTo>
                  <a:pt x="25" y="2864"/>
                  <a:pt x="22" y="2861"/>
                  <a:pt x="22" y="2856"/>
                </a:cubicBezTo>
                <a:lnTo>
                  <a:pt x="21" y="2808"/>
                </a:lnTo>
                <a:cubicBezTo>
                  <a:pt x="21" y="2804"/>
                  <a:pt x="25" y="2800"/>
                  <a:pt x="29" y="2800"/>
                </a:cubicBezTo>
                <a:cubicBezTo>
                  <a:pt x="34" y="2800"/>
                  <a:pt x="37" y="2804"/>
                  <a:pt x="37" y="2808"/>
                </a:cubicBezTo>
                <a:close/>
                <a:moveTo>
                  <a:pt x="38" y="2920"/>
                </a:moveTo>
                <a:lnTo>
                  <a:pt x="39" y="2968"/>
                </a:lnTo>
                <a:cubicBezTo>
                  <a:pt x="39" y="2973"/>
                  <a:pt x="35" y="2976"/>
                  <a:pt x="31" y="2976"/>
                </a:cubicBezTo>
                <a:cubicBezTo>
                  <a:pt x="26" y="2976"/>
                  <a:pt x="23" y="2973"/>
                  <a:pt x="23" y="2968"/>
                </a:cubicBezTo>
                <a:lnTo>
                  <a:pt x="22" y="2920"/>
                </a:lnTo>
                <a:cubicBezTo>
                  <a:pt x="22" y="2916"/>
                  <a:pt x="26" y="2912"/>
                  <a:pt x="30" y="2912"/>
                </a:cubicBezTo>
                <a:cubicBezTo>
                  <a:pt x="35" y="2912"/>
                  <a:pt x="38" y="2916"/>
                  <a:pt x="38" y="2920"/>
                </a:cubicBezTo>
                <a:close/>
                <a:moveTo>
                  <a:pt x="39" y="3032"/>
                </a:moveTo>
                <a:lnTo>
                  <a:pt x="39" y="3080"/>
                </a:lnTo>
                <a:cubicBezTo>
                  <a:pt x="39" y="3085"/>
                  <a:pt x="36" y="3088"/>
                  <a:pt x="31" y="3088"/>
                </a:cubicBezTo>
                <a:cubicBezTo>
                  <a:pt x="27" y="3088"/>
                  <a:pt x="23" y="3085"/>
                  <a:pt x="23" y="3080"/>
                </a:cubicBezTo>
                <a:lnTo>
                  <a:pt x="23" y="3032"/>
                </a:lnTo>
                <a:cubicBezTo>
                  <a:pt x="23" y="3028"/>
                  <a:pt x="27" y="3024"/>
                  <a:pt x="31" y="3024"/>
                </a:cubicBezTo>
                <a:cubicBezTo>
                  <a:pt x="35" y="3024"/>
                  <a:pt x="39" y="3028"/>
                  <a:pt x="39" y="3032"/>
                </a:cubicBezTo>
                <a:close/>
                <a:moveTo>
                  <a:pt x="40" y="3144"/>
                </a:moveTo>
                <a:lnTo>
                  <a:pt x="40" y="3192"/>
                </a:lnTo>
                <a:cubicBezTo>
                  <a:pt x="40" y="3197"/>
                  <a:pt x="37" y="3200"/>
                  <a:pt x="32" y="3200"/>
                </a:cubicBezTo>
                <a:cubicBezTo>
                  <a:pt x="28" y="3200"/>
                  <a:pt x="24" y="3197"/>
                  <a:pt x="24" y="3192"/>
                </a:cubicBezTo>
                <a:lnTo>
                  <a:pt x="24" y="3144"/>
                </a:lnTo>
                <a:cubicBezTo>
                  <a:pt x="24" y="3140"/>
                  <a:pt x="27" y="3136"/>
                  <a:pt x="32" y="3136"/>
                </a:cubicBezTo>
                <a:cubicBezTo>
                  <a:pt x="36" y="3136"/>
                  <a:pt x="40" y="3140"/>
                  <a:pt x="40" y="3144"/>
                </a:cubicBezTo>
                <a:close/>
                <a:moveTo>
                  <a:pt x="41" y="3256"/>
                </a:moveTo>
                <a:lnTo>
                  <a:pt x="41" y="3304"/>
                </a:lnTo>
                <a:cubicBezTo>
                  <a:pt x="41" y="3309"/>
                  <a:pt x="38" y="3312"/>
                  <a:pt x="33" y="3312"/>
                </a:cubicBezTo>
                <a:cubicBezTo>
                  <a:pt x="29" y="3312"/>
                  <a:pt x="25" y="3309"/>
                  <a:pt x="25" y="3304"/>
                </a:cubicBezTo>
                <a:lnTo>
                  <a:pt x="25" y="3256"/>
                </a:lnTo>
                <a:cubicBezTo>
                  <a:pt x="25" y="3252"/>
                  <a:pt x="28" y="3248"/>
                  <a:pt x="33" y="3248"/>
                </a:cubicBezTo>
                <a:cubicBezTo>
                  <a:pt x="37" y="3248"/>
                  <a:pt x="41" y="3252"/>
                  <a:pt x="41" y="3256"/>
                </a:cubicBezTo>
                <a:close/>
                <a:moveTo>
                  <a:pt x="42" y="3368"/>
                </a:moveTo>
                <a:lnTo>
                  <a:pt x="42" y="3416"/>
                </a:lnTo>
                <a:cubicBezTo>
                  <a:pt x="42" y="3421"/>
                  <a:pt x="38" y="3424"/>
                  <a:pt x="34" y="3424"/>
                </a:cubicBezTo>
                <a:cubicBezTo>
                  <a:pt x="30" y="3424"/>
                  <a:pt x="26" y="3421"/>
                  <a:pt x="26" y="3416"/>
                </a:cubicBezTo>
                <a:lnTo>
                  <a:pt x="26" y="3368"/>
                </a:lnTo>
                <a:cubicBezTo>
                  <a:pt x="26" y="3364"/>
                  <a:pt x="29" y="3360"/>
                  <a:pt x="33" y="3360"/>
                </a:cubicBezTo>
                <a:cubicBezTo>
                  <a:pt x="38" y="3360"/>
                  <a:pt x="42" y="3364"/>
                  <a:pt x="42" y="3368"/>
                </a:cubicBezTo>
                <a:close/>
                <a:moveTo>
                  <a:pt x="42" y="3480"/>
                </a:moveTo>
                <a:lnTo>
                  <a:pt x="43" y="3528"/>
                </a:lnTo>
                <a:cubicBezTo>
                  <a:pt x="43" y="3533"/>
                  <a:pt x="39" y="3536"/>
                  <a:pt x="35" y="3536"/>
                </a:cubicBezTo>
                <a:cubicBezTo>
                  <a:pt x="30" y="3536"/>
                  <a:pt x="27" y="3533"/>
                  <a:pt x="27" y="3528"/>
                </a:cubicBezTo>
                <a:lnTo>
                  <a:pt x="26" y="3480"/>
                </a:lnTo>
                <a:cubicBezTo>
                  <a:pt x="26" y="3476"/>
                  <a:pt x="30" y="3472"/>
                  <a:pt x="34" y="3472"/>
                </a:cubicBezTo>
                <a:cubicBezTo>
                  <a:pt x="39" y="3472"/>
                  <a:pt x="42" y="3476"/>
                  <a:pt x="42" y="3480"/>
                </a:cubicBezTo>
                <a:close/>
                <a:moveTo>
                  <a:pt x="43" y="3592"/>
                </a:moveTo>
                <a:lnTo>
                  <a:pt x="44" y="3640"/>
                </a:lnTo>
                <a:cubicBezTo>
                  <a:pt x="44" y="3645"/>
                  <a:pt x="40" y="3648"/>
                  <a:pt x="36" y="3648"/>
                </a:cubicBezTo>
                <a:cubicBezTo>
                  <a:pt x="31" y="3648"/>
                  <a:pt x="28" y="3645"/>
                  <a:pt x="28" y="3640"/>
                </a:cubicBezTo>
                <a:lnTo>
                  <a:pt x="27" y="3592"/>
                </a:lnTo>
                <a:cubicBezTo>
                  <a:pt x="27" y="3588"/>
                  <a:pt x="31" y="3584"/>
                  <a:pt x="35" y="3584"/>
                </a:cubicBezTo>
                <a:cubicBezTo>
                  <a:pt x="40" y="3584"/>
                  <a:pt x="43" y="3588"/>
                  <a:pt x="43" y="3592"/>
                </a:cubicBezTo>
                <a:close/>
                <a:moveTo>
                  <a:pt x="44" y="3704"/>
                </a:moveTo>
                <a:lnTo>
                  <a:pt x="44" y="3752"/>
                </a:lnTo>
                <a:cubicBezTo>
                  <a:pt x="44" y="3757"/>
                  <a:pt x="41" y="3760"/>
                  <a:pt x="36" y="3760"/>
                </a:cubicBezTo>
                <a:cubicBezTo>
                  <a:pt x="32" y="3760"/>
                  <a:pt x="28" y="3757"/>
                  <a:pt x="28" y="3752"/>
                </a:cubicBezTo>
                <a:lnTo>
                  <a:pt x="28" y="3704"/>
                </a:lnTo>
                <a:cubicBezTo>
                  <a:pt x="28" y="3700"/>
                  <a:pt x="32" y="3696"/>
                  <a:pt x="36" y="3696"/>
                </a:cubicBezTo>
                <a:cubicBezTo>
                  <a:pt x="40" y="3696"/>
                  <a:pt x="44" y="3700"/>
                  <a:pt x="44" y="3704"/>
                </a:cubicBezTo>
                <a:close/>
                <a:moveTo>
                  <a:pt x="45" y="3816"/>
                </a:moveTo>
                <a:lnTo>
                  <a:pt x="45" y="3864"/>
                </a:lnTo>
                <a:cubicBezTo>
                  <a:pt x="45" y="3869"/>
                  <a:pt x="42" y="3872"/>
                  <a:pt x="37" y="3872"/>
                </a:cubicBezTo>
                <a:cubicBezTo>
                  <a:pt x="33" y="3872"/>
                  <a:pt x="29" y="3869"/>
                  <a:pt x="29" y="3864"/>
                </a:cubicBezTo>
                <a:lnTo>
                  <a:pt x="29" y="3816"/>
                </a:lnTo>
                <a:cubicBezTo>
                  <a:pt x="29" y="3812"/>
                  <a:pt x="32" y="3808"/>
                  <a:pt x="37" y="3808"/>
                </a:cubicBezTo>
                <a:cubicBezTo>
                  <a:pt x="41" y="3808"/>
                  <a:pt x="45" y="3812"/>
                  <a:pt x="45" y="3816"/>
                </a:cubicBezTo>
                <a:close/>
                <a:moveTo>
                  <a:pt x="46" y="3928"/>
                </a:moveTo>
                <a:lnTo>
                  <a:pt x="46" y="3976"/>
                </a:lnTo>
                <a:cubicBezTo>
                  <a:pt x="46" y="3981"/>
                  <a:pt x="43" y="3984"/>
                  <a:pt x="38" y="3984"/>
                </a:cubicBezTo>
                <a:cubicBezTo>
                  <a:pt x="34" y="3984"/>
                  <a:pt x="30" y="3981"/>
                  <a:pt x="30" y="3976"/>
                </a:cubicBezTo>
                <a:lnTo>
                  <a:pt x="30" y="3928"/>
                </a:lnTo>
                <a:cubicBezTo>
                  <a:pt x="30" y="3924"/>
                  <a:pt x="33" y="3920"/>
                  <a:pt x="38" y="3920"/>
                </a:cubicBezTo>
                <a:cubicBezTo>
                  <a:pt x="42" y="3920"/>
                  <a:pt x="46" y="3924"/>
                  <a:pt x="46" y="3928"/>
                </a:cubicBezTo>
                <a:close/>
                <a:moveTo>
                  <a:pt x="47" y="4040"/>
                </a:moveTo>
                <a:lnTo>
                  <a:pt x="47" y="4088"/>
                </a:lnTo>
                <a:cubicBezTo>
                  <a:pt x="47" y="4093"/>
                  <a:pt x="43" y="4096"/>
                  <a:pt x="39" y="4096"/>
                </a:cubicBezTo>
                <a:cubicBezTo>
                  <a:pt x="35" y="4096"/>
                  <a:pt x="31" y="4093"/>
                  <a:pt x="31" y="4088"/>
                </a:cubicBezTo>
                <a:lnTo>
                  <a:pt x="31" y="4040"/>
                </a:lnTo>
                <a:cubicBezTo>
                  <a:pt x="31" y="4036"/>
                  <a:pt x="34" y="4032"/>
                  <a:pt x="38" y="4032"/>
                </a:cubicBezTo>
                <a:cubicBezTo>
                  <a:pt x="43" y="4032"/>
                  <a:pt x="47" y="4036"/>
                  <a:pt x="47" y="4040"/>
                </a:cubicBezTo>
                <a:close/>
                <a:moveTo>
                  <a:pt x="47" y="4152"/>
                </a:moveTo>
                <a:lnTo>
                  <a:pt x="48" y="4200"/>
                </a:lnTo>
                <a:cubicBezTo>
                  <a:pt x="48" y="4205"/>
                  <a:pt x="44" y="4208"/>
                  <a:pt x="40" y="4208"/>
                </a:cubicBezTo>
                <a:cubicBezTo>
                  <a:pt x="35" y="4208"/>
                  <a:pt x="32" y="4205"/>
                  <a:pt x="32" y="4200"/>
                </a:cubicBezTo>
                <a:lnTo>
                  <a:pt x="31" y="4152"/>
                </a:lnTo>
                <a:cubicBezTo>
                  <a:pt x="31" y="4148"/>
                  <a:pt x="35" y="4144"/>
                  <a:pt x="39" y="4144"/>
                </a:cubicBezTo>
                <a:cubicBezTo>
                  <a:pt x="44" y="4144"/>
                  <a:pt x="47" y="4148"/>
                  <a:pt x="47" y="4152"/>
                </a:cubicBezTo>
                <a:close/>
                <a:moveTo>
                  <a:pt x="48" y="4264"/>
                </a:moveTo>
                <a:lnTo>
                  <a:pt x="48" y="4296"/>
                </a:lnTo>
                <a:cubicBezTo>
                  <a:pt x="49" y="4301"/>
                  <a:pt x="45" y="4304"/>
                  <a:pt x="41" y="4304"/>
                </a:cubicBezTo>
                <a:cubicBezTo>
                  <a:pt x="36" y="4305"/>
                  <a:pt x="33" y="4301"/>
                  <a:pt x="32" y="4297"/>
                </a:cubicBezTo>
                <a:lnTo>
                  <a:pt x="32" y="4264"/>
                </a:lnTo>
                <a:cubicBezTo>
                  <a:pt x="32" y="4260"/>
                  <a:pt x="36" y="4256"/>
                  <a:pt x="40" y="4256"/>
                </a:cubicBezTo>
                <a:cubicBezTo>
                  <a:pt x="45" y="4256"/>
                  <a:pt x="48" y="4260"/>
                  <a:pt x="48" y="4264"/>
                </a:cubicBezTo>
                <a:close/>
              </a:path>
            </a:pathLst>
          </a:custGeom>
          <a:solidFill>
            <a:srgbClr val="000000"/>
          </a:solidFill>
          <a:ln w="9525">
            <a:solidFill>
              <a:srgbClr val="000000"/>
            </a:solidFill>
            <a:bevel/>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24" name="Freeform 60">
            <a:extLst>
              <a:ext uri="{FF2B5EF4-FFF2-40B4-BE49-F238E27FC236}">
                <a16:creationId xmlns:a16="http://schemas.microsoft.com/office/drawing/2014/main" id="{59D9BA30-DC44-4298-8CB2-B27C18817438}"/>
              </a:ext>
            </a:extLst>
          </p:cNvPr>
          <p:cNvSpPr>
            <a:spLocks noEditPoints="1"/>
          </p:cNvSpPr>
          <p:nvPr/>
        </p:nvSpPr>
        <p:spPr bwMode="auto">
          <a:xfrm>
            <a:off x="5594049" y="4214315"/>
            <a:ext cx="3860326" cy="14545"/>
          </a:xfrm>
          <a:custGeom>
            <a:avLst/>
            <a:gdLst>
              <a:gd name="T0" fmla="*/ 2147483647 w 4080"/>
              <a:gd name="T1" fmla="*/ 2147483647 h 16"/>
              <a:gd name="T2" fmla="*/ 2147483647 w 4080"/>
              <a:gd name="T3" fmla="*/ 2147483647 h 16"/>
              <a:gd name="T4" fmla="*/ 2147483647 w 4080"/>
              <a:gd name="T5" fmla="*/ 0 h 16"/>
              <a:gd name="T6" fmla="*/ 2147483647 w 4080"/>
              <a:gd name="T7" fmla="*/ 2147483647 h 16"/>
              <a:gd name="T8" fmla="*/ 2147483647 w 4080"/>
              <a:gd name="T9" fmla="*/ 2147483647 h 16"/>
              <a:gd name="T10" fmla="*/ 2147483647 w 4080"/>
              <a:gd name="T11" fmla="*/ 0 h 16"/>
              <a:gd name="T12" fmla="*/ 2147483647 w 4080"/>
              <a:gd name="T13" fmla="*/ 0 h 16"/>
              <a:gd name="T14" fmla="*/ 2147483647 w 4080"/>
              <a:gd name="T15" fmla="*/ 2147483647 h 16"/>
              <a:gd name="T16" fmla="*/ 2147483647 w 4080"/>
              <a:gd name="T17" fmla="*/ 2147483647 h 16"/>
              <a:gd name="T18" fmla="*/ 2147483647 w 4080"/>
              <a:gd name="T19" fmla="*/ 0 h 16"/>
              <a:gd name="T20" fmla="*/ 2147483647 w 4080"/>
              <a:gd name="T21" fmla="*/ 2147483647 h 16"/>
              <a:gd name="T22" fmla="*/ 2147483647 w 4080"/>
              <a:gd name="T23" fmla="*/ 2147483647 h 16"/>
              <a:gd name="T24" fmla="*/ 2147483647 w 4080"/>
              <a:gd name="T25" fmla="*/ 0 h 16"/>
              <a:gd name="T26" fmla="*/ 2147483647 w 4080"/>
              <a:gd name="T27" fmla="*/ 0 h 16"/>
              <a:gd name="T28" fmla="*/ 2147483647 w 4080"/>
              <a:gd name="T29" fmla="*/ 2147483647 h 16"/>
              <a:gd name="T30" fmla="*/ 2147483647 w 4080"/>
              <a:gd name="T31" fmla="*/ 2147483647 h 16"/>
              <a:gd name="T32" fmla="*/ 2147483647 w 4080"/>
              <a:gd name="T33" fmla="*/ 0 h 16"/>
              <a:gd name="T34" fmla="*/ 2147483647 w 4080"/>
              <a:gd name="T35" fmla="*/ 2147483647 h 16"/>
              <a:gd name="T36" fmla="*/ 2147483647 w 4080"/>
              <a:gd name="T37" fmla="*/ 2147483647 h 16"/>
              <a:gd name="T38" fmla="*/ 2147483647 w 4080"/>
              <a:gd name="T39" fmla="*/ 0 h 16"/>
              <a:gd name="T40" fmla="*/ 2147483647 w 4080"/>
              <a:gd name="T41" fmla="*/ 0 h 16"/>
              <a:gd name="T42" fmla="*/ 2147483647 w 4080"/>
              <a:gd name="T43" fmla="*/ 2147483647 h 16"/>
              <a:gd name="T44" fmla="*/ 2147483647 w 4080"/>
              <a:gd name="T45" fmla="*/ 2147483647 h 16"/>
              <a:gd name="T46" fmla="*/ 2147483647 w 4080"/>
              <a:gd name="T47" fmla="*/ 0 h 16"/>
              <a:gd name="T48" fmla="*/ 2147483647 w 4080"/>
              <a:gd name="T49" fmla="*/ 2147483647 h 16"/>
              <a:gd name="T50" fmla="*/ 2147483647 w 4080"/>
              <a:gd name="T51" fmla="*/ 2147483647 h 16"/>
              <a:gd name="T52" fmla="*/ 2147483647 w 4080"/>
              <a:gd name="T53" fmla="*/ 0 h 16"/>
              <a:gd name="T54" fmla="*/ 2147483647 w 4080"/>
              <a:gd name="T55" fmla="*/ 0 h 16"/>
              <a:gd name="T56" fmla="*/ 2147483647 w 4080"/>
              <a:gd name="T57" fmla="*/ 2147483647 h 16"/>
              <a:gd name="T58" fmla="*/ 2147483647 w 4080"/>
              <a:gd name="T59" fmla="*/ 2147483647 h 16"/>
              <a:gd name="T60" fmla="*/ 2147483647 w 4080"/>
              <a:gd name="T61" fmla="*/ 0 h 16"/>
              <a:gd name="T62" fmla="*/ 2147483647 w 4080"/>
              <a:gd name="T63" fmla="*/ 2147483647 h 16"/>
              <a:gd name="T64" fmla="*/ 2147483647 w 4080"/>
              <a:gd name="T65" fmla="*/ 2147483647 h 16"/>
              <a:gd name="T66" fmla="*/ 2147483647 w 4080"/>
              <a:gd name="T67" fmla="*/ 0 h 16"/>
              <a:gd name="T68" fmla="*/ 2147483647 w 4080"/>
              <a:gd name="T69" fmla="*/ 0 h 16"/>
              <a:gd name="T70" fmla="*/ 2147483647 w 4080"/>
              <a:gd name="T71" fmla="*/ 2147483647 h 16"/>
              <a:gd name="T72" fmla="*/ 2147483647 w 4080"/>
              <a:gd name="T73" fmla="*/ 2147483647 h 16"/>
              <a:gd name="T74" fmla="*/ 2147483647 w 4080"/>
              <a:gd name="T75" fmla="*/ 0 h 16"/>
              <a:gd name="T76" fmla="*/ 2147483647 w 4080"/>
              <a:gd name="T77" fmla="*/ 2147483647 h 16"/>
              <a:gd name="T78" fmla="*/ 2147483647 w 4080"/>
              <a:gd name="T79" fmla="*/ 2147483647 h 16"/>
              <a:gd name="T80" fmla="*/ 2147483647 w 4080"/>
              <a:gd name="T81" fmla="*/ 0 h 16"/>
              <a:gd name="T82" fmla="*/ 2147483647 w 4080"/>
              <a:gd name="T83" fmla="*/ 0 h 16"/>
              <a:gd name="T84" fmla="*/ 2147483647 w 4080"/>
              <a:gd name="T85" fmla="*/ 2147483647 h 16"/>
              <a:gd name="T86" fmla="*/ 2147483647 w 4080"/>
              <a:gd name="T87" fmla="*/ 2147483647 h 16"/>
              <a:gd name="T88" fmla="*/ 2147483647 w 4080"/>
              <a:gd name="T89" fmla="*/ 0 h 16"/>
              <a:gd name="T90" fmla="*/ 2147483647 w 4080"/>
              <a:gd name="T91" fmla="*/ 2147483647 h 16"/>
              <a:gd name="T92" fmla="*/ 2147483647 w 4080"/>
              <a:gd name="T93" fmla="*/ 2147483647 h 16"/>
              <a:gd name="T94" fmla="*/ 2147483647 w 4080"/>
              <a:gd name="T95" fmla="*/ 0 h 16"/>
              <a:gd name="T96" fmla="*/ 2147483647 w 4080"/>
              <a:gd name="T97" fmla="*/ 0 h 16"/>
              <a:gd name="T98" fmla="*/ 2147483647 w 4080"/>
              <a:gd name="T99" fmla="*/ 2147483647 h 16"/>
              <a:gd name="T100" fmla="*/ 2147483647 w 4080"/>
              <a:gd name="T101" fmla="*/ 2147483647 h 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0"/>
              <a:gd name="T154" fmla="*/ 0 h 16"/>
              <a:gd name="T155" fmla="*/ 4080 w 4080"/>
              <a:gd name="T156" fmla="*/ 16 h 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0" h="16">
                <a:moveTo>
                  <a:pt x="8" y="0"/>
                </a:moveTo>
                <a:lnTo>
                  <a:pt x="56" y="0"/>
                </a:lnTo>
                <a:cubicBezTo>
                  <a:pt x="61" y="0"/>
                  <a:pt x="64" y="4"/>
                  <a:pt x="64" y="8"/>
                </a:cubicBezTo>
                <a:cubicBezTo>
                  <a:pt x="64" y="13"/>
                  <a:pt x="61" y="16"/>
                  <a:pt x="56" y="16"/>
                </a:cubicBezTo>
                <a:lnTo>
                  <a:pt x="8" y="16"/>
                </a:lnTo>
                <a:cubicBezTo>
                  <a:pt x="4" y="16"/>
                  <a:pt x="0" y="13"/>
                  <a:pt x="0" y="8"/>
                </a:cubicBezTo>
                <a:cubicBezTo>
                  <a:pt x="0" y="4"/>
                  <a:pt x="4" y="0"/>
                  <a:pt x="8" y="0"/>
                </a:cubicBezTo>
                <a:close/>
                <a:moveTo>
                  <a:pt x="120" y="0"/>
                </a:moveTo>
                <a:lnTo>
                  <a:pt x="168" y="0"/>
                </a:lnTo>
                <a:cubicBezTo>
                  <a:pt x="173" y="0"/>
                  <a:pt x="176" y="4"/>
                  <a:pt x="176" y="8"/>
                </a:cubicBezTo>
                <a:cubicBezTo>
                  <a:pt x="176" y="13"/>
                  <a:pt x="173" y="16"/>
                  <a:pt x="168" y="16"/>
                </a:cubicBezTo>
                <a:lnTo>
                  <a:pt x="120" y="16"/>
                </a:lnTo>
                <a:cubicBezTo>
                  <a:pt x="116" y="16"/>
                  <a:pt x="112" y="13"/>
                  <a:pt x="112" y="8"/>
                </a:cubicBezTo>
                <a:cubicBezTo>
                  <a:pt x="112" y="4"/>
                  <a:pt x="116" y="0"/>
                  <a:pt x="120" y="0"/>
                </a:cubicBezTo>
                <a:close/>
                <a:moveTo>
                  <a:pt x="232" y="0"/>
                </a:moveTo>
                <a:lnTo>
                  <a:pt x="280" y="0"/>
                </a:lnTo>
                <a:cubicBezTo>
                  <a:pt x="285" y="0"/>
                  <a:pt x="288" y="4"/>
                  <a:pt x="288" y="8"/>
                </a:cubicBezTo>
                <a:cubicBezTo>
                  <a:pt x="288" y="13"/>
                  <a:pt x="285" y="16"/>
                  <a:pt x="280" y="16"/>
                </a:cubicBezTo>
                <a:lnTo>
                  <a:pt x="232" y="16"/>
                </a:lnTo>
                <a:cubicBezTo>
                  <a:pt x="228" y="16"/>
                  <a:pt x="224" y="13"/>
                  <a:pt x="224" y="8"/>
                </a:cubicBezTo>
                <a:cubicBezTo>
                  <a:pt x="224" y="4"/>
                  <a:pt x="228" y="0"/>
                  <a:pt x="232" y="0"/>
                </a:cubicBezTo>
                <a:close/>
                <a:moveTo>
                  <a:pt x="344" y="0"/>
                </a:moveTo>
                <a:lnTo>
                  <a:pt x="392" y="0"/>
                </a:lnTo>
                <a:cubicBezTo>
                  <a:pt x="397" y="0"/>
                  <a:pt x="400" y="4"/>
                  <a:pt x="400" y="8"/>
                </a:cubicBezTo>
                <a:cubicBezTo>
                  <a:pt x="400" y="13"/>
                  <a:pt x="397" y="16"/>
                  <a:pt x="392" y="16"/>
                </a:cubicBezTo>
                <a:lnTo>
                  <a:pt x="344" y="16"/>
                </a:lnTo>
                <a:cubicBezTo>
                  <a:pt x="340" y="16"/>
                  <a:pt x="336" y="13"/>
                  <a:pt x="336" y="8"/>
                </a:cubicBezTo>
                <a:cubicBezTo>
                  <a:pt x="336" y="4"/>
                  <a:pt x="340" y="0"/>
                  <a:pt x="344" y="0"/>
                </a:cubicBezTo>
                <a:close/>
                <a:moveTo>
                  <a:pt x="456" y="0"/>
                </a:moveTo>
                <a:lnTo>
                  <a:pt x="504" y="0"/>
                </a:lnTo>
                <a:cubicBezTo>
                  <a:pt x="509" y="0"/>
                  <a:pt x="512" y="4"/>
                  <a:pt x="512" y="8"/>
                </a:cubicBezTo>
                <a:cubicBezTo>
                  <a:pt x="512" y="13"/>
                  <a:pt x="509" y="16"/>
                  <a:pt x="504" y="16"/>
                </a:cubicBezTo>
                <a:lnTo>
                  <a:pt x="456" y="16"/>
                </a:lnTo>
                <a:cubicBezTo>
                  <a:pt x="452" y="16"/>
                  <a:pt x="448" y="13"/>
                  <a:pt x="448" y="8"/>
                </a:cubicBezTo>
                <a:cubicBezTo>
                  <a:pt x="448" y="4"/>
                  <a:pt x="452" y="0"/>
                  <a:pt x="456" y="0"/>
                </a:cubicBezTo>
                <a:close/>
                <a:moveTo>
                  <a:pt x="568" y="0"/>
                </a:moveTo>
                <a:lnTo>
                  <a:pt x="616" y="0"/>
                </a:lnTo>
                <a:cubicBezTo>
                  <a:pt x="621" y="0"/>
                  <a:pt x="624" y="4"/>
                  <a:pt x="624" y="8"/>
                </a:cubicBezTo>
                <a:cubicBezTo>
                  <a:pt x="624" y="13"/>
                  <a:pt x="621" y="16"/>
                  <a:pt x="616" y="16"/>
                </a:cubicBezTo>
                <a:lnTo>
                  <a:pt x="568" y="16"/>
                </a:lnTo>
                <a:cubicBezTo>
                  <a:pt x="564" y="16"/>
                  <a:pt x="560" y="13"/>
                  <a:pt x="560" y="8"/>
                </a:cubicBezTo>
                <a:cubicBezTo>
                  <a:pt x="560" y="4"/>
                  <a:pt x="564" y="0"/>
                  <a:pt x="568" y="0"/>
                </a:cubicBezTo>
                <a:close/>
                <a:moveTo>
                  <a:pt x="680" y="0"/>
                </a:moveTo>
                <a:lnTo>
                  <a:pt x="728" y="0"/>
                </a:lnTo>
                <a:cubicBezTo>
                  <a:pt x="733" y="0"/>
                  <a:pt x="736" y="4"/>
                  <a:pt x="736" y="8"/>
                </a:cubicBezTo>
                <a:cubicBezTo>
                  <a:pt x="736" y="13"/>
                  <a:pt x="733" y="16"/>
                  <a:pt x="728" y="16"/>
                </a:cubicBezTo>
                <a:lnTo>
                  <a:pt x="680" y="16"/>
                </a:lnTo>
                <a:cubicBezTo>
                  <a:pt x="676" y="16"/>
                  <a:pt x="672" y="13"/>
                  <a:pt x="672" y="8"/>
                </a:cubicBezTo>
                <a:cubicBezTo>
                  <a:pt x="672" y="4"/>
                  <a:pt x="676" y="0"/>
                  <a:pt x="680" y="0"/>
                </a:cubicBezTo>
                <a:close/>
                <a:moveTo>
                  <a:pt x="792" y="0"/>
                </a:moveTo>
                <a:lnTo>
                  <a:pt x="840" y="0"/>
                </a:lnTo>
                <a:cubicBezTo>
                  <a:pt x="845" y="0"/>
                  <a:pt x="848" y="4"/>
                  <a:pt x="848" y="8"/>
                </a:cubicBezTo>
                <a:cubicBezTo>
                  <a:pt x="848" y="13"/>
                  <a:pt x="845" y="16"/>
                  <a:pt x="840" y="16"/>
                </a:cubicBezTo>
                <a:lnTo>
                  <a:pt x="792" y="16"/>
                </a:lnTo>
                <a:cubicBezTo>
                  <a:pt x="788" y="16"/>
                  <a:pt x="784" y="13"/>
                  <a:pt x="784" y="8"/>
                </a:cubicBezTo>
                <a:cubicBezTo>
                  <a:pt x="784" y="4"/>
                  <a:pt x="788" y="0"/>
                  <a:pt x="792" y="0"/>
                </a:cubicBezTo>
                <a:close/>
                <a:moveTo>
                  <a:pt x="904" y="0"/>
                </a:moveTo>
                <a:lnTo>
                  <a:pt x="952" y="0"/>
                </a:lnTo>
                <a:cubicBezTo>
                  <a:pt x="957" y="0"/>
                  <a:pt x="960" y="4"/>
                  <a:pt x="960" y="8"/>
                </a:cubicBezTo>
                <a:cubicBezTo>
                  <a:pt x="960" y="13"/>
                  <a:pt x="957" y="16"/>
                  <a:pt x="952" y="16"/>
                </a:cubicBezTo>
                <a:lnTo>
                  <a:pt x="904" y="16"/>
                </a:lnTo>
                <a:cubicBezTo>
                  <a:pt x="900" y="16"/>
                  <a:pt x="896" y="13"/>
                  <a:pt x="896" y="8"/>
                </a:cubicBezTo>
                <a:cubicBezTo>
                  <a:pt x="896" y="4"/>
                  <a:pt x="900" y="0"/>
                  <a:pt x="904" y="0"/>
                </a:cubicBezTo>
                <a:close/>
                <a:moveTo>
                  <a:pt x="1016" y="0"/>
                </a:moveTo>
                <a:lnTo>
                  <a:pt x="1064" y="0"/>
                </a:lnTo>
                <a:cubicBezTo>
                  <a:pt x="1069" y="0"/>
                  <a:pt x="1072" y="4"/>
                  <a:pt x="1072" y="8"/>
                </a:cubicBezTo>
                <a:cubicBezTo>
                  <a:pt x="1072" y="13"/>
                  <a:pt x="1069" y="16"/>
                  <a:pt x="1064" y="16"/>
                </a:cubicBezTo>
                <a:lnTo>
                  <a:pt x="1016" y="16"/>
                </a:lnTo>
                <a:cubicBezTo>
                  <a:pt x="1012" y="16"/>
                  <a:pt x="1008" y="13"/>
                  <a:pt x="1008" y="8"/>
                </a:cubicBezTo>
                <a:cubicBezTo>
                  <a:pt x="1008" y="4"/>
                  <a:pt x="1012" y="0"/>
                  <a:pt x="1016" y="0"/>
                </a:cubicBezTo>
                <a:close/>
                <a:moveTo>
                  <a:pt x="1128" y="0"/>
                </a:moveTo>
                <a:lnTo>
                  <a:pt x="1176" y="0"/>
                </a:lnTo>
                <a:cubicBezTo>
                  <a:pt x="1181" y="0"/>
                  <a:pt x="1184" y="4"/>
                  <a:pt x="1184" y="8"/>
                </a:cubicBezTo>
                <a:cubicBezTo>
                  <a:pt x="1184" y="13"/>
                  <a:pt x="1181" y="16"/>
                  <a:pt x="1176" y="16"/>
                </a:cubicBezTo>
                <a:lnTo>
                  <a:pt x="1128" y="16"/>
                </a:lnTo>
                <a:cubicBezTo>
                  <a:pt x="1124" y="16"/>
                  <a:pt x="1120" y="13"/>
                  <a:pt x="1120" y="8"/>
                </a:cubicBezTo>
                <a:cubicBezTo>
                  <a:pt x="1120" y="4"/>
                  <a:pt x="1124" y="0"/>
                  <a:pt x="1128" y="0"/>
                </a:cubicBezTo>
                <a:close/>
                <a:moveTo>
                  <a:pt x="1240" y="0"/>
                </a:moveTo>
                <a:lnTo>
                  <a:pt x="1288" y="0"/>
                </a:lnTo>
                <a:cubicBezTo>
                  <a:pt x="1293" y="0"/>
                  <a:pt x="1296" y="4"/>
                  <a:pt x="1296" y="8"/>
                </a:cubicBezTo>
                <a:cubicBezTo>
                  <a:pt x="1296" y="13"/>
                  <a:pt x="1293" y="16"/>
                  <a:pt x="1288" y="16"/>
                </a:cubicBezTo>
                <a:lnTo>
                  <a:pt x="1240" y="16"/>
                </a:lnTo>
                <a:cubicBezTo>
                  <a:pt x="1236" y="16"/>
                  <a:pt x="1232" y="13"/>
                  <a:pt x="1232" y="8"/>
                </a:cubicBezTo>
                <a:cubicBezTo>
                  <a:pt x="1232" y="4"/>
                  <a:pt x="1236" y="0"/>
                  <a:pt x="1240" y="0"/>
                </a:cubicBezTo>
                <a:close/>
                <a:moveTo>
                  <a:pt x="1352" y="0"/>
                </a:moveTo>
                <a:lnTo>
                  <a:pt x="1400" y="0"/>
                </a:lnTo>
                <a:cubicBezTo>
                  <a:pt x="1405" y="0"/>
                  <a:pt x="1408" y="4"/>
                  <a:pt x="1408" y="8"/>
                </a:cubicBezTo>
                <a:cubicBezTo>
                  <a:pt x="1408" y="13"/>
                  <a:pt x="1405" y="16"/>
                  <a:pt x="1400" y="16"/>
                </a:cubicBezTo>
                <a:lnTo>
                  <a:pt x="1352" y="16"/>
                </a:lnTo>
                <a:cubicBezTo>
                  <a:pt x="1348" y="16"/>
                  <a:pt x="1344" y="13"/>
                  <a:pt x="1344" y="8"/>
                </a:cubicBezTo>
                <a:cubicBezTo>
                  <a:pt x="1344" y="4"/>
                  <a:pt x="1348" y="0"/>
                  <a:pt x="1352" y="0"/>
                </a:cubicBezTo>
                <a:close/>
                <a:moveTo>
                  <a:pt x="1464" y="0"/>
                </a:moveTo>
                <a:lnTo>
                  <a:pt x="1512" y="0"/>
                </a:lnTo>
                <a:cubicBezTo>
                  <a:pt x="1517" y="0"/>
                  <a:pt x="1520" y="4"/>
                  <a:pt x="1520" y="8"/>
                </a:cubicBezTo>
                <a:cubicBezTo>
                  <a:pt x="1520" y="13"/>
                  <a:pt x="1517" y="16"/>
                  <a:pt x="1512" y="16"/>
                </a:cubicBezTo>
                <a:lnTo>
                  <a:pt x="1464" y="16"/>
                </a:lnTo>
                <a:cubicBezTo>
                  <a:pt x="1460" y="16"/>
                  <a:pt x="1456" y="13"/>
                  <a:pt x="1456" y="8"/>
                </a:cubicBezTo>
                <a:cubicBezTo>
                  <a:pt x="1456" y="4"/>
                  <a:pt x="1460" y="0"/>
                  <a:pt x="1464" y="0"/>
                </a:cubicBezTo>
                <a:close/>
                <a:moveTo>
                  <a:pt x="1576" y="0"/>
                </a:moveTo>
                <a:lnTo>
                  <a:pt x="1624" y="0"/>
                </a:lnTo>
                <a:cubicBezTo>
                  <a:pt x="1629" y="0"/>
                  <a:pt x="1632" y="4"/>
                  <a:pt x="1632" y="8"/>
                </a:cubicBezTo>
                <a:cubicBezTo>
                  <a:pt x="1632" y="13"/>
                  <a:pt x="1629" y="16"/>
                  <a:pt x="1624" y="16"/>
                </a:cubicBezTo>
                <a:lnTo>
                  <a:pt x="1576" y="16"/>
                </a:lnTo>
                <a:cubicBezTo>
                  <a:pt x="1572" y="16"/>
                  <a:pt x="1568" y="13"/>
                  <a:pt x="1568" y="8"/>
                </a:cubicBezTo>
                <a:cubicBezTo>
                  <a:pt x="1568" y="4"/>
                  <a:pt x="1572" y="0"/>
                  <a:pt x="1576" y="0"/>
                </a:cubicBezTo>
                <a:close/>
                <a:moveTo>
                  <a:pt x="1688" y="0"/>
                </a:moveTo>
                <a:lnTo>
                  <a:pt x="1736" y="0"/>
                </a:lnTo>
                <a:cubicBezTo>
                  <a:pt x="1741" y="0"/>
                  <a:pt x="1744" y="4"/>
                  <a:pt x="1744" y="8"/>
                </a:cubicBezTo>
                <a:cubicBezTo>
                  <a:pt x="1744" y="13"/>
                  <a:pt x="1741" y="16"/>
                  <a:pt x="1736" y="16"/>
                </a:cubicBezTo>
                <a:lnTo>
                  <a:pt x="1688" y="16"/>
                </a:lnTo>
                <a:cubicBezTo>
                  <a:pt x="1684" y="16"/>
                  <a:pt x="1680" y="13"/>
                  <a:pt x="1680" y="8"/>
                </a:cubicBezTo>
                <a:cubicBezTo>
                  <a:pt x="1680" y="4"/>
                  <a:pt x="1684" y="0"/>
                  <a:pt x="1688" y="0"/>
                </a:cubicBezTo>
                <a:close/>
                <a:moveTo>
                  <a:pt x="1800" y="0"/>
                </a:moveTo>
                <a:lnTo>
                  <a:pt x="1848" y="0"/>
                </a:lnTo>
                <a:cubicBezTo>
                  <a:pt x="1853" y="0"/>
                  <a:pt x="1856" y="4"/>
                  <a:pt x="1856" y="8"/>
                </a:cubicBezTo>
                <a:cubicBezTo>
                  <a:pt x="1856" y="13"/>
                  <a:pt x="1853" y="16"/>
                  <a:pt x="1848" y="16"/>
                </a:cubicBezTo>
                <a:lnTo>
                  <a:pt x="1800" y="16"/>
                </a:lnTo>
                <a:cubicBezTo>
                  <a:pt x="1796" y="16"/>
                  <a:pt x="1792" y="13"/>
                  <a:pt x="1792" y="8"/>
                </a:cubicBezTo>
                <a:cubicBezTo>
                  <a:pt x="1792" y="4"/>
                  <a:pt x="1796" y="0"/>
                  <a:pt x="1800" y="0"/>
                </a:cubicBezTo>
                <a:close/>
                <a:moveTo>
                  <a:pt x="1912" y="0"/>
                </a:moveTo>
                <a:lnTo>
                  <a:pt x="1960" y="0"/>
                </a:lnTo>
                <a:cubicBezTo>
                  <a:pt x="1965" y="0"/>
                  <a:pt x="1968" y="4"/>
                  <a:pt x="1968" y="8"/>
                </a:cubicBezTo>
                <a:cubicBezTo>
                  <a:pt x="1968" y="13"/>
                  <a:pt x="1965" y="16"/>
                  <a:pt x="1960" y="16"/>
                </a:cubicBezTo>
                <a:lnTo>
                  <a:pt x="1912" y="16"/>
                </a:lnTo>
                <a:cubicBezTo>
                  <a:pt x="1908" y="16"/>
                  <a:pt x="1904" y="13"/>
                  <a:pt x="1904" y="8"/>
                </a:cubicBezTo>
                <a:cubicBezTo>
                  <a:pt x="1904" y="4"/>
                  <a:pt x="1908" y="0"/>
                  <a:pt x="1912" y="0"/>
                </a:cubicBezTo>
                <a:close/>
                <a:moveTo>
                  <a:pt x="2024" y="0"/>
                </a:moveTo>
                <a:lnTo>
                  <a:pt x="2072" y="0"/>
                </a:lnTo>
                <a:cubicBezTo>
                  <a:pt x="2077" y="0"/>
                  <a:pt x="2080" y="4"/>
                  <a:pt x="2080" y="8"/>
                </a:cubicBezTo>
                <a:cubicBezTo>
                  <a:pt x="2080" y="13"/>
                  <a:pt x="2077" y="16"/>
                  <a:pt x="2072" y="16"/>
                </a:cubicBezTo>
                <a:lnTo>
                  <a:pt x="2024" y="16"/>
                </a:lnTo>
                <a:cubicBezTo>
                  <a:pt x="2020" y="16"/>
                  <a:pt x="2016" y="13"/>
                  <a:pt x="2016" y="8"/>
                </a:cubicBezTo>
                <a:cubicBezTo>
                  <a:pt x="2016" y="4"/>
                  <a:pt x="2020" y="0"/>
                  <a:pt x="2024" y="0"/>
                </a:cubicBezTo>
                <a:close/>
                <a:moveTo>
                  <a:pt x="2136" y="0"/>
                </a:moveTo>
                <a:lnTo>
                  <a:pt x="2184" y="0"/>
                </a:lnTo>
                <a:cubicBezTo>
                  <a:pt x="2189" y="0"/>
                  <a:pt x="2192" y="4"/>
                  <a:pt x="2192" y="8"/>
                </a:cubicBezTo>
                <a:cubicBezTo>
                  <a:pt x="2192" y="13"/>
                  <a:pt x="2189" y="16"/>
                  <a:pt x="2184" y="16"/>
                </a:cubicBezTo>
                <a:lnTo>
                  <a:pt x="2136" y="16"/>
                </a:lnTo>
                <a:cubicBezTo>
                  <a:pt x="2132" y="16"/>
                  <a:pt x="2128" y="13"/>
                  <a:pt x="2128" y="8"/>
                </a:cubicBezTo>
                <a:cubicBezTo>
                  <a:pt x="2128" y="4"/>
                  <a:pt x="2132" y="0"/>
                  <a:pt x="2136" y="0"/>
                </a:cubicBezTo>
                <a:close/>
                <a:moveTo>
                  <a:pt x="2248" y="0"/>
                </a:moveTo>
                <a:lnTo>
                  <a:pt x="2296" y="0"/>
                </a:lnTo>
                <a:cubicBezTo>
                  <a:pt x="2301" y="0"/>
                  <a:pt x="2304" y="4"/>
                  <a:pt x="2304" y="8"/>
                </a:cubicBezTo>
                <a:cubicBezTo>
                  <a:pt x="2304" y="13"/>
                  <a:pt x="2301" y="16"/>
                  <a:pt x="2296" y="16"/>
                </a:cubicBezTo>
                <a:lnTo>
                  <a:pt x="2248" y="16"/>
                </a:lnTo>
                <a:cubicBezTo>
                  <a:pt x="2244" y="16"/>
                  <a:pt x="2240" y="13"/>
                  <a:pt x="2240" y="8"/>
                </a:cubicBezTo>
                <a:cubicBezTo>
                  <a:pt x="2240" y="4"/>
                  <a:pt x="2244" y="0"/>
                  <a:pt x="2248" y="0"/>
                </a:cubicBezTo>
                <a:close/>
                <a:moveTo>
                  <a:pt x="2360" y="0"/>
                </a:moveTo>
                <a:lnTo>
                  <a:pt x="2408" y="0"/>
                </a:lnTo>
                <a:cubicBezTo>
                  <a:pt x="2413" y="0"/>
                  <a:pt x="2416" y="4"/>
                  <a:pt x="2416" y="8"/>
                </a:cubicBezTo>
                <a:cubicBezTo>
                  <a:pt x="2416" y="13"/>
                  <a:pt x="2413" y="16"/>
                  <a:pt x="2408" y="16"/>
                </a:cubicBezTo>
                <a:lnTo>
                  <a:pt x="2360" y="16"/>
                </a:lnTo>
                <a:cubicBezTo>
                  <a:pt x="2356" y="16"/>
                  <a:pt x="2352" y="13"/>
                  <a:pt x="2352" y="8"/>
                </a:cubicBezTo>
                <a:cubicBezTo>
                  <a:pt x="2352" y="4"/>
                  <a:pt x="2356" y="0"/>
                  <a:pt x="2360" y="0"/>
                </a:cubicBezTo>
                <a:close/>
                <a:moveTo>
                  <a:pt x="2472" y="0"/>
                </a:moveTo>
                <a:lnTo>
                  <a:pt x="2520" y="0"/>
                </a:lnTo>
                <a:cubicBezTo>
                  <a:pt x="2525" y="0"/>
                  <a:pt x="2528" y="4"/>
                  <a:pt x="2528" y="8"/>
                </a:cubicBezTo>
                <a:cubicBezTo>
                  <a:pt x="2528" y="13"/>
                  <a:pt x="2525" y="16"/>
                  <a:pt x="2520" y="16"/>
                </a:cubicBezTo>
                <a:lnTo>
                  <a:pt x="2472" y="16"/>
                </a:lnTo>
                <a:cubicBezTo>
                  <a:pt x="2468" y="16"/>
                  <a:pt x="2464" y="13"/>
                  <a:pt x="2464" y="8"/>
                </a:cubicBezTo>
                <a:cubicBezTo>
                  <a:pt x="2464" y="4"/>
                  <a:pt x="2468" y="0"/>
                  <a:pt x="2472" y="0"/>
                </a:cubicBezTo>
                <a:close/>
                <a:moveTo>
                  <a:pt x="2584" y="0"/>
                </a:moveTo>
                <a:lnTo>
                  <a:pt x="2632" y="0"/>
                </a:lnTo>
                <a:cubicBezTo>
                  <a:pt x="2637" y="0"/>
                  <a:pt x="2640" y="4"/>
                  <a:pt x="2640" y="8"/>
                </a:cubicBezTo>
                <a:cubicBezTo>
                  <a:pt x="2640" y="13"/>
                  <a:pt x="2637" y="16"/>
                  <a:pt x="2632" y="16"/>
                </a:cubicBezTo>
                <a:lnTo>
                  <a:pt x="2584" y="16"/>
                </a:lnTo>
                <a:cubicBezTo>
                  <a:pt x="2580" y="16"/>
                  <a:pt x="2576" y="13"/>
                  <a:pt x="2576" y="8"/>
                </a:cubicBezTo>
                <a:cubicBezTo>
                  <a:pt x="2576" y="4"/>
                  <a:pt x="2580" y="0"/>
                  <a:pt x="2584" y="0"/>
                </a:cubicBezTo>
                <a:close/>
                <a:moveTo>
                  <a:pt x="2696" y="0"/>
                </a:moveTo>
                <a:lnTo>
                  <a:pt x="2744" y="0"/>
                </a:lnTo>
                <a:cubicBezTo>
                  <a:pt x="2749" y="0"/>
                  <a:pt x="2752" y="4"/>
                  <a:pt x="2752" y="8"/>
                </a:cubicBezTo>
                <a:cubicBezTo>
                  <a:pt x="2752" y="13"/>
                  <a:pt x="2749" y="16"/>
                  <a:pt x="2744" y="16"/>
                </a:cubicBezTo>
                <a:lnTo>
                  <a:pt x="2696" y="16"/>
                </a:lnTo>
                <a:cubicBezTo>
                  <a:pt x="2692" y="16"/>
                  <a:pt x="2688" y="13"/>
                  <a:pt x="2688" y="8"/>
                </a:cubicBezTo>
                <a:cubicBezTo>
                  <a:pt x="2688" y="4"/>
                  <a:pt x="2692" y="0"/>
                  <a:pt x="2696" y="0"/>
                </a:cubicBezTo>
                <a:close/>
                <a:moveTo>
                  <a:pt x="2808" y="0"/>
                </a:moveTo>
                <a:lnTo>
                  <a:pt x="2856" y="0"/>
                </a:lnTo>
                <a:cubicBezTo>
                  <a:pt x="2861" y="0"/>
                  <a:pt x="2864" y="4"/>
                  <a:pt x="2864" y="8"/>
                </a:cubicBezTo>
                <a:cubicBezTo>
                  <a:pt x="2864" y="13"/>
                  <a:pt x="2861" y="16"/>
                  <a:pt x="2856" y="16"/>
                </a:cubicBezTo>
                <a:lnTo>
                  <a:pt x="2808" y="16"/>
                </a:lnTo>
                <a:cubicBezTo>
                  <a:pt x="2804" y="16"/>
                  <a:pt x="2800" y="13"/>
                  <a:pt x="2800" y="8"/>
                </a:cubicBezTo>
                <a:cubicBezTo>
                  <a:pt x="2800" y="4"/>
                  <a:pt x="2804" y="0"/>
                  <a:pt x="2808" y="0"/>
                </a:cubicBezTo>
                <a:close/>
                <a:moveTo>
                  <a:pt x="2920" y="0"/>
                </a:moveTo>
                <a:lnTo>
                  <a:pt x="2968" y="0"/>
                </a:lnTo>
                <a:cubicBezTo>
                  <a:pt x="2973" y="0"/>
                  <a:pt x="2976" y="4"/>
                  <a:pt x="2976" y="8"/>
                </a:cubicBezTo>
                <a:cubicBezTo>
                  <a:pt x="2976" y="13"/>
                  <a:pt x="2973" y="16"/>
                  <a:pt x="2968" y="16"/>
                </a:cubicBezTo>
                <a:lnTo>
                  <a:pt x="2920" y="16"/>
                </a:lnTo>
                <a:cubicBezTo>
                  <a:pt x="2916" y="16"/>
                  <a:pt x="2912" y="13"/>
                  <a:pt x="2912" y="8"/>
                </a:cubicBezTo>
                <a:cubicBezTo>
                  <a:pt x="2912" y="4"/>
                  <a:pt x="2916" y="0"/>
                  <a:pt x="2920" y="0"/>
                </a:cubicBezTo>
                <a:close/>
                <a:moveTo>
                  <a:pt x="3032" y="0"/>
                </a:moveTo>
                <a:lnTo>
                  <a:pt x="3080" y="0"/>
                </a:lnTo>
                <a:cubicBezTo>
                  <a:pt x="3085" y="0"/>
                  <a:pt x="3088" y="4"/>
                  <a:pt x="3088" y="8"/>
                </a:cubicBezTo>
                <a:cubicBezTo>
                  <a:pt x="3088" y="13"/>
                  <a:pt x="3085" y="16"/>
                  <a:pt x="3080" y="16"/>
                </a:cubicBezTo>
                <a:lnTo>
                  <a:pt x="3032" y="16"/>
                </a:lnTo>
                <a:cubicBezTo>
                  <a:pt x="3028" y="16"/>
                  <a:pt x="3024" y="13"/>
                  <a:pt x="3024" y="8"/>
                </a:cubicBezTo>
                <a:cubicBezTo>
                  <a:pt x="3024" y="4"/>
                  <a:pt x="3028" y="0"/>
                  <a:pt x="3032" y="0"/>
                </a:cubicBezTo>
                <a:close/>
                <a:moveTo>
                  <a:pt x="3144" y="0"/>
                </a:moveTo>
                <a:lnTo>
                  <a:pt x="3192" y="0"/>
                </a:lnTo>
                <a:cubicBezTo>
                  <a:pt x="3197" y="0"/>
                  <a:pt x="3200" y="4"/>
                  <a:pt x="3200" y="8"/>
                </a:cubicBezTo>
                <a:cubicBezTo>
                  <a:pt x="3200" y="13"/>
                  <a:pt x="3197" y="16"/>
                  <a:pt x="3192" y="16"/>
                </a:cubicBezTo>
                <a:lnTo>
                  <a:pt x="3144" y="16"/>
                </a:lnTo>
                <a:cubicBezTo>
                  <a:pt x="3140" y="16"/>
                  <a:pt x="3136" y="13"/>
                  <a:pt x="3136" y="8"/>
                </a:cubicBezTo>
                <a:cubicBezTo>
                  <a:pt x="3136" y="4"/>
                  <a:pt x="3140" y="0"/>
                  <a:pt x="3144" y="0"/>
                </a:cubicBezTo>
                <a:close/>
                <a:moveTo>
                  <a:pt x="3256" y="0"/>
                </a:moveTo>
                <a:lnTo>
                  <a:pt x="3304" y="0"/>
                </a:lnTo>
                <a:cubicBezTo>
                  <a:pt x="3309" y="0"/>
                  <a:pt x="3312" y="4"/>
                  <a:pt x="3312" y="8"/>
                </a:cubicBezTo>
                <a:cubicBezTo>
                  <a:pt x="3312" y="13"/>
                  <a:pt x="3309" y="16"/>
                  <a:pt x="3304" y="16"/>
                </a:cubicBezTo>
                <a:lnTo>
                  <a:pt x="3256" y="16"/>
                </a:lnTo>
                <a:cubicBezTo>
                  <a:pt x="3252" y="16"/>
                  <a:pt x="3248" y="13"/>
                  <a:pt x="3248" y="8"/>
                </a:cubicBezTo>
                <a:cubicBezTo>
                  <a:pt x="3248" y="4"/>
                  <a:pt x="3252" y="0"/>
                  <a:pt x="3256" y="0"/>
                </a:cubicBezTo>
                <a:close/>
                <a:moveTo>
                  <a:pt x="3368" y="0"/>
                </a:moveTo>
                <a:lnTo>
                  <a:pt x="3416" y="0"/>
                </a:lnTo>
                <a:cubicBezTo>
                  <a:pt x="3421" y="0"/>
                  <a:pt x="3424" y="4"/>
                  <a:pt x="3424" y="8"/>
                </a:cubicBezTo>
                <a:cubicBezTo>
                  <a:pt x="3424" y="13"/>
                  <a:pt x="3421" y="16"/>
                  <a:pt x="3416" y="16"/>
                </a:cubicBezTo>
                <a:lnTo>
                  <a:pt x="3368" y="16"/>
                </a:lnTo>
                <a:cubicBezTo>
                  <a:pt x="3364" y="16"/>
                  <a:pt x="3360" y="13"/>
                  <a:pt x="3360" y="8"/>
                </a:cubicBezTo>
                <a:cubicBezTo>
                  <a:pt x="3360" y="4"/>
                  <a:pt x="3364" y="0"/>
                  <a:pt x="3368" y="0"/>
                </a:cubicBezTo>
                <a:close/>
                <a:moveTo>
                  <a:pt x="3480" y="0"/>
                </a:moveTo>
                <a:lnTo>
                  <a:pt x="3528" y="0"/>
                </a:lnTo>
                <a:cubicBezTo>
                  <a:pt x="3533" y="0"/>
                  <a:pt x="3536" y="4"/>
                  <a:pt x="3536" y="8"/>
                </a:cubicBezTo>
                <a:cubicBezTo>
                  <a:pt x="3536" y="13"/>
                  <a:pt x="3533" y="16"/>
                  <a:pt x="3528" y="16"/>
                </a:cubicBezTo>
                <a:lnTo>
                  <a:pt x="3480" y="16"/>
                </a:lnTo>
                <a:cubicBezTo>
                  <a:pt x="3476" y="16"/>
                  <a:pt x="3472" y="13"/>
                  <a:pt x="3472" y="8"/>
                </a:cubicBezTo>
                <a:cubicBezTo>
                  <a:pt x="3472" y="4"/>
                  <a:pt x="3476" y="0"/>
                  <a:pt x="3480" y="0"/>
                </a:cubicBezTo>
                <a:close/>
                <a:moveTo>
                  <a:pt x="3592" y="0"/>
                </a:moveTo>
                <a:lnTo>
                  <a:pt x="3640" y="0"/>
                </a:lnTo>
                <a:cubicBezTo>
                  <a:pt x="3645" y="0"/>
                  <a:pt x="3648" y="4"/>
                  <a:pt x="3648" y="8"/>
                </a:cubicBezTo>
                <a:cubicBezTo>
                  <a:pt x="3648" y="13"/>
                  <a:pt x="3645" y="16"/>
                  <a:pt x="3640" y="16"/>
                </a:cubicBezTo>
                <a:lnTo>
                  <a:pt x="3592" y="16"/>
                </a:lnTo>
                <a:cubicBezTo>
                  <a:pt x="3588" y="16"/>
                  <a:pt x="3584" y="13"/>
                  <a:pt x="3584" y="8"/>
                </a:cubicBezTo>
                <a:cubicBezTo>
                  <a:pt x="3584" y="4"/>
                  <a:pt x="3588" y="0"/>
                  <a:pt x="3592" y="0"/>
                </a:cubicBezTo>
                <a:close/>
                <a:moveTo>
                  <a:pt x="3704" y="0"/>
                </a:moveTo>
                <a:lnTo>
                  <a:pt x="3752" y="0"/>
                </a:lnTo>
                <a:cubicBezTo>
                  <a:pt x="3757" y="0"/>
                  <a:pt x="3760" y="4"/>
                  <a:pt x="3760" y="8"/>
                </a:cubicBezTo>
                <a:cubicBezTo>
                  <a:pt x="3760" y="13"/>
                  <a:pt x="3757" y="16"/>
                  <a:pt x="3752" y="16"/>
                </a:cubicBezTo>
                <a:lnTo>
                  <a:pt x="3704" y="16"/>
                </a:lnTo>
                <a:cubicBezTo>
                  <a:pt x="3700" y="16"/>
                  <a:pt x="3696" y="13"/>
                  <a:pt x="3696" y="8"/>
                </a:cubicBezTo>
                <a:cubicBezTo>
                  <a:pt x="3696" y="4"/>
                  <a:pt x="3700" y="0"/>
                  <a:pt x="3704" y="0"/>
                </a:cubicBezTo>
                <a:close/>
                <a:moveTo>
                  <a:pt x="3816" y="0"/>
                </a:moveTo>
                <a:lnTo>
                  <a:pt x="3864" y="0"/>
                </a:lnTo>
                <a:cubicBezTo>
                  <a:pt x="3869" y="0"/>
                  <a:pt x="3872" y="4"/>
                  <a:pt x="3872" y="8"/>
                </a:cubicBezTo>
                <a:cubicBezTo>
                  <a:pt x="3872" y="13"/>
                  <a:pt x="3869" y="16"/>
                  <a:pt x="3864" y="16"/>
                </a:cubicBezTo>
                <a:lnTo>
                  <a:pt x="3816" y="16"/>
                </a:lnTo>
                <a:cubicBezTo>
                  <a:pt x="3812" y="16"/>
                  <a:pt x="3808" y="13"/>
                  <a:pt x="3808" y="8"/>
                </a:cubicBezTo>
                <a:cubicBezTo>
                  <a:pt x="3808" y="4"/>
                  <a:pt x="3812" y="0"/>
                  <a:pt x="3816" y="0"/>
                </a:cubicBezTo>
                <a:close/>
                <a:moveTo>
                  <a:pt x="3928" y="0"/>
                </a:moveTo>
                <a:lnTo>
                  <a:pt x="3976" y="0"/>
                </a:lnTo>
                <a:cubicBezTo>
                  <a:pt x="3981" y="0"/>
                  <a:pt x="3984" y="4"/>
                  <a:pt x="3984" y="8"/>
                </a:cubicBezTo>
                <a:cubicBezTo>
                  <a:pt x="3984" y="13"/>
                  <a:pt x="3981" y="16"/>
                  <a:pt x="3976" y="16"/>
                </a:cubicBezTo>
                <a:lnTo>
                  <a:pt x="3928" y="16"/>
                </a:lnTo>
                <a:cubicBezTo>
                  <a:pt x="3924" y="16"/>
                  <a:pt x="3920" y="13"/>
                  <a:pt x="3920" y="8"/>
                </a:cubicBezTo>
                <a:cubicBezTo>
                  <a:pt x="3920" y="4"/>
                  <a:pt x="3924" y="0"/>
                  <a:pt x="3928" y="0"/>
                </a:cubicBezTo>
                <a:close/>
                <a:moveTo>
                  <a:pt x="4040" y="0"/>
                </a:moveTo>
                <a:lnTo>
                  <a:pt x="4072" y="0"/>
                </a:lnTo>
                <a:cubicBezTo>
                  <a:pt x="4077" y="0"/>
                  <a:pt x="4080" y="4"/>
                  <a:pt x="4080" y="8"/>
                </a:cubicBezTo>
                <a:cubicBezTo>
                  <a:pt x="4080" y="13"/>
                  <a:pt x="4077" y="16"/>
                  <a:pt x="4072" y="16"/>
                </a:cubicBezTo>
                <a:lnTo>
                  <a:pt x="4040" y="16"/>
                </a:lnTo>
                <a:cubicBezTo>
                  <a:pt x="4036" y="16"/>
                  <a:pt x="4032" y="13"/>
                  <a:pt x="4032" y="8"/>
                </a:cubicBezTo>
                <a:cubicBezTo>
                  <a:pt x="4032" y="4"/>
                  <a:pt x="4036" y="0"/>
                  <a:pt x="4040" y="0"/>
                </a:cubicBezTo>
                <a:close/>
              </a:path>
            </a:pathLst>
          </a:custGeom>
          <a:solidFill>
            <a:srgbClr val="000000"/>
          </a:solidFill>
          <a:ln w="9525">
            <a:solidFill>
              <a:srgbClr val="000000"/>
            </a:solidFill>
            <a:bevel/>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25" name="Oval 82">
            <a:extLst>
              <a:ext uri="{FF2B5EF4-FFF2-40B4-BE49-F238E27FC236}">
                <a16:creationId xmlns:a16="http://schemas.microsoft.com/office/drawing/2014/main" id="{600A26F4-BBCF-4CFE-B416-DEF718A7CBCE}"/>
              </a:ext>
            </a:extLst>
          </p:cNvPr>
          <p:cNvSpPr>
            <a:spLocks noChangeArrowheads="1"/>
          </p:cNvSpPr>
          <p:nvPr/>
        </p:nvSpPr>
        <p:spPr bwMode="auto">
          <a:xfrm>
            <a:off x="1073012" y="2594092"/>
            <a:ext cx="1988403" cy="2075759"/>
          </a:xfrm>
          <a:prstGeom prst="ellipse">
            <a:avLst/>
          </a:prstGeom>
          <a:solidFill>
            <a:srgbClr val="FFFF00"/>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7893" name="Text Box 5">
            <a:extLst>
              <a:ext uri="{FF2B5EF4-FFF2-40B4-BE49-F238E27FC236}">
                <a16:creationId xmlns:a16="http://schemas.microsoft.com/office/drawing/2014/main" id="{6B9C5257-C506-4408-8D89-55F0842E4046}"/>
              </a:ext>
            </a:extLst>
          </p:cNvPr>
          <p:cNvSpPr txBox="1">
            <a:spLocks noChangeArrowheads="1"/>
          </p:cNvSpPr>
          <p:nvPr/>
        </p:nvSpPr>
        <p:spPr bwMode="auto">
          <a:xfrm rot="16200000">
            <a:off x="3832718" y="3402718"/>
            <a:ext cx="2972645" cy="317706"/>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Arial"/>
                <a:ea typeface="+mn-ea"/>
                <a:cs typeface="Times New Roman" pitchFamily="18" charset="0"/>
              </a:rPr>
              <a:t>Markt-Performance</a:t>
            </a:r>
          </a:p>
        </p:txBody>
      </p:sp>
      <p:sp>
        <p:nvSpPr>
          <p:cNvPr id="37896" name="Text Box 8">
            <a:extLst>
              <a:ext uri="{FF2B5EF4-FFF2-40B4-BE49-F238E27FC236}">
                <a16:creationId xmlns:a16="http://schemas.microsoft.com/office/drawing/2014/main" id="{F8656301-BA76-4E9D-BEF2-62E881758165}"/>
              </a:ext>
            </a:extLst>
          </p:cNvPr>
          <p:cNvSpPr txBox="1">
            <a:spLocks noChangeArrowheads="1"/>
          </p:cNvSpPr>
          <p:nvPr/>
        </p:nvSpPr>
        <p:spPr bwMode="auto">
          <a:xfrm>
            <a:off x="5840645" y="5586433"/>
            <a:ext cx="3476582" cy="30777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Arial"/>
                <a:ea typeface="+mn-ea"/>
                <a:cs typeface="Times New Roman" pitchFamily="18" charset="0"/>
              </a:rPr>
              <a:t>Business-Performance (</a:t>
            </a:r>
            <a:r>
              <a:rPr kumimoji="0" lang="de-DE" sz="1400" b="1" i="0" u="none" strike="noStrike" kern="1200" cap="none" spc="0" normalizeH="0" baseline="0" noProof="0" dirty="0" err="1">
                <a:ln>
                  <a:noFill/>
                </a:ln>
                <a:solidFill>
                  <a:srgbClr val="000000"/>
                </a:solidFill>
                <a:effectLst/>
                <a:uLnTx/>
                <a:uFillTx/>
                <a:latin typeface="Arial"/>
                <a:ea typeface="+mn-ea"/>
                <a:cs typeface="Times New Roman" pitchFamily="18" charset="0"/>
              </a:rPr>
              <a:t>ROI</a:t>
            </a:r>
            <a:r>
              <a:rPr kumimoji="0" lang="de-DE" sz="1400" b="1" i="0" u="none" strike="noStrike" kern="1200" cap="none" spc="0" normalizeH="0" baseline="0" noProof="0" dirty="0">
                <a:ln>
                  <a:noFill/>
                </a:ln>
                <a:solidFill>
                  <a:srgbClr val="000000"/>
                </a:solidFill>
                <a:effectLst/>
                <a:uLnTx/>
                <a:uFillTx/>
                <a:latin typeface="Arial"/>
                <a:ea typeface="+mn-ea"/>
                <a:cs typeface="Times New Roman" pitchFamily="18" charset="0"/>
              </a:rPr>
              <a:t>)</a:t>
            </a:r>
          </a:p>
        </p:txBody>
      </p:sp>
      <p:sp>
        <p:nvSpPr>
          <p:cNvPr id="30728" name="Rectangle 33">
            <a:extLst>
              <a:ext uri="{FF2B5EF4-FFF2-40B4-BE49-F238E27FC236}">
                <a16:creationId xmlns:a16="http://schemas.microsoft.com/office/drawing/2014/main" id="{A087A34B-516E-4175-AEA9-8228EBA32267}"/>
              </a:ext>
            </a:extLst>
          </p:cNvPr>
          <p:cNvSpPr>
            <a:spLocks noChangeArrowheads="1"/>
          </p:cNvSpPr>
          <p:nvPr/>
        </p:nvSpPr>
        <p:spPr bwMode="auto">
          <a:xfrm>
            <a:off x="6304380" y="1178029"/>
            <a:ext cx="2462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Metro Portfolio 2000</a:t>
            </a:r>
            <a:endParaRPr kumimoji="0" lang="en-US" altLang="de-DE"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29" name="Rectangle 13">
            <a:extLst>
              <a:ext uri="{FF2B5EF4-FFF2-40B4-BE49-F238E27FC236}">
                <a16:creationId xmlns:a16="http://schemas.microsoft.com/office/drawing/2014/main" id="{88D8C450-D749-4E53-BEB5-12E92DB993E2}"/>
              </a:ext>
            </a:extLst>
          </p:cNvPr>
          <p:cNvSpPr>
            <a:spLocks noChangeArrowheads="1"/>
          </p:cNvSpPr>
          <p:nvPr/>
        </p:nvSpPr>
        <p:spPr bwMode="auto">
          <a:xfrm>
            <a:off x="5545682" y="1622159"/>
            <a:ext cx="4009481" cy="3965831"/>
          </a:xfrm>
          <a:prstGeom prst="rect">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0" name="Line 14">
            <a:extLst>
              <a:ext uri="{FF2B5EF4-FFF2-40B4-BE49-F238E27FC236}">
                <a16:creationId xmlns:a16="http://schemas.microsoft.com/office/drawing/2014/main" id="{55EF80C7-7B05-4C24-9C64-EA9793847038}"/>
              </a:ext>
            </a:extLst>
          </p:cNvPr>
          <p:cNvSpPr>
            <a:spLocks noChangeShapeType="1"/>
          </p:cNvSpPr>
          <p:nvPr/>
        </p:nvSpPr>
        <p:spPr bwMode="auto">
          <a:xfrm>
            <a:off x="6562624" y="1722274"/>
            <a:ext cx="0" cy="373321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1" name="Line 15">
            <a:extLst>
              <a:ext uri="{FF2B5EF4-FFF2-40B4-BE49-F238E27FC236}">
                <a16:creationId xmlns:a16="http://schemas.microsoft.com/office/drawing/2014/main" id="{B8BD84DF-29EF-4EF4-8F39-3BAADDA1CDAE}"/>
              </a:ext>
            </a:extLst>
          </p:cNvPr>
          <p:cNvSpPr>
            <a:spLocks noChangeShapeType="1"/>
          </p:cNvSpPr>
          <p:nvPr/>
        </p:nvSpPr>
        <p:spPr bwMode="auto">
          <a:xfrm>
            <a:off x="6502088" y="5455486"/>
            <a:ext cx="6053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2" name="Line 16">
            <a:extLst>
              <a:ext uri="{FF2B5EF4-FFF2-40B4-BE49-F238E27FC236}">
                <a16:creationId xmlns:a16="http://schemas.microsoft.com/office/drawing/2014/main" id="{8E3B23E1-4556-450E-8846-068E563931D8}"/>
              </a:ext>
            </a:extLst>
          </p:cNvPr>
          <p:cNvSpPr>
            <a:spLocks noChangeShapeType="1"/>
          </p:cNvSpPr>
          <p:nvPr/>
        </p:nvSpPr>
        <p:spPr bwMode="auto">
          <a:xfrm>
            <a:off x="6502088" y="4711269"/>
            <a:ext cx="6053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3" name="Line 17">
            <a:extLst>
              <a:ext uri="{FF2B5EF4-FFF2-40B4-BE49-F238E27FC236}">
                <a16:creationId xmlns:a16="http://schemas.microsoft.com/office/drawing/2014/main" id="{9B9E0E29-1F69-41C4-8EC1-D93DD92FF1AB}"/>
              </a:ext>
            </a:extLst>
          </p:cNvPr>
          <p:cNvSpPr>
            <a:spLocks noChangeShapeType="1"/>
          </p:cNvSpPr>
          <p:nvPr/>
        </p:nvSpPr>
        <p:spPr bwMode="auto">
          <a:xfrm>
            <a:off x="6502088" y="3967050"/>
            <a:ext cx="6053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4" name="Line 18">
            <a:extLst>
              <a:ext uri="{FF2B5EF4-FFF2-40B4-BE49-F238E27FC236}">
                <a16:creationId xmlns:a16="http://schemas.microsoft.com/office/drawing/2014/main" id="{AE3800BD-C633-4A13-900F-EA76FF89F5CA}"/>
              </a:ext>
            </a:extLst>
          </p:cNvPr>
          <p:cNvSpPr>
            <a:spLocks noChangeShapeType="1"/>
          </p:cNvSpPr>
          <p:nvPr/>
        </p:nvSpPr>
        <p:spPr bwMode="auto">
          <a:xfrm>
            <a:off x="6502088" y="3210711"/>
            <a:ext cx="6053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5" name="Line 19">
            <a:extLst>
              <a:ext uri="{FF2B5EF4-FFF2-40B4-BE49-F238E27FC236}">
                <a16:creationId xmlns:a16="http://schemas.microsoft.com/office/drawing/2014/main" id="{04314570-8E13-4C26-BBF7-757056AEC062}"/>
              </a:ext>
            </a:extLst>
          </p:cNvPr>
          <p:cNvSpPr>
            <a:spLocks noChangeShapeType="1"/>
          </p:cNvSpPr>
          <p:nvPr/>
        </p:nvSpPr>
        <p:spPr bwMode="auto">
          <a:xfrm>
            <a:off x="6502088" y="2466493"/>
            <a:ext cx="6053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6" name="Line 20">
            <a:extLst>
              <a:ext uri="{FF2B5EF4-FFF2-40B4-BE49-F238E27FC236}">
                <a16:creationId xmlns:a16="http://schemas.microsoft.com/office/drawing/2014/main" id="{F6AFF88C-CBFF-4F40-94AB-AB5416310988}"/>
              </a:ext>
            </a:extLst>
          </p:cNvPr>
          <p:cNvSpPr>
            <a:spLocks noChangeShapeType="1"/>
          </p:cNvSpPr>
          <p:nvPr/>
        </p:nvSpPr>
        <p:spPr bwMode="auto">
          <a:xfrm>
            <a:off x="6502088" y="1722274"/>
            <a:ext cx="6053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7" name="Line 21">
            <a:extLst>
              <a:ext uri="{FF2B5EF4-FFF2-40B4-BE49-F238E27FC236}">
                <a16:creationId xmlns:a16="http://schemas.microsoft.com/office/drawing/2014/main" id="{4C074DCB-A7ED-4817-B9EE-A373FBE37A9B}"/>
              </a:ext>
            </a:extLst>
          </p:cNvPr>
          <p:cNvSpPr>
            <a:spLocks noChangeShapeType="1"/>
          </p:cNvSpPr>
          <p:nvPr/>
        </p:nvSpPr>
        <p:spPr bwMode="auto">
          <a:xfrm>
            <a:off x="5610346" y="4711269"/>
            <a:ext cx="381376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8" name="Line 22">
            <a:extLst>
              <a:ext uri="{FF2B5EF4-FFF2-40B4-BE49-F238E27FC236}">
                <a16:creationId xmlns:a16="http://schemas.microsoft.com/office/drawing/2014/main" id="{CFC4DA75-640B-4B0A-82AA-B22543B843AB}"/>
              </a:ext>
            </a:extLst>
          </p:cNvPr>
          <p:cNvSpPr>
            <a:spLocks noChangeShapeType="1"/>
          </p:cNvSpPr>
          <p:nvPr/>
        </p:nvSpPr>
        <p:spPr bwMode="auto">
          <a:xfrm flipV="1">
            <a:off x="5610346" y="4711269"/>
            <a:ext cx="0" cy="557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39" name="Line 23">
            <a:extLst>
              <a:ext uri="{FF2B5EF4-FFF2-40B4-BE49-F238E27FC236}">
                <a16:creationId xmlns:a16="http://schemas.microsoft.com/office/drawing/2014/main" id="{4A005714-E65F-496C-BA91-FFED67B84DBF}"/>
              </a:ext>
            </a:extLst>
          </p:cNvPr>
          <p:cNvSpPr>
            <a:spLocks noChangeShapeType="1"/>
          </p:cNvSpPr>
          <p:nvPr/>
        </p:nvSpPr>
        <p:spPr bwMode="auto">
          <a:xfrm flipV="1">
            <a:off x="6562624" y="4711269"/>
            <a:ext cx="0" cy="557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0" name="Line 24">
            <a:extLst>
              <a:ext uri="{FF2B5EF4-FFF2-40B4-BE49-F238E27FC236}">
                <a16:creationId xmlns:a16="http://schemas.microsoft.com/office/drawing/2014/main" id="{0FFCC8C0-30E8-4A97-AAFF-9002FD9EF762}"/>
              </a:ext>
            </a:extLst>
          </p:cNvPr>
          <p:cNvSpPr>
            <a:spLocks noChangeShapeType="1"/>
          </p:cNvSpPr>
          <p:nvPr/>
        </p:nvSpPr>
        <p:spPr bwMode="auto">
          <a:xfrm flipV="1">
            <a:off x="7517227" y="4711269"/>
            <a:ext cx="0" cy="557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1" name="Line 25">
            <a:extLst>
              <a:ext uri="{FF2B5EF4-FFF2-40B4-BE49-F238E27FC236}">
                <a16:creationId xmlns:a16="http://schemas.microsoft.com/office/drawing/2014/main" id="{9EFB03E3-7125-4A94-A763-1B88BB3B9C12}"/>
              </a:ext>
            </a:extLst>
          </p:cNvPr>
          <p:cNvSpPr>
            <a:spLocks noChangeShapeType="1"/>
          </p:cNvSpPr>
          <p:nvPr/>
        </p:nvSpPr>
        <p:spPr bwMode="auto">
          <a:xfrm flipV="1">
            <a:off x="8469502" y="4711269"/>
            <a:ext cx="0" cy="557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2" name="Line 26">
            <a:extLst>
              <a:ext uri="{FF2B5EF4-FFF2-40B4-BE49-F238E27FC236}">
                <a16:creationId xmlns:a16="http://schemas.microsoft.com/office/drawing/2014/main" id="{5A3A7E63-5112-48F3-BA1C-BB6D8F748979}"/>
              </a:ext>
            </a:extLst>
          </p:cNvPr>
          <p:cNvSpPr>
            <a:spLocks noChangeShapeType="1"/>
          </p:cNvSpPr>
          <p:nvPr/>
        </p:nvSpPr>
        <p:spPr bwMode="auto">
          <a:xfrm flipV="1">
            <a:off x="9424106" y="4711269"/>
            <a:ext cx="0" cy="557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3" name="Oval 27">
            <a:extLst>
              <a:ext uri="{FF2B5EF4-FFF2-40B4-BE49-F238E27FC236}">
                <a16:creationId xmlns:a16="http://schemas.microsoft.com/office/drawing/2014/main" id="{1FFE2432-89FD-43C2-8828-CC05E61435D3}"/>
              </a:ext>
            </a:extLst>
          </p:cNvPr>
          <p:cNvSpPr>
            <a:spLocks noChangeArrowheads="1"/>
          </p:cNvSpPr>
          <p:nvPr/>
        </p:nvSpPr>
        <p:spPr bwMode="auto">
          <a:xfrm>
            <a:off x="6578921" y="2328316"/>
            <a:ext cx="2011654" cy="1832668"/>
          </a:xfrm>
          <a:prstGeom prst="ellipse">
            <a:avLst/>
          </a:prstGeom>
          <a:solidFill>
            <a:srgbClr val="FFFF00"/>
          </a:solidFill>
          <a:ln w="9525">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4" name="Oval 28">
            <a:extLst>
              <a:ext uri="{FF2B5EF4-FFF2-40B4-BE49-F238E27FC236}">
                <a16:creationId xmlns:a16="http://schemas.microsoft.com/office/drawing/2014/main" id="{DCDA7B93-F8E4-471C-9263-B183DFB40D6D}"/>
              </a:ext>
            </a:extLst>
          </p:cNvPr>
          <p:cNvSpPr>
            <a:spLocks noChangeArrowheads="1"/>
          </p:cNvSpPr>
          <p:nvPr/>
        </p:nvSpPr>
        <p:spPr bwMode="auto">
          <a:xfrm>
            <a:off x="8092317" y="1775606"/>
            <a:ext cx="1345759" cy="1226626"/>
          </a:xfrm>
          <a:prstGeom prst="ellipse">
            <a:avLst/>
          </a:prstGeom>
          <a:solidFill>
            <a:schemeClr val="accent1"/>
          </a:solidFill>
          <a:ln w="9525">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5" name="Oval 29">
            <a:extLst>
              <a:ext uri="{FF2B5EF4-FFF2-40B4-BE49-F238E27FC236}">
                <a16:creationId xmlns:a16="http://schemas.microsoft.com/office/drawing/2014/main" id="{F3971F98-6101-4617-A1C4-83D052883F70}"/>
              </a:ext>
            </a:extLst>
          </p:cNvPr>
          <p:cNvSpPr>
            <a:spLocks noChangeArrowheads="1"/>
          </p:cNvSpPr>
          <p:nvPr/>
        </p:nvSpPr>
        <p:spPr bwMode="auto">
          <a:xfrm>
            <a:off x="6704079" y="3264042"/>
            <a:ext cx="952276" cy="867850"/>
          </a:xfrm>
          <a:prstGeom prst="ellipse">
            <a:avLst/>
          </a:prstGeom>
          <a:solidFill>
            <a:schemeClr val="accent1"/>
          </a:solidFill>
          <a:ln w="9525">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6" name="Oval 30">
            <a:extLst>
              <a:ext uri="{FF2B5EF4-FFF2-40B4-BE49-F238E27FC236}">
                <a16:creationId xmlns:a16="http://schemas.microsoft.com/office/drawing/2014/main" id="{174D7D15-30A3-4380-82FB-9B60DF6574B1}"/>
              </a:ext>
            </a:extLst>
          </p:cNvPr>
          <p:cNvSpPr>
            <a:spLocks noChangeArrowheads="1"/>
          </p:cNvSpPr>
          <p:nvPr/>
        </p:nvSpPr>
        <p:spPr bwMode="auto">
          <a:xfrm>
            <a:off x="7638299" y="3608274"/>
            <a:ext cx="922007" cy="841186"/>
          </a:xfrm>
          <a:prstGeom prst="ellipse">
            <a:avLst/>
          </a:prstGeom>
          <a:solidFill>
            <a:schemeClr val="accent1"/>
          </a:solidFill>
          <a:ln w="9525">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7" name="Oval 31">
            <a:extLst>
              <a:ext uri="{FF2B5EF4-FFF2-40B4-BE49-F238E27FC236}">
                <a16:creationId xmlns:a16="http://schemas.microsoft.com/office/drawing/2014/main" id="{6702A479-304D-4C4B-A2FE-BBFD9B32090C}"/>
              </a:ext>
            </a:extLst>
          </p:cNvPr>
          <p:cNvSpPr>
            <a:spLocks noChangeArrowheads="1"/>
          </p:cNvSpPr>
          <p:nvPr/>
        </p:nvSpPr>
        <p:spPr bwMode="auto">
          <a:xfrm>
            <a:off x="7396155" y="4449460"/>
            <a:ext cx="558792" cy="509074"/>
          </a:xfrm>
          <a:prstGeom prst="ellipse">
            <a:avLst/>
          </a:prstGeom>
          <a:solidFill>
            <a:schemeClr val="accent1"/>
          </a:solidFill>
          <a:ln w="9525">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8" name="Oval 32">
            <a:extLst>
              <a:ext uri="{FF2B5EF4-FFF2-40B4-BE49-F238E27FC236}">
                <a16:creationId xmlns:a16="http://schemas.microsoft.com/office/drawing/2014/main" id="{F65006C2-10D2-4208-8002-57D22FC1B1D5}"/>
              </a:ext>
            </a:extLst>
          </p:cNvPr>
          <p:cNvSpPr>
            <a:spLocks noChangeArrowheads="1"/>
          </p:cNvSpPr>
          <p:nvPr/>
        </p:nvSpPr>
        <p:spPr bwMode="auto">
          <a:xfrm>
            <a:off x="6185438" y="2081050"/>
            <a:ext cx="225845" cy="206055"/>
          </a:xfrm>
          <a:prstGeom prst="ellipse">
            <a:avLst/>
          </a:prstGeom>
          <a:solidFill>
            <a:schemeClr val="accent1"/>
          </a:solidFill>
          <a:ln w="9525">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49" name="Rectangle 34">
            <a:extLst>
              <a:ext uri="{FF2B5EF4-FFF2-40B4-BE49-F238E27FC236}">
                <a16:creationId xmlns:a16="http://schemas.microsoft.com/office/drawing/2014/main" id="{C0C83EE4-6C1A-40EE-95AA-8C17FFB369B3}"/>
              </a:ext>
            </a:extLst>
          </p:cNvPr>
          <p:cNvSpPr>
            <a:spLocks noChangeArrowheads="1"/>
          </p:cNvSpPr>
          <p:nvPr/>
        </p:nvSpPr>
        <p:spPr bwMode="auto">
          <a:xfrm>
            <a:off x="6048946" y="5304143"/>
            <a:ext cx="3690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-10%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0" name="Rectangle 36">
            <a:extLst>
              <a:ext uri="{FF2B5EF4-FFF2-40B4-BE49-F238E27FC236}">
                <a16:creationId xmlns:a16="http://schemas.microsoft.com/office/drawing/2014/main" id="{F56F47DE-5718-43AF-BED2-E05EFB1C6D98}"/>
              </a:ext>
            </a:extLst>
          </p:cNvPr>
          <p:cNvSpPr>
            <a:spLocks noChangeArrowheads="1"/>
          </p:cNvSpPr>
          <p:nvPr/>
        </p:nvSpPr>
        <p:spPr bwMode="auto">
          <a:xfrm>
            <a:off x="6111810" y="3857963"/>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10%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1" name="Rectangle 37">
            <a:extLst>
              <a:ext uri="{FF2B5EF4-FFF2-40B4-BE49-F238E27FC236}">
                <a16:creationId xmlns:a16="http://schemas.microsoft.com/office/drawing/2014/main" id="{A4CCD71A-11FD-44A9-8991-E91DDB225954}"/>
              </a:ext>
            </a:extLst>
          </p:cNvPr>
          <p:cNvSpPr>
            <a:spLocks noChangeArrowheads="1"/>
          </p:cNvSpPr>
          <p:nvPr/>
        </p:nvSpPr>
        <p:spPr bwMode="auto">
          <a:xfrm>
            <a:off x="6111810" y="3099199"/>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20%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2" name="Rectangle 38">
            <a:extLst>
              <a:ext uri="{FF2B5EF4-FFF2-40B4-BE49-F238E27FC236}">
                <a16:creationId xmlns:a16="http://schemas.microsoft.com/office/drawing/2014/main" id="{82A5450D-9329-4EE2-9574-8E405C1D23F5}"/>
              </a:ext>
            </a:extLst>
          </p:cNvPr>
          <p:cNvSpPr>
            <a:spLocks noChangeArrowheads="1"/>
          </p:cNvSpPr>
          <p:nvPr/>
        </p:nvSpPr>
        <p:spPr bwMode="auto">
          <a:xfrm>
            <a:off x="6111810" y="2354982"/>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30%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3" name="Rectangle 39">
            <a:extLst>
              <a:ext uri="{FF2B5EF4-FFF2-40B4-BE49-F238E27FC236}">
                <a16:creationId xmlns:a16="http://schemas.microsoft.com/office/drawing/2014/main" id="{52D9B33E-61FD-43C6-85F5-C7F1857E5FFE}"/>
              </a:ext>
            </a:extLst>
          </p:cNvPr>
          <p:cNvSpPr>
            <a:spLocks noChangeArrowheads="1"/>
          </p:cNvSpPr>
          <p:nvPr/>
        </p:nvSpPr>
        <p:spPr bwMode="auto">
          <a:xfrm>
            <a:off x="6111810" y="1646588"/>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40%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4" name="Rectangle 40">
            <a:extLst>
              <a:ext uri="{FF2B5EF4-FFF2-40B4-BE49-F238E27FC236}">
                <a16:creationId xmlns:a16="http://schemas.microsoft.com/office/drawing/2014/main" id="{77F0B3ED-64B6-44CB-9DEF-971837F8FE7E}"/>
              </a:ext>
            </a:extLst>
          </p:cNvPr>
          <p:cNvSpPr>
            <a:spLocks noChangeArrowheads="1"/>
          </p:cNvSpPr>
          <p:nvPr/>
        </p:nvSpPr>
        <p:spPr bwMode="auto">
          <a:xfrm>
            <a:off x="5563964" y="4830219"/>
            <a:ext cx="2813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-5%</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5" name="Rectangle 41">
            <a:extLst>
              <a:ext uri="{FF2B5EF4-FFF2-40B4-BE49-F238E27FC236}">
                <a16:creationId xmlns:a16="http://schemas.microsoft.com/office/drawing/2014/main" id="{098377B6-76E8-4AF4-8AC0-63F970CEF233}"/>
              </a:ext>
            </a:extLst>
          </p:cNvPr>
          <p:cNvSpPr>
            <a:spLocks noChangeArrowheads="1"/>
          </p:cNvSpPr>
          <p:nvPr/>
        </p:nvSpPr>
        <p:spPr bwMode="auto">
          <a:xfrm>
            <a:off x="6426102" y="4585502"/>
            <a:ext cx="228349"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6" name="Rectangle 42">
            <a:extLst>
              <a:ext uri="{FF2B5EF4-FFF2-40B4-BE49-F238E27FC236}">
                <a16:creationId xmlns:a16="http://schemas.microsoft.com/office/drawing/2014/main" id="{8D89BA19-E9FF-442B-8EC1-147FD2D3CDFF}"/>
              </a:ext>
            </a:extLst>
          </p:cNvPr>
          <p:cNvSpPr>
            <a:spLocks noChangeArrowheads="1"/>
          </p:cNvSpPr>
          <p:nvPr/>
        </p:nvSpPr>
        <p:spPr bwMode="auto">
          <a:xfrm>
            <a:off x="7365887" y="4830219"/>
            <a:ext cx="228349"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5%</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7" name="Rectangle 43">
            <a:extLst>
              <a:ext uri="{FF2B5EF4-FFF2-40B4-BE49-F238E27FC236}">
                <a16:creationId xmlns:a16="http://schemas.microsoft.com/office/drawing/2014/main" id="{59749C2C-6A01-447F-BD88-21FBB4E0176C}"/>
              </a:ext>
            </a:extLst>
          </p:cNvPr>
          <p:cNvSpPr>
            <a:spLocks noChangeArrowheads="1"/>
          </p:cNvSpPr>
          <p:nvPr/>
        </p:nvSpPr>
        <p:spPr bwMode="auto">
          <a:xfrm>
            <a:off x="8257628" y="4830219"/>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10%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8" name="Rectangle 44">
            <a:extLst>
              <a:ext uri="{FF2B5EF4-FFF2-40B4-BE49-F238E27FC236}">
                <a16:creationId xmlns:a16="http://schemas.microsoft.com/office/drawing/2014/main" id="{5A06F032-F731-4F4F-AAAA-E8502B733213}"/>
              </a:ext>
            </a:extLst>
          </p:cNvPr>
          <p:cNvSpPr>
            <a:spLocks noChangeArrowheads="1"/>
          </p:cNvSpPr>
          <p:nvPr/>
        </p:nvSpPr>
        <p:spPr bwMode="auto">
          <a:xfrm>
            <a:off x="9144534" y="4830219"/>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15%</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59" name="Rectangle 47">
            <a:extLst>
              <a:ext uri="{FF2B5EF4-FFF2-40B4-BE49-F238E27FC236}">
                <a16:creationId xmlns:a16="http://schemas.microsoft.com/office/drawing/2014/main" id="{027F1302-7DB5-401C-8D73-50FCC6656D42}"/>
              </a:ext>
            </a:extLst>
          </p:cNvPr>
          <p:cNvSpPr>
            <a:spLocks noChangeArrowheads="1"/>
          </p:cNvSpPr>
          <p:nvPr/>
        </p:nvSpPr>
        <p:spPr bwMode="auto">
          <a:xfrm>
            <a:off x="6804959" y="2831094"/>
            <a:ext cx="96966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Metro gesamt</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60" name="Rectangle 49">
            <a:extLst>
              <a:ext uri="{FF2B5EF4-FFF2-40B4-BE49-F238E27FC236}">
                <a16:creationId xmlns:a16="http://schemas.microsoft.com/office/drawing/2014/main" id="{F278EF02-EC32-46C0-950B-27ADA6E497AC}"/>
              </a:ext>
            </a:extLst>
          </p:cNvPr>
          <p:cNvSpPr>
            <a:spLocks noChangeArrowheads="1"/>
          </p:cNvSpPr>
          <p:nvPr/>
        </p:nvSpPr>
        <p:spPr bwMode="auto">
          <a:xfrm>
            <a:off x="8257373" y="2283173"/>
            <a:ext cx="9514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Cash &amp; Carry</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61" name="Rectangle 51">
            <a:extLst>
              <a:ext uri="{FF2B5EF4-FFF2-40B4-BE49-F238E27FC236}">
                <a16:creationId xmlns:a16="http://schemas.microsoft.com/office/drawing/2014/main" id="{DF22A314-7A55-46B0-B66F-E336FA7BDFE8}"/>
              </a:ext>
            </a:extLst>
          </p:cNvPr>
          <p:cNvSpPr>
            <a:spLocks noChangeArrowheads="1"/>
          </p:cNvSpPr>
          <p:nvPr/>
        </p:nvSpPr>
        <p:spPr bwMode="auto">
          <a:xfrm>
            <a:off x="6758267" y="3387545"/>
            <a:ext cx="84390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Lebens-</a:t>
            </a:r>
            <a:b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b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mitteleinzel-</a:t>
            </a:r>
            <a:b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b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handel</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62" name="Rectangle 53">
            <a:extLst>
              <a:ext uri="{FF2B5EF4-FFF2-40B4-BE49-F238E27FC236}">
                <a16:creationId xmlns:a16="http://schemas.microsoft.com/office/drawing/2014/main" id="{AA915675-B720-4112-8AA2-05EF83387BF2}"/>
              </a:ext>
            </a:extLst>
          </p:cNvPr>
          <p:cNvSpPr>
            <a:spLocks noChangeArrowheads="1"/>
          </p:cNvSpPr>
          <p:nvPr/>
        </p:nvSpPr>
        <p:spPr bwMode="auto">
          <a:xfrm>
            <a:off x="8607612" y="3737958"/>
            <a:ext cx="837286"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Nonfood-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Fachmärkte</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63" name="Rectangle 55">
            <a:extLst>
              <a:ext uri="{FF2B5EF4-FFF2-40B4-BE49-F238E27FC236}">
                <a16:creationId xmlns:a16="http://schemas.microsoft.com/office/drawing/2014/main" id="{FE0E5F85-03A4-4198-A5C8-B495F4C40511}"/>
              </a:ext>
            </a:extLst>
          </p:cNvPr>
          <p:cNvSpPr>
            <a:spLocks noChangeArrowheads="1"/>
          </p:cNvSpPr>
          <p:nvPr/>
        </p:nvSpPr>
        <p:spPr bwMode="auto">
          <a:xfrm>
            <a:off x="6695006" y="4376863"/>
            <a:ext cx="943917"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Warenhäuser</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64" name="Rectangle 57">
            <a:extLst>
              <a:ext uri="{FF2B5EF4-FFF2-40B4-BE49-F238E27FC236}">
                <a16:creationId xmlns:a16="http://schemas.microsoft.com/office/drawing/2014/main" id="{C47EC3D9-3AAC-44B5-976F-F1124FF149F4}"/>
              </a:ext>
            </a:extLst>
          </p:cNvPr>
          <p:cNvSpPr>
            <a:spLocks noChangeArrowheads="1"/>
          </p:cNvSpPr>
          <p:nvPr/>
        </p:nvSpPr>
        <p:spPr bwMode="auto">
          <a:xfrm>
            <a:off x="6446840" y="2075613"/>
            <a:ext cx="615555"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Sonstige</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765" name="Rectangle 33">
            <a:extLst>
              <a:ext uri="{FF2B5EF4-FFF2-40B4-BE49-F238E27FC236}">
                <a16:creationId xmlns:a16="http://schemas.microsoft.com/office/drawing/2014/main" id="{00F96886-838D-45CE-939F-78DB18B16DFC}"/>
              </a:ext>
            </a:extLst>
          </p:cNvPr>
          <p:cNvSpPr>
            <a:spLocks noChangeArrowheads="1"/>
          </p:cNvSpPr>
          <p:nvPr/>
        </p:nvSpPr>
        <p:spPr bwMode="auto">
          <a:xfrm>
            <a:off x="1518511" y="1181888"/>
            <a:ext cx="2462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Metro Portfolio 1996</a:t>
            </a:r>
            <a:endParaRPr kumimoji="0" lang="en-US" altLang="de-DE"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9" name="Text Box 5">
            <a:extLst>
              <a:ext uri="{FF2B5EF4-FFF2-40B4-BE49-F238E27FC236}">
                <a16:creationId xmlns:a16="http://schemas.microsoft.com/office/drawing/2014/main" id="{7C6067E1-7CCC-46C4-8EF1-063A781677DF}"/>
              </a:ext>
            </a:extLst>
          </p:cNvPr>
          <p:cNvSpPr txBox="1">
            <a:spLocks noChangeArrowheads="1"/>
          </p:cNvSpPr>
          <p:nvPr/>
        </p:nvSpPr>
        <p:spPr bwMode="auto">
          <a:xfrm rot="16200000">
            <a:off x="-1054990" y="3407464"/>
            <a:ext cx="2972645" cy="317706"/>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Arial"/>
                <a:ea typeface="+mn-ea"/>
                <a:cs typeface="Times New Roman" pitchFamily="18" charset="0"/>
              </a:rPr>
              <a:t>Markt-Performance</a:t>
            </a:r>
          </a:p>
        </p:txBody>
      </p:sp>
      <p:sp>
        <p:nvSpPr>
          <p:cNvPr id="160" name="Text Box 8">
            <a:extLst>
              <a:ext uri="{FF2B5EF4-FFF2-40B4-BE49-F238E27FC236}">
                <a16:creationId xmlns:a16="http://schemas.microsoft.com/office/drawing/2014/main" id="{3A9C710B-6201-4690-9F68-349635014300}"/>
              </a:ext>
            </a:extLst>
          </p:cNvPr>
          <p:cNvSpPr txBox="1">
            <a:spLocks noChangeArrowheads="1"/>
          </p:cNvSpPr>
          <p:nvPr/>
        </p:nvSpPr>
        <p:spPr bwMode="auto">
          <a:xfrm>
            <a:off x="952935" y="5591177"/>
            <a:ext cx="3476584" cy="30777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Arial"/>
                <a:ea typeface="+mn-ea"/>
                <a:cs typeface="Times New Roman" pitchFamily="18" charset="0"/>
              </a:rPr>
              <a:t>Business-Performance (</a:t>
            </a:r>
            <a:r>
              <a:rPr kumimoji="0" lang="de-DE" sz="1400" b="1" i="0" u="none" strike="noStrike" kern="1200" cap="none" spc="0" normalizeH="0" baseline="0" noProof="0" dirty="0" err="1">
                <a:ln>
                  <a:noFill/>
                </a:ln>
                <a:solidFill>
                  <a:srgbClr val="000000"/>
                </a:solidFill>
                <a:effectLst/>
                <a:uLnTx/>
                <a:uFillTx/>
                <a:latin typeface="Arial"/>
                <a:ea typeface="+mn-ea"/>
                <a:cs typeface="Times New Roman" pitchFamily="18" charset="0"/>
              </a:rPr>
              <a:t>ROI</a:t>
            </a:r>
            <a:r>
              <a:rPr kumimoji="0" lang="de-DE" sz="1400" b="1" i="0" u="none" strike="noStrike" kern="1200" cap="none" spc="0" normalizeH="0" baseline="0" noProof="0" dirty="0">
                <a:ln>
                  <a:noFill/>
                </a:ln>
                <a:solidFill>
                  <a:srgbClr val="000000"/>
                </a:solidFill>
                <a:effectLst/>
                <a:uLnTx/>
                <a:uFillTx/>
                <a:latin typeface="Arial"/>
                <a:ea typeface="+mn-ea"/>
                <a:cs typeface="Times New Roman" pitchFamily="18" charset="0"/>
              </a:rPr>
              <a:t>)</a:t>
            </a:r>
          </a:p>
        </p:txBody>
      </p:sp>
      <p:sp>
        <p:nvSpPr>
          <p:cNvPr id="30768" name="Rectangle 101">
            <a:extLst>
              <a:ext uri="{FF2B5EF4-FFF2-40B4-BE49-F238E27FC236}">
                <a16:creationId xmlns:a16="http://schemas.microsoft.com/office/drawing/2014/main" id="{0DE14157-86F2-41EF-95D8-EA674F0E4279}"/>
              </a:ext>
            </a:extLst>
          </p:cNvPr>
          <p:cNvSpPr>
            <a:spLocks noChangeArrowheads="1"/>
          </p:cNvSpPr>
          <p:nvPr/>
        </p:nvSpPr>
        <p:spPr bwMode="auto">
          <a:xfrm>
            <a:off x="736182" y="5334654"/>
            <a:ext cx="3690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-50%</a:t>
            </a:r>
          </a:p>
        </p:txBody>
      </p:sp>
      <p:sp>
        <p:nvSpPr>
          <p:cNvPr id="30769" name="Rectangle 102">
            <a:extLst>
              <a:ext uri="{FF2B5EF4-FFF2-40B4-BE49-F238E27FC236}">
                <a16:creationId xmlns:a16="http://schemas.microsoft.com/office/drawing/2014/main" id="{BC91E5E3-28F1-4AC0-8584-7A80A9B89469}"/>
              </a:ext>
            </a:extLst>
          </p:cNvPr>
          <p:cNvSpPr>
            <a:spLocks noChangeArrowheads="1"/>
          </p:cNvSpPr>
          <p:nvPr/>
        </p:nvSpPr>
        <p:spPr bwMode="auto">
          <a:xfrm>
            <a:off x="1195596" y="5327707"/>
            <a:ext cx="3690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-25%</a:t>
            </a:r>
          </a:p>
        </p:txBody>
      </p:sp>
      <p:sp>
        <p:nvSpPr>
          <p:cNvPr id="30770" name="Rectangle 104">
            <a:extLst>
              <a:ext uri="{FF2B5EF4-FFF2-40B4-BE49-F238E27FC236}">
                <a16:creationId xmlns:a16="http://schemas.microsoft.com/office/drawing/2014/main" id="{4690D256-7C01-4F1E-A1BA-DE08AA911897}"/>
              </a:ext>
            </a:extLst>
          </p:cNvPr>
          <p:cNvSpPr>
            <a:spLocks noChangeArrowheads="1"/>
          </p:cNvSpPr>
          <p:nvPr/>
        </p:nvSpPr>
        <p:spPr bwMode="auto">
          <a:xfrm>
            <a:off x="2107912" y="5327707"/>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25%</a:t>
            </a:r>
          </a:p>
        </p:txBody>
      </p:sp>
      <p:sp>
        <p:nvSpPr>
          <p:cNvPr id="30771" name="Rectangle 106">
            <a:extLst>
              <a:ext uri="{FF2B5EF4-FFF2-40B4-BE49-F238E27FC236}">
                <a16:creationId xmlns:a16="http://schemas.microsoft.com/office/drawing/2014/main" id="{870E08D7-328D-4753-88CD-D060C087CC6F}"/>
              </a:ext>
            </a:extLst>
          </p:cNvPr>
          <p:cNvSpPr>
            <a:spLocks noChangeArrowheads="1"/>
          </p:cNvSpPr>
          <p:nvPr/>
        </p:nvSpPr>
        <p:spPr bwMode="auto">
          <a:xfrm>
            <a:off x="3031488" y="5327707"/>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75%</a:t>
            </a:r>
          </a:p>
        </p:txBody>
      </p:sp>
      <p:sp>
        <p:nvSpPr>
          <p:cNvPr id="30772" name="Rectangle 109">
            <a:extLst>
              <a:ext uri="{FF2B5EF4-FFF2-40B4-BE49-F238E27FC236}">
                <a16:creationId xmlns:a16="http://schemas.microsoft.com/office/drawing/2014/main" id="{8921F454-9D66-4FC0-B109-5A99BED2EE52}"/>
              </a:ext>
            </a:extLst>
          </p:cNvPr>
          <p:cNvSpPr>
            <a:spLocks noChangeArrowheads="1"/>
          </p:cNvSpPr>
          <p:nvPr/>
        </p:nvSpPr>
        <p:spPr bwMode="auto">
          <a:xfrm>
            <a:off x="3997640" y="5327707"/>
            <a:ext cx="4037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125%</a:t>
            </a:r>
          </a:p>
        </p:txBody>
      </p:sp>
      <p:sp>
        <p:nvSpPr>
          <p:cNvPr id="30773" name="Rectangle 121">
            <a:extLst>
              <a:ext uri="{FF2B5EF4-FFF2-40B4-BE49-F238E27FC236}">
                <a16:creationId xmlns:a16="http://schemas.microsoft.com/office/drawing/2014/main" id="{C6406045-4F62-4B43-945F-B039972B273D}"/>
              </a:ext>
            </a:extLst>
          </p:cNvPr>
          <p:cNvSpPr>
            <a:spLocks noChangeArrowheads="1"/>
          </p:cNvSpPr>
          <p:nvPr/>
        </p:nvSpPr>
        <p:spPr bwMode="auto">
          <a:xfrm>
            <a:off x="908300" y="2232553"/>
            <a:ext cx="778445"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SB-Waren-</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häuser</a:t>
            </a:r>
          </a:p>
        </p:txBody>
      </p:sp>
      <p:sp>
        <p:nvSpPr>
          <p:cNvPr id="30774" name="Rectangle 129">
            <a:extLst>
              <a:ext uri="{FF2B5EF4-FFF2-40B4-BE49-F238E27FC236}">
                <a16:creationId xmlns:a16="http://schemas.microsoft.com/office/drawing/2014/main" id="{7628BB6C-167B-4782-B139-A2510621644B}"/>
              </a:ext>
            </a:extLst>
          </p:cNvPr>
          <p:cNvSpPr>
            <a:spLocks noChangeArrowheads="1"/>
          </p:cNvSpPr>
          <p:nvPr/>
        </p:nvSpPr>
        <p:spPr bwMode="auto">
          <a:xfrm>
            <a:off x="747746" y="4219503"/>
            <a:ext cx="484833"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Möbel-</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märkte</a:t>
            </a:r>
          </a:p>
        </p:txBody>
      </p:sp>
      <p:sp>
        <p:nvSpPr>
          <p:cNvPr id="30775" name="Rectangle 133">
            <a:extLst>
              <a:ext uri="{FF2B5EF4-FFF2-40B4-BE49-F238E27FC236}">
                <a16:creationId xmlns:a16="http://schemas.microsoft.com/office/drawing/2014/main" id="{D9AD82FB-E6B1-4388-AB75-8049041DF581}"/>
              </a:ext>
            </a:extLst>
          </p:cNvPr>
          <p:cNvSpPr>
            <a:spLocks noChangeArrowheads="1"/>
          </p:cNvSpPr>
          <p:nvPr/>
        </p:nvSpPr>
        <p:spPr bwMode="auto">
          <a:xfrm>
            <a:off x="3277448" y="3129243"/>
            <a:ext cx="88030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Modemärkte</a:t>
            </a:r>
          </a:p>
        </p:txBody>
      </p:sp>
      <p:sp>
        <p:nvSpPr>
          <p:cNvPr id="30776" name="Rectangle 135">
            <a:extLst>
              <a:ext uri="{FF2B5EF4-FFF2-40B4-BE49-F238E27FC236}">
                <a16:creationId xmlns:a16="http://schemas.microsoft.com/office/drawing/2014/main" id="{3B1F053A-36B2-4927-9E36-3AA994F198A9}"/>
              </a:ext>
            </a:extLst>
          </p:cNvPr>
          <p:cNvSpPr>
            <a:spLocks noChangeArrowheads="1"/>
          </p:cNvSpPr>
          <p:nvPr/>
        </p:nvSpPr>
        <p:spPr bwMode="auto">
          <a:xfrm>
            <a:off x="3162631" y="3351892"/>
            <a:ext cx="9332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Schuhmärkte</a:t>
            </a:r>
          </a:p>
        </p:txBody>
      </p:sp>
      <p:sp>
        <p:nvSpPr>
          <p:cNvPr id="30777" name="Rectangle 137">
            <a:extLst>
              <a:ext uri="{FF2B5EF4-FFF2-40B4-BE49-F238E27FC236}">
                <a16:creationId xmlns:a16="http://schemas.microsoft.com/office/drawing/2014/main" id="{318F65D1-08CF-4236-8DBE-5E52E0826BF1}"/>
              </a:ext>
            </a:extLst>
          </p:cNvPr>
          <p:cNvSpPr>
            <a:spLocks noChangeArrowheads="1"/>
          </p:cNvSpPr>
          <p:nvPr/>
        </p:nvSpPr>
        <p:spPr bwMode="auto">
          <a:xfrm>
            <a:off x="2259952" y="4767654"/>
            <a:ext cx="633293"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Versand-</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handel</a:t>
            </a:r>
          </a:p>
        </p:txBody>
      </p:sp>
      <p:sp>
        <p:nvSpPr>
          <p:cNvPr id="30778" name="Rectangle 139">
            <a:extLst>
              <a:ext uri="{FF2B5EF4-FFF2-40B4-BE49-F238E27FC236}">
                <a16:creationId xmlns:a16="http://schemas.microsoft.com/office/drawing/2014/main" id="{E1D59560-108B-454A-8B7B-C3A624C04109}"/>
              </a:ext>
            </a:extLst>
          </p:cNvPr>
          <p:cNvSpPr>
            <a:spLocks noChangeArrowheads="1"/>
          </p:cNvSpPr>
          <p:nvPr/>
        </p:nvSpPr>
        <p:spPr bwMode="auto">
          <a:xfrm>
            <a:off x="3735716" y="2206875"/>
            <a:ext cx="90678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Gastronomie</a:t>
            </a:r>
          </a:p>
        </p:txBody>
      </p:sp>
      <p:sp>
        <p:nvSpPr>
          <p:cNvPr id="30779" name="Rectangle 141">
            <a:extLst>
              <a:ext uri="{FF2B5EF4-FFF2-40B4-BE49-F238E27FC236}">
                <a16:creationId xmlns:a16="http://schemas.microsoft.com/office/drawing/2014/main" id="{754CD861-C43E-4EDA-A989-E2F8ACE8B170}"/>
              </a:ext>
            </a:extLst>
          </p:cNvPr>
          <p:cNvSpPr>
            <a:spLocks noChangeArrowheads="1"/>
          </p:cNvSpPr>
          <p:nvPr/>
        </p:nvSpPr>
        <p:spPr bwMode="auto">
          <a:xfrm>
            <a:off x="2180269" y="1968365"/>
            <a:ext cx="764478"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Sonstige/</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Immobilien</a:t>
            </a:r>
          </a:p>
        </p:txBody>
      </p:sp>
      <p:sp>
        <p:nvSpPr>
          <p:cNvPr id="30780" name="Rectangle 65">
            <a:extLst>
              <a:ext uri="{FF2B5EF4-FFF2-40B4-BE49-F238E27FC236}">
                <a16:creationId xmlns:a16="http://schemas.microsoft.com/office/drawing/2014/main" id="{8352767C-CA4A-493A-9A0B-B5E39082BC43}"/>
              </a:ext>
            </a:extLst>
          </p:cNvPr>
          <p:cNvSpPr>
            <a:spLocks noChangeArrowheads="1"/>
          </p:cNvSpPr>
          <p:nvPr/>
        </p:nvSpPr>
        <p:spPr bwMode="auto">
          <a:xfrm>
            <a:off x="723338" y="1622160"/>
            <a:ext cx="3989948" cy="396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1" name="Rectangle 66">
            <a:extLst>
              <a:ext uri="{FF2B5EF4-FFF2-40B4-BE49-F238E27FC236}">
                <a16:creationId xmlns:a16="http://schemas.microsoft.com/office/drawing/2014/main" id="{AFC98581-7B77-43F5-BD7C-97CAE7C7CAC3}"/>
              </a:ext>
            </a:extLst>
          </p:cNvPr>
          <p:cNvSpPr>
            <a:spLocks noChangeArrowheads="1"/>
          </p:cNvSpPr>
          <p:nvPr/>
        </p:nvSpPr>
        <p:spPr bwMode="auto">
          <a:xfrm>
            <a:off x="723338" y="1622160"/>
            <a:ext cx="3989948" cy="3965831"/>
          </a:xfrm>
          <a:prstGeom prst="rect">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2" name="Freeform 60">
            <a:extLst>
              <a:ext uri="{FF2B5EF4-FFF2-40B4-BE49-F238E27FC236}">
                <a16:creationId xmlns:a16="http://schemas.microsoft.com/office/drawing/2014/main" id="{291BB652-E6FC-4C2A-B582-066B9C01A8CE}"/>
              </a:ext>
            </a:extLst>
          </p:cNvPr>
          <p:cNvSpPr>
            <a:spLocks noEditPoints="1"/>
          </p:cNvSpPr>
          <p:nvPr/>
        </p:nvSpPr>
        <p:spPr bwMode="auto">
          <a:xfrm>
            <a:off x="950086" y="3875690"/>
            <a:ext cx="3637740" cy="14073"/>
          </a:xfrm>
          <a:custGeom>
            <a:avLst/>
            <a:gdLst>
              <a:gd name="T0" fmla="*/ 2147483647 w 4080"/>
              <a:gd name="T1" fmla="*/ 2147483647 h 16"/>
              <a:gd name="T2" fmla="*/ 2147483647 w 4080"/>
              <a:gd name="T3" fmla="*/ 2147483647 h 16"/>
              <a:gd name="T4" fmla="*/ 2147483647 w 4080"/>
              <a:gd name="T5" fmla="*/ 0 h 16"/>
              <a:gd name="T6" fmla="*/ 2147483647 w 4080"/>
              <a:gd name="T7" fmla="*/ 2147483647 h 16"/>
              <a:gd name="T8" fmla="*/ 2147483647 w 4080"/>
              <a:gd name="T9" fmla="*/ 2147483647 h 16"/>
              <a:gd name="T10" fmla="*/ 2147483647 w 4080"/>
              <a:gd name="T11" fmla="*/ 0 h 16"/>
              <a:gd name="T12" fmla="*/ 2147483647 w 4080"/>
              <a:gd name="T13" fmla="*/ 0 h 16"/>
              <a:gd name="T14" fmla="*/ 2147483647 w 4080"/>
              <a:gd name="T15" fmla="*/ 2147483647 h 16"/>
              <a:gd name="T16" fmla="*/ 2147483647 w 4080"/>
              <a:gd name="T17" fmla="*/ 2147483647 h 16"/>
              <a:gd name="T18" fmla="*/ 2147483647 w 4080"/>
              <a:gd name="T19" fmla="*/ 0 h 16"/>
              <a:gd name="T20" fmla="*/ 2147483647 w 4080"/>
              <a:gd name="T21" fmla="*/ 2147483647 h 16"/>
              <a:gd name="T22" fmla="*/ 2147483647 w 4080"/>
              <a:gd name="T23" fmla="*/ 2147483647 h 16"/>
              <a:gd name="T24" fmla="*/ 2147483647 w 4080"/>
              <a:gd name="T25" fmla="*/ 0 h 16"/>
              <a:gd name="T26" fmla="*/ 2147483647 w 4080"/>
              <a:gd name="T27" fmla="*/ 0 h 16"/>
              <a:gd name="T28" fmla="*/ 2147483647 w 4080"/>
              <a:gd name="T29" fmla="*/ 2147483647 h 16"/>
              <a:gd name="T30" fmla="*/ 2147483647 w 4080"/>
              <a:gd name="T31" fmla="*/ 2147483647 h 16"/>
              <a:gd name="T32" fmla="*/ 2147483647 w 4080"/>
              <a:gd name="T33" fmla="*/ 0 h 16"/>
              <a:gd name="T34" fmla="*/ 2147483647 w 4080"/>
              <a:gd name="T35" fmla="*/ 2147483647 h 16"/>
              <a:gd name="T36" fmla="*/ 2147483647 w 4080"/>
              <a:gd name="T37" fmla="*/ 2147483647 h 16"/>
              <a:gd name="T38" fmla="*/ 2147483647 w 4080"/>
              <a:gd name="T39" fmla="*/ 0 h 16"/>
              <a:gd name="T40" fmla="*/ 2147483647 w 4080"/>
              <a:gd name="T41" fmla="*/ 0 h 16"/>
              <a:gd name="T42" fmla="*/ 2147483647 w 4080"/>
              <a:gd name="T43" fmla="*/ 2147483647 h 16"/>
              <a:gd name="T44" fmla="*/ 2147483647 w 4080"/>
              <a:gd name="T45" fmla="*/ 2147483647 h 16"/>
              <a:gd name="T46" fmla="*/ 2147483647 w 4080"/>
              <a:gd name="T47" fmla="*/ 0 h 16"/>
              <a:gd name="T48" fmla="*/ 2147483647 w 4080"/>
              <a:gd name="T49" fmla="*/ 2147483647 h 16"/>
              <a:gd name="T50" fmla="*/ 2147483647 w 4080"/>
              <a:gd name="T51" fmla="*/ 2147483647 h 16"/>
              <a:gd name="T52" fmla="*/ 2147483647 w 4080"/>
              <a:gd name="T53" fmla="*/ 0 h 16"/>
              <a:gd name="T54" fmla="*/ 2147483647 w 4080"/>
              <a:gd name="T55" fmla="*/ 0 h 16"/>
              <a:gd name="T56" fmla="*/ 2147483647 w 4080"/>
              <a:gd name="T57" fmla="*/ 2147483647 h 16"/>
              <a:gd name="T58" fmla="*/ 2147483647 w 4080"/>
              <a:gd name="T59" fmla="*/ 2147483647 h 16"/>
              <a:gd name="T60" fmla="*/ 2147483647 w 4080"/>
              <a:gd name="T61" fmla="*/ 0 h 16"/>
              <a:gd name="T62" fmla="*/ 2147483647 w 4080"/>
              <a:gd name="T63" fmla="*/ 2147483647 h 16"/>
              <a:gd name="T64" fmla="*/ 2147483647 w 4080"/>
              <a:gd name="T65" fmla="*/ 2147483647 h 16"/>
              <a:gd name="T66" fmla="*/ 2147483647 w 4080"/>
              <a:gd name="T67" fmla="*/ 0 h 16"/>
              <a:gd name="T68" fmla="*/ 2147483647 w 4080"/>
              <a:gd name="T69" fmla="*/ 0 h 16"/>
              <a:gd name="T70" fmla="*/ 2147483647 w 4080"/>
              <a:gd name="T71" fmla="*/ 2147483647 h 16"/>
              <a:gd name="T72" fmla="*/ 2147483647 w 4080"/>
              <a:gd name="T73" fmla="*/ 2147483647 h 16"/>
              <a:gd name="T74" fmla="*/ 2147483647 w 4080"/>
              <a:gd name="T75" fmla="*/ 0 h 16"/>
              <a:gd name="T76" fmla="*/ 2147483647 w 4080"/>
              <a:gd name="T77" fmla="*/ 2147483647 h 16"/>
              <a:gd name="T78" fmla="*/ 2147483647 w 4080"/>
              <a:gd name="T79" fmla="*/ 2147483647 h 16"/>
              <a:gd name="T80" fmla="*/ 2147483647 w 4080"/>
              <a:gd name="T81" fmla="*/ 0 h 16"/>
              <a:gd name="T82" fmla="*/ 2147483647 w 4080"/>
              <a:gd name="T83" fmla="*/ 0 h 16"/>
              <a:gd name="T84" fmla="*/ 2147483647 w 4080"/>
              <a:gd name="T85" fmla="*/ 2147483647 h 16"/>
              <a:gd name="T86" fmla="*/ 2147483647 w 4080"/>
              <a:gd name="T87" fmla="*/ 2147483647 h 16"/>
              <a:gd name="T88" fmla="*/ 2147483647 w 4080"/>
              <a:gd name="T89" fmla="*/ 0 h 16"/>
              <a:gd name="T90" fmla="*/ 2147483647 w 4080"/>
              <a:gd name="T91" fmla="*/ 2147483647 h 16"/>
              <a:gd name="T92" fmla="*/ 2147483647 w 4080"/>
              <a:gd name="T93" fmla="*/ 2147483647 h 16"/>
              <a:gd name="T94" fmla="*/ 2147483647 w 4080"/>
              <a:gd name="T95" fmla="*/ 0 h 16"/>
              <a:gd name="T96" fmla="*/ 2147483647 w 4080"/>
              <a:gd name="T97" fmla="*/ 0 h 16"/>
              <a:gd name="T98" fmla="*/ 2147483647 w 4080"/>
              <a:gd name="T99" fmla="*/ 2147483647 h 16"/>
              <a:gd name="T100" fmla="*/ 2147483647 w 4080"/>
              <a:gd name="T101" fmla="*/ 2147483647 h 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0"/>
              <a:gd name="T154" fmla="*/ 0 h 16"/>
              <a:gd name="T155" fmla="*/ 4080 w 4080"/>
              <a:gd name="T156" fmla="*/ 16 h 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0" h="16">
                <a:moveTo>
                  <a:pt x="8" y="0"/>
                </a:moveTo>
                <a:lnTo>
                  <a:pt x="56" y="0"/>
                </a:lnTo>
                <a:cubicBezTo>
                  <a:pt x="61" y="0"/>
                  <a:pt x="64" y="4"/>
                  <a:pt x="64" y="8"/>
                </a:cubicBezTo>
                <a:cubicBezTo>
                  <a:pt x="64" y="13"/>
                  <a:pt x="61" y="16"/>
                  <a:pt x="56" y="16"/>
                </a:cubicBezTo>
                <a:lnTo>
                  <a:pt x="8" y="16"/>
                </a:lnTo>
                <a:cubicBezTo>
                  <a:pt x="4" y="16"/>
                  <a:pt x="0" y="13"/>
                  <a:pt x="0" y="8"/>
                </a:cubicBezTo>
                <a:cubicBezTo>
                  <a:pt x="0" y="4"/>
                  <a:pt x="4" y="0"/>
                  <a:pt x="8" y="0"/>
                </a:cubicBezTo>
                <a:close/>
                <a:moveTo>
                  <a:pt x="120" y="0"/>
                </a:moveTo>
                <a:lnTo>
                  <a:pt x="168" y="0"/>
                </a:lnTo>
                <a:cubicBezTo>
                  <a:pt x="173" y="0"/>
                  <a:pt x="176" y="4"/>
                  <a:pt x="176" y="8"/>
                </a:cubicBezTo>
                <a:cubicBezTo>
                  <a:pt x="176" y="13"/>
                  <a:pt x="173" y="16"/>
                  <a:pt x="168" y="16"/>
                </a:cubicBezTo>
                <a:lnTo>
                  <a:pt x="120" y="16"/>
                </a:lnTo>
                <a:cubicBezTo>
                  <a:pt x="116" y="16"/>
                  <a:pt x="112" y="13"/>
                  <a:pt x="112" y="8"/>
                </a:cubicBezTo>
                <a:cubicBezTo>
                  <a:pt x="112" y="4"/>
                  <a:pt x="116" y="0"/>
                  <a:pt x="120" y="0"/>
                </a:cubicBezTo>
                <a:close/>
                <a:moveTo>
                  <a:pt x="232" y="0"/>
                </a:moveTo>
                <a:lnTo>
                  <a:pt x="280" y="0"/>
                </a:lnTo>
                <a:cubicBezTo>
                  <a:pt x="285" y="0"/>
                  <a:pt x="288" y="4"/>
                  <a:pt x="288" y="8"/>
                </a:cubicBezTo>
                <a:cubicBezTo>
                  <a:pt x="288" y="13"/>
                  <a:pt x="285" y="16"/>
                  <a:pt x="280" y="16"/>
                </a:cubicBezTo>
                <a:lnTo>
                  <a:pt x="232" y="16"/>
                </a:lnTo>
                <a:cubicBezTo>
                  <a:pt x="228" y="16"/>
                  <a:pt x="224" y="13"/>
                  <a:pt x="224" y="8"/>
                </a:cubicBezTo>
                <a:cubicBezTo>
                  <a:pt x="224" y="4"/>
                  <a:pt x="228" y="0"/>
                  <a:pt x="232" y="0"/>
                </a:cubicBezTo>
                <a:close/>
                <a:moveTo>
                  <a:pt x="344" y="0"/>
                </a:moveTo>
                <a:lnTo>
                  <a:pt x="392" y="0"/>
                </a:lnTo>
                <a:cubicBezTo>
                  <a:pt x="397" y="0"/>
                  <a:pt x="400" y="4"/>
                  <a:pt x="400" y="8"/>
                </a:cubicBezTo>
                <a:cubicBezTo>
                  <a:pt x="400" y="13"/>
                  <a:pt x="397" y="16"/>
                  <a:pt x="392" y="16"/>
                </a:cubicBezTo>
                <a:lnTo>
                  <a:pt x="344" y="16"/>
                </a:lnTo>
                <a:cubicBezTo>
                  <a:pt x="340" y="16"/>
                  <a:pt x="336" y="13"/>
                  <a:pt x="336" y="8"/>
                </a:cubicBezTo>
                <a:cubicBezTo>
                  <a:pt x="336" y="4"/>
                  <a:pt x="340" y="0"/>
                  <a:pt x="344" y="0"/>
                </a:cubicBezTo>
                <a:close/>
                <a:moveTo>
                  <a:pt x="456" y="0"/>
                </a:moveTo>
                <a:lnTo>
                  <a:pt x="504" y="0"/>
                </a:lnTo>
                <a:cubicBezTo>
                  <a:pt x="509" y="0"/>
                  <a:pt x="512" y="4"/>
                  <a:pt x="512" y="8"/>
                </a:cubicBezTo>
                <a:cubicBezTo>
                  <a:pt x="512" y="13"/>
                  <a:pt x="509" y="16"/>
                  <a:pt x="504" y="16"/>
                </a:cubicBezTo>
                <a:lnTo>
                  <a:pt x="456" y="16"/>
                </a:lnTo>
                <a:cubicBezTo>
                  <a:pt x="452" y="16"/>
                  <a:pt x="448" y="13"/>
                  <a:pt x="448" y="8"/>
                </a:cubicBezTo>
                <a:cubicBezTo>
                  <a:pt x="448" y="4"/>
                  <a:pt x="452" y="0"/>
                  <a:pt x="456" y="0"/>
                </a:cubicBezTo>
                <a:close/>
                <a:moveTo>
                  <a:pt x="568" y="0"/>
                </a:moveTo>
                <a:lnTo>
                  <a:pt x="616" y="0"/>
                </a:lnTo>
                <a:cubicBezTo>
                  <a:pt x="621" y="0"/>
                  <a:pt x="624" y="4"/>
                  <a:pt x="624" y="8"/>
                </a:cubicBezTo>
                <a:cubicBezTo>
                  <a:pt x="624" y="13"/>
                  <a:pt x="621" y="16"/>
                  <a:pt x="616" y="16"/>
                </a:cubicBezTo>
                <a:lnTo>
                  <a:pt x="568" y="16"/>
                </a:lnTo>
                <a:cubicBezTo>
                  <a:pt x="564" y="16"/>
                  <a:pt x="560" y="13"/>
                  <a:pt x="560" y="8"/>
                </a:cubicBezTo>
                <a:cubicBezTo>
                  <a:pt x="560" y="4"/>
                  <a:pt x="564" y="0"/>
                  <a:pt x="568" y="0"/>
                </a:cubicBezTo>
                <a:close/>
                <a:moveTo>
                  <a:pt x="680" y="0"/>
                </a:moveTo>
                <a:lnTo>
                  <a:pt x="728" y="0"/>
                </a:lnTo>
                <a:cubicBezTo>
                  <a:pt x="733" y="0"/>
                  <a:pt x="736" y="4"/>
                  <a:pt x="736" y="8"/>
                </a:cubicBezTo>
                <a:cubicBezTo>
                  <a:pt x="736" y="13"/>
                  <a:pt x="733" y="16"/>
                  <a:pt x="728" y="16"/>
                </a:cubicBezTo>
                <a:lnTo>
                  <a:pt x="680" y="16"/>
                </a:lnTo>
                <a:cubicBezTo>
                  <a:pt x="676" y="16"/>
                  <a:pt x="672" y="13"/>
                  <a:pt x="672" y="8"/>
                </a:cubicBezTo>
                <a:cubicBezTo>
                  <a:pt x="672" y="4"/>
                  <a:pt x="676" y="0"/>
                  <a:pt x="680" y="0"/>
                </a:cubicBezTo>
                <a:close/>
                <a:moveTo>
                  <a:pt x="792" y="0"/>
                </a:moveTo>
                <a:lnTo>
                  <a:pt x="840" y="0"/>
                </a:lnTo>
                <a:cubicBezTo>
                  <a:pt x="845" y="0"/>
                  <a:pt x="848" y="4"/>
                  <a:pt x="848" y="8"/>
                </a:cubicBezTo>
                <a:cubicBezTo>
                  <a:pt x="848" y="13"/>
                  <a:pt x="845" y="16"/>
                  <a:pt x="840" y="16"/>
                </a:cubicBezTo>
                <a:lnTo>
                  <a:pt x="792" y="16"/>
                </a:lnTo>
                <a:cubicBezTo>
                  <a:pt x="788" y="16"/>
                  <a:pt x="784" y="13"/>
                  <a:pt x="784" y="8"/>
                </a:cubicBezTo>
                <a:cubicBezTo>
                  <a:pt x="784" y="4"/>
                  <a:pt x="788" y="0"/>
                  <a:pt x="792" y="0"/>
                </a:cubicBezTo>
                <a:close/>
                <a:moveTo>
                  <a:pt x="904" y="0"/>
                </a:moveTo>
                <a:lnTo>
                  <a:pt x="952" y="0"/>
                </a:lnTo>
                <a:cubicBezTo>
                  <a:pt x="957" y="0"/>
                  <a:pt x="960" y="4"/>
                  <a:pt x="960" y="8"/>
                </a:cubicBezTo>
                <a:cubicBezTo>
                  <a:pt x="960" y="13"/>
                  <a:pt x="957" y="16"/>
                  <a:pt x="952" y="16"/>
                </a:cubicBezTo>
                <a:lnTo>
                  <a:pt x="904" y="16"/>
                </a:lnTo>
                <a:cubicBezTo>
                  <a:pt x="900" y="16"/>
                  <a:pt x="896" y="13"/>
                  <a:pt x="896" y="8"/>
                </a:cubicBezTo>
                <a:cubicBezTo>
                  <a:pt x="896" y="4"/>
                  <a:pt x="900" y="0"/>
                  <a:pt x="904" y="0"/>
                </a:cubicBezTo>
                <a:close/>
                <a:moveTo>
                  <a:pt x="1016" y="0"/>
                </a:moveTo>
                <a:lnTo>
                  <a:pt x="1064" y="0"/>
                </a:lnTo>
                <a:cubicBezTo>
                  <a:pt x="1069" y="0"/>
                  <a:pt x="1072" y="4"/>
                  <a:pt x="1072" y="8"/>
                </a:cubicBezTo>
                <a:cubicBezTo>
                  <a:pt x="1072" y="13"/>
                  <a:pt x="1069" y="16"/>
                  <a:pt x="1064" y="16"/>
                </a:cubicBezTo>
                <a:lnTo>
                  <a:pt x="1016" y="16"/>
                </a:lnTo>
                <a:cubicBezTo>
                  <a:pt x="1012" y="16"/>
                  <a:pt x="1008" y="13"/>
                  <a:pt x="1008" y="8"/>
                </a:cubicBezTo>
                <a:cubicBezTo>
                  <a:pt x="1008" y="4"/>
                  <a:pt x="1012" y="0"/>
                  <a:pt x="1016" y="0"/>
                </a:cubicBezTo>
                <a:close/>
                <a:moveTo>
                  <a:pt x="1128" y="0"/>
                </a:moveTo>
                <a:lnTo>
                  <a:pt x="1176" y="0"/>
                </a:lnTo>
                <a:cubicBezTo>
                  <a:pt x="1181" y="0"/>
                  <a:pt x="1184" y="4"/>
                  <a:pt x="1184" y="8"/>
                </a:cubicBezTo>
                <a:cubicBezTo>
                  <a:pt x="1184" y="13"/>
                  <a:pt x="1181" y="16"/>
                  <a:pt x="1176" y="16"/>
                </a:cubicBezTo>
                <a:lnTo>
                  <a:pt x="1128" y="16"/>
                </a:lnTo>
                <a:cubicBezTo>
                  <a:pt x="1124" y="16"/>
                  <a:pt x="1120" y="13"/>
                  <a:pt x="1120" y="8"/>
                </a:cubicBezTo>
                <a:cubicBezTo>
                  <a:pt x="1120" y="4"/>
                  <a:pt x="1124" y="0"/>
                  <a:pt x="1128" y="0"/>
                </a:cubicBezTo>
                <a:close/>
                <a:moveTo>
                  <a:pt x="1240" y="0"/>
                </a:moveTo>
                <a:lnTo>
                  <a:pt x="1288" y="0"/>
                </a:lnTo>
                <a:cubicBezTo>
                  <a:pt x="1293" y="0"/>
                  <a:pt x="1296" y="4"/>
                  <a:pt x="1296" y="8"/>
                </a:cubicBezTo>
                <a:cubicBezTo>
                  <a:pt x="1296" y="13"/>
                  <a:pt x="1293" y="16"/>
                  <a:pt x="1288" y="16"/>
                </a:cubicBezTo>
                <a:lnTo>
                  <a:pt x="1240" y="16"/>
                </a:lnTo>
                <a:cubicBezTo>
                  <a:pt x="1236" y="16"/>
                  <a:pt x="1232" y="13"/>
                  <a:pt x="1232" y="8"/>
                </a:cubicBezTo>
                <a:cubicBezTo>
                  <a:pt x="1232" y="4"/>
                  <a:pt x="1236" y="0"/>
                  <a:pt x="1240" y="0"/>
                </a:cubicBezTo>
                <a:close/>
                <a:moveTo>
                  <a:pt x="1352" y="0"/>
                </a:moveTo>
                <a:lnTo>
                  <a:pt x="1400" y="0"/>
                </a:lnTo>
                <a:cubicBezTo>
                  <a:pt x="1405" y="0"/>
                  <a:pt x="1408" y="4"/>
                  <a:pt x="1408" y="8"/>
                </a:cubicBezTo>
                <a:cubicBezTo>
                  <a:pt x="1408" y="13"/>
                  <a:pt x="1405" y="16"/>
                  <a:pt x="1400" y="16"/>
                </a:cubicBezTo>
                <a:lnTo>
                  <a:pt x="1352" y="16"/>
                </a:lnTo>
                <a:cubicBezTo>
                  <a:pt x="1348" y="16"/>
                  <a:pt x="1344" y="13"/>
                  <a:pt x="1344" y="8"/>
                </a:cubicBezTo>
                <a:cubicBezTo>
                  <a:pt x="1344" y="4"/>
                  <a:pt x="1348" y="0"/>
                  <a:pt x="1352" y="0"/>
                </a:cubicBezTo>
                <a:close/>
                <a:moveTo>
                  <a:pt x="1464" y="0"/>
                </a:moveTo>
                <a:lnTo>
                  <a:pt x="1512" y="0"/>
                </a:lnTo>
                <a:cubicBezTo>
                  <a:pt x="1517" y="0"/>
                  <a:pt x="1520" y="4"/>
                  <a:pt x="1520" y="8"/>
                </a:cubicBezTo>
                <a:cubicBezTo>
                  <a:pt x="1520" y="13"/>
                  <a:pt x="1517" y="16"/>
                  <a:pt x="1512" y="16"/>
                </a:cubicBezTo>
                <a:lnTo>
                  <a:pt x="1464" y="16"/>
                </a:lnTo>
                <a:cubicBezTo>
                  <a:pt x="1460" y="16"/>
                  <a:pt x="1456" y="13"/>
                  <a:pt x="1456" y="8"/>
                </a:cubicBezTo>
                <a:cubicBezTo>
                  <a:pt x="1456" y="4"/>
                  <a:pt x="1460" y="0"/>
                  <a:pt x="1464" y="0"/>
                </a:cubicBezTo>
                <a:close/>
                <a:moveTo>
                  <a:pt x="1576" y="0"/>
                </a:moveTo>
                <a:lnTo>
                  <a:pt x="1624" y="0"/>
                </a:lnTo>
                <a:cubicBezTo>
                  <a:pt x="1629" y="0"/>
                  <a:pt x="1632" y="4"/>
                  <a:pt x="1632" y="8"/>
                </a:cubicBezTo>
                <a:cubicBezTo>
                  <a:pt x="1632" y="13"/>
                  <a:pt x="1629" y="16"/>
                  <a:pt x="1624" y="16"/>
                </a:cubicBezTo>
                <a:lnTo>
                  <a:pt x="1576" y="16"/>
                </a:lnTo>
                <a:cubicBezTo>
                  <a:pt x="1572" y="16"/>
                  <a:pt x="1568" y="13"/>
                  <a:pt x="1568" y="8"/>
                </a:cubicBezTo>
                <a:cubicBezTo>
                  <a:pt x="1568" y="4"/>
                  <a:pt x="1572" y="0"/>
                  <a:pt x="1576" y="0"/>
                </a:cubicBezTo>
                <a:close/>
                <a:moveTo>
                  <a:pt x="1688" y="0"/>
                </a:moveTo>
                <a:lnTo>
                  <a:pt x="1736" y="0"/>
                </a:lnTo>
                <a:cubicBezTo>
                  <a:pt x="1741" y="0"/>
                  <a:pt x="1744" y="4"/>
                  <a:pt x="1744" y="8"/>
                </a:cubicBezTo>
                <a:cubicBezTo>
                  <a:pt x="1744" y="13"/>
                  <a:pt x="1741" y="16"/>
                  <a:pt x="1736" y="16"/>
                </a:cubicBezTo>
                <a:lnTo>
                  <a:pt x="1688" y="16"/>
                </a:lnTo>
                <a:cubicBezTo>
                  <a:pt x="1684" y="16"/>
                  <a:pt x="1680" y="13"/>
                  <a:pt x="1680" y="8"/>
                </a:cubicBezTo>
                <a:cubicBezTo>
                  <a:pt x="1680" y="4"/>
                  <a:pt x="1684" y="0"/>
                  <a:pt x="1688" y="0"/>
                </a:cubicBezTo>
                <a:close/>
                <a:moveTo>
                  <a:pt x="1800" y="0"/>
                </a:moveTo>
                <a:lnTo>
                  <a:pt x="1848" y="0"/>
                </a:lnTo>
                <a:cubicBezTo>
                  <a:pt x="1853" y="0"/>
                  <a:pt x="1856" y="4"/>
                  <a:pt x="1856" y="8"/>
                </a:cubicBezTo>
                <a:cubicBezTo>
                  <a:pt x="1856" y="13"/>
                  <a:pt x="1853" y="16"/>
                  <a:pt x="1848" y="16"/>
                </a:cubicBezTo>
                <a:lnTo>
                  <a:pt x="1800" y="16"/>
                </a:lnTo>
                <a:cubicBezTo>
                  <a:pt x="1796" y="16"/>
                  <a:pt x="1792" y="13"/>
                  <a:pt x="1792" y="8"/>
                </a:cubicBezTo>
                <a:cubicBezTo>
                  <a:pt x="1792" y="4"/>
                  <a:pt x="1796" y="0"/>
                  <a:pt x="1800" y="0"/>
                </a:cubicBezTo>
                <a:close/>
                <a:moveTo>
                  <a:pt x="1912" y="0"/>
                </a:moveTo>
                <a:lnTo>
                  <a:pt x="1960" y="0"/>
                </a:lnTo>
                <a:cubicBezTo>
                  <a:pt x="1965" y="0"/>
                  <a:pt x="1968" y="4"/>
                  <a:pt x="1968" y="8"/>
                </a:cubicBezTo>
                <a:cubicBezTo>
                  <a:pt x="1968" y="13"/>
                  <a:pt x="1965" y="16"/>
                  <a:pt x="1960" y="16"/>
                </a:cubicBezTo>
                <a:lnTo>
                  <a:pt x="1912" y="16"/>
                </a:lnTo>
                <a:cubicBezTo>
                  <a:pt x="1908" y="16"/>
                  <a:pt x="1904" y="13"/>
                  <a:pt x="1904" y="8"/>
                </a:cubicBezTo>
                <a:cubicBezTo>
                  <a:pt x="1904" y="4"/>
                  <a:pt x="1908" y="0"/>
                  <a:pt x="1912" y="0"/>
                </a:cubicBezTo>
                <a:close/>
                <a:moveTo>
                  <a:pt x="2024" y="0"/>
                </a:moveTo>
                <a:lnTo>
                  <a:pt x="2072" y="0"/>
                </a:lnTo>
                <a:cubicBezTo>
                  <a:pt x="2077" y="0"/>
                  <a:pt x="2080" y="4"/>
                  <a:pt x="2080" y="8"/>
                </a:cubicBezTo>
                <a:cubicBezTo>
                  <a:pt x="2080" y="13"/>
                  <a:pt x="2077" y="16"/>
                  <a:pt x="2072" y="16"/>
                </a:cubicBezTo>
                <a:lnTo>
                  <a:pt x="2024" y="16"/>
                </a:lnTo>
                <a:cubicBezTo>
                  <a:pt x="2020" y="16"/>
                  <a:pt x="2016" y="13"/>
                  <a:pt x="2016" y="8"/>
                </a:cubicBezTo>
                <a:cubicBezTo>
                  <a:pt x="2016" y="4"/>
                  <a:pt x="2020" y="0"/>
                  <a:pt x="2024" y="0"/>
                </a:cubicBezTo>
                <a:close/>
                <a:moveTo>
                  <a:pt x="2136" y="0"/>
                </a:moveTo>
                <a:lnTo>
                  <a:pt x="2184" y="0"/>
                </a:lnTo>
                <a:cubicBezTo>
                  <a:pt x="2189" y="0"/>
                  <a:pt x="2192" y="4"/>
                  <a:pt x="2192" y="8"/>
                </a:cubicBezTo>
                <a:cubicBezTo>
                  <a:pt x="2192" y="13"/>
                  <a:pt x="2189" y="16"/>
                  <a:pt x="2184" y="16"/>
                </a:cubicBezTo>
                <a:lnTo>
                  <a:pt x="2136" y="16"/>
                </a:lnTo>
                <a:cubicBezTo>
                  <a:pt x="2132" y="16"/>
                  <a:pt x="2128" y="13"/>
                  <a:pt x="2128" y="8"/>
                </a:cubicBezTo>
                <a:cubicBezTo>
                  <a:pt x="2128" y="4"/>
                  <a:pt x="2132" y="0"/>
                  <a:pt x="2136" y="0"/>
                </a:cubicBezTo>
                <a:close/>
                <a:moveTo>
                  <a:pt x="2248" y="0"/>
                </a:moveTo>
                <a:lnTo>
                  <a:pt x="2296" y="0"/>
                </a:lnTo>
                <a:cubicBezTo>
                  <a:pt x="2301" y="0"/>
                  <a:pt x="2304" y="4"/>
                  <a:pt x="2304" y="8"/>
                </a:cubicBezTo>
                <a:cubicBezTo>
                  <a:pt x="2304" y="13"/>
                  <a:pt x="2301" y="16"/>
                  <a:pt x="2296" y="16"/>
                </a:cubicBezTo>
                <a:lnTo>
                  <a:pt x="2248" y="16"/>
                </a:lnTo>
                <a:cubicBezTo>
                  <a:pt x="2244" y="16"/>
                  <a:pt x="2240" y="13"/>
                  <a:pt x="2240" y="8"/>
                </a:cubicBezTo>
                <a:cubicBezTo>
                  <a:pt x="2240" y="4"/>
                  <a:pt x="2244" y="0"/>
                  <a:pt x="2248" y="0"/>
                </a:cubicBezTo>
                <a:close/>
                <a:moveTo>
                  <a:pt x="2360" y="0"/>
                </a:moveTo>
                <a:lnTo>
                  <a:pt x="2408" y="0"/>
                </a:lnTo>
                <a:cubicBezTo>
                  <a:pt x="2413" y="0"/>
                  <a:pt x="2416" y="4"/>
                  <a:pt x="2416" y="8"/>
                </a:cubicBezTo>
                <a:cubicBezTo>
                  <a:pt x="2416" y="13"/>
                  <a:pt x="2413" y="16"/>
                  <a:pt x="2408" y="16"/>
                </a:cubicBezTo>
                <a:lnTo>
                  <a:pt x="2360" y="16"/>
                </a:lnTo>
                <a:cubicBezTo>
                  <a:pt x="2356" y="16"/>
                  <a:pt x="2352" y="13"/>
                  <a:pt x="2352" y="8"/>
                </a:cubicBezTo>
                <a:cubicBezTo>
                  <a:pt x="2352" y="4"/>
                  <a:pt x="2356" y="0"/>
                  <a:pt x="2360" y="0"/>
                </a:cubicBezTo>
                <a:close/>
                <a:moveTo>
                  <a:pt x="2472" y="0"/>
                </a:moveTo>
                <a:lnTo>
                  <a:pt x="2520" y="0"/>
                </a:lnTo>
                <a:cubicBezTo>
                  <a:pt x="2525" y="0"/>
                  <a:pt x="2528" y="4"/>
                  <a:pt x="2528" y="8"/>
                </a:cubicBezTo>
                <a:cubicBezTo>
                  <a:pt x="2528" y="13"/>
                  <a:pt x="2525" y="16"/>
                  <a:pt x="2520" y="16"/>
                </a:cubicBezTo>
                <a:lnTo>
                  <a:pt x="2472" y="16"/>
                </a:lnTo>
                <a:cubicBezTo>
                  <a:pt x="2468" y="16"/>
                  <a:pt x="2464" y="13"/>
                  <a:pt x="2464" y="8"/>
                </a:cubicBezTo>
                <a:cubicBezTo>
                  <a:pt x="2464" y="4"/>
                  <a:pt x="2468" y="0"/>
                  <a:pt x="2472" y="0"/>
                </a:cubicBezTo>
                <a:close/>
                <a:moveTo>
                  <a:pt x="2584" y="0"/>
                </a:moveTo>
                <a:lnTo>
                  <a:pt x="2632" y="0"/>
                </a:lnTo>
                <a:cubicBezTo>
                  <a:pt x="2637" y="0"/>
                  <a:pt x="2640" y="4"/>
                  <a:pt x="2640" y="8"/>
                </a:cubicBezTo>
                <a:cubicBezTo>
                  <a:pt x="2640" y="13"/>
                  <a:pt x="2637" y="16"/>
                  <a:pt x="2632" y="16"/>
                </a:cubicBezTo>
                <a:lnTo>
                  <a:pt x="2584" y="16"/>
                </a:lnTo>
                <a:cubicBezTo>
                  <a:pt x="2580" y="16"/>
                  <a:pt x="2576" y="13"/>
                  <a:pt x="2576" y="8"/>
                </a:cubicBezTo>
                <a:cubicBezTo>
                  <a:pt x="2576" y="4"/>
                  <a:pt x="2580" y="0"/>
                  <a:pt x="2584" y="0"/>
                </a:cubicBezTo>
                <a:close/>
                <a:moveTo>
                  <a:pt x="2696" y="0"/>
                </a:moveTo>
                <a:lnTo>
                  <a:pt x="2744" y="0"/>
                </a:lnTo>
                <a:cubicBezTo>
                  <a:pt x="2749" y="0"/>
                  <a:pt x="2752" y="4"/>
                  <a:pt x="2752" y="8"/>
                </a:cubicBezTo>
                <a:cubicBezTo>
                  <a:pt x="2752" y="13"/>
                  <a:pt x="2749" y="16"/>
                  <a:pt x="2744" y="16"/>
                </a:cubicBezTo>
                <a:lnTo>
                  <a:pt x="2696" y="16"/>
                </a:lnTo>
                <a:cubicBezTo>
                  <a:pt x="2692" y="16"/>
                  <a:pt x="2688" y="13"/>
                  <a:pt x="2688" y="8"/>
                </a:cubicBezTo>
                <a:cubicBezTo>
                  <a:pt x="2688" y="4"/>
                  <a:pt x="2692" y="0"/>
                  <a:pt x="2696" y="0"/>
                </a:cubicBezTo>
                <a:close/>
                <a:moveTo>
                  <a:pt x="2808" y="0"/>
                </a:moveTo>
                <a:lnTo>
                  <a:pt x="2856" y="0"/>
                </a:lnTo>
                <a:cubicBezTo>
                  <a:pt x="2861" y="0"/>
                  <a:pt x="2864" y="4"/>
                  <a:pt x="2864" y="8"/>
                </a:cubicBezTo>
                <a:cubicBezTo>
                  <a:pt x="2864" y="13"/>
                  <a:pt x="2861" y="16"/>
                  <a:pt x="2856" y="16"/>
                </a:cubicBezTo>
                <a:lnTo>
                  <a:pt x="2808" y="16"/>
                </a:lnTo>
                <a:cubicBezTo>
                  <a:pt x="2804" y="16"/>
                  <a:pt x="2800" y="13"/>
                  <a:pt x="2800" y="8"/>
                </a:cubicBezTo>
                <a:cubicBezTo>
                  <a:pt x="2800" y="4"/>
                  <a:pt x="2804" y="0"/>
                  <a:pt x="2808" y="0"/>
                </a:cubicBezTo>
                <a:close/>
                <a:moveTo>
                  <a:pt x="2920" y="0"/>
                </a:moveTo>
                <a:lnTo>
                  <a:pt x="2968" y="0"/>
                </a:lnTo>
                <a:cubicBezTo>
                  <a:pt x="2973" y="0"/>
                  <a:pt x="2976" y="4"/>
                  <a:pt x="2976" y="8"/>
                </a:cubicBezTo>
                <a:cubicBezTo>
                  <a:pt x="2976" y="13"/>
                  <a:pt x="2973" y="16"/>
                  <a:pt x="2968" y="16"/>
                </a:cubicBezTo>
                <a:lnTo>
                  <a:pt x="2920" y="16"/>
                </a:lnTo>
                <a:cubicBezTo>
                  <a:pt x="2916" y="16"/>
                  <a:pt x="2912" y="13"/>
                  <a:pt x="2912" y="8"/>
                </a:cubicBezTo>
                <a:cubicBezTo>
                  <a:pt x="2912" y="4"/>
                  <a:pt x="2916" y="0"/>
                  <a:pt x="2920" y="0"/>
                </a:cubicBezTo>
                <a:close/>
                <a:moveTo>
                  <a:pt x="3032" y="0"/>
                </a:moveTo>
                <a:lnTo>
                  <a:pt x="3080" y="0"/>
                </a:lnTo>
                <a:cubicBezTo>
                  <a:pt x="3085" y="0"/>
                  <a:pt x="3088" y="4"/>
                  <a:pt x="3088" y="8"/>
                </a:cubicBezTo>
                <a:cubicBezTo>
                  <a:pt x="3088" y="13"/>
                  <a:pt x="3085" y="16"/>
                  <a:pt x="3080" y="16"/>
                </a:cubicBezTo>
                <a:lnTo>
                  <a:pt x="3032" y="16"/>
                </a:lnTo>
                <a:cubicBezTo>
                  <a:pt x="3028" y="16"/>
                  <a:pt x="3024" y="13"/>
                  <a:pt x="3024" y="8"/>
                </a:cubicBezTo>
                <a:cubicBezTo>
                  <a:pt x="3024" y="4"/>
                  <a:pt x="3028" y="0"/>
                  <a:pt x="3032" y="0"/>
                </a:cubicBezTo>
                <a:close/>
                <a:moveTo>
                  <a:pt x="3144" y="0"/>
                </a:moveTo>
                <a:lnTo>
                  <a:pt x="3192" y="0"/>
                </a:lnTo>
                <a:cubicBezTo>
                  <a:pt x="3197" y="0"/>
                  <a:pt x="3200" y="4"/>
                  <a:pt x="3200" y="8"/>
                </a:cubicBezTo>
                <a:cubicBezTo>
                  <a:pt x="3200" y="13"/>
                  <a:pt x="3197" y="16"/>
                  <a:pt x="3192" y="16"/>
                </a:cubicBezTo>
                <a:lnTo>
                  <a:pt x="3144" y="16"/>
                </a:lnTo>
                <a:cubicBezTo>
                  <a:pt x="3140" y="16"/>
                  <a:pt x="3136" y="13"/>
                  <a:pt x="3136" y="8"/>
                </a:cubicBezTo>
                <a:cubicBezTo>
                  <a:pt x="3136" y="4"/>
                  <a:pt x="3140" y="0"/>
                  <a:pt x="3144" y="0"/>
                </a:cubicBezTo>
                <a:close/>
                <a:moveTo>
                  <a:pt x="3256" y="0"/>
                </a:moveTo>
                <a:lnTo>
                  <a:pt x="3304" y="0"/>
                </a:lnTo>
                <a:cubicBezTo>
                  <a:pt x="3309" y="0"/>
                  <a:pt x="3312" y="4"/>
                  <a:pt x="3312" y="8"/>
                </a:cubicBezTo>
                <a:cubicBezTo>
                  <a:pt x="3312" y="13"/>
                  <a:pt x="3309" y="16"/>
                  <a:pt x="3304" y="16"/>
                </a:cubicBezTo>
                <a:lnTo>
                  <a:pt x="3256" y="16"/>
                </a:lnTo>
                <a:cubicBezTo>
                  <a:pt x="3252" y="16"/>
                  <a:pt x="3248" y="13"/>
                  <a:pt x="3248" y="8"/>
                </a:cubicBezTo>
                <a:cubicBezTo>
                  <a:pt x="3248" y="4"/>
                  <a:pt x="3252" y="0"/>
                  <a:pt x="3256" y="0"/>
                </a:cubicBezTo>
                <a:close/>
                <a:moveTo>
                  <a:pt x="3368" y="0"/>
                </a:moveTo>
                <a:lnTo>
                  <a:pt x="3416" y="0"/>
                </a:lnTo>
                <a:cubicBezTo>
                  <a:pt x="3421" y="0"/>
                  <a:pt x="3424" y="4"/>
                  <a:pt x="3424" y="8"/>
                </a:cubicBezTo>
                <a:cubicBezTo>
                  <a:pt x="3424" y="13"/>
                  <a:pt x="3421" y="16"/>
                  <a:pt x="3416" y="16"/>
                </a:cubicBezTo>
                <a:lnTo>
                  <a:pt x="3368" y="16"/>
                </a:lnTo>
                <a:cubicBezTo>
                  <a:pt x="3364" y="16"/>
                  <a:pt x="3360" y="13"/>
                  <a:pt x="3360" y="8"/>
                </a:cubicBezTo>
                <a:cubicBezTo>
                  <a:pt x="3360" y="4"/>
                  <a:pt x="3364" y="0"/>
                  <a:pt x="3368" y="0"/>
                </a:cubicBezTo>
                <a:close/>
                <a:moveTo>
                  <a:pt x="3480" y="0"/>
                </a:moveTo>
                <a:lnTo>
                  <a:pt x="3528" y="0"/>
                </a:lnTo>
                <a:cubicBezTo>
                  <a:pt x="3533" y="0"/>
                  <a:pt x="3536" y="4"/>
                  <a:pt x="3536" y="8"/>
                </a:cubicBezTo>
                <a:cubicBezTo>
                  <a:pt x="3536" y="13"/>
                  <a:pt x="3533" y="16"/>
                  <a:pt x="3528" y="16"/>
                </a:cubicBezTo>
                <a:lnTo>
                  <a:pt x="3480" y="16"/>
                </a:lnTo>
                <a:cubicBezTo>
                  <a:pt x="3476" y="16"/>
                  <a:pt x="3472" y="13"/>
                  <a:pt x="3472" y="8"/>
                </a:cubicBezTo>
                <a:cubicBezTo>
                  <a:pt x="3472" y="4"/>
                  <a:pt x="3476" y="0"/>
                  <a:pt x="3480" y="0"/>
                </a:cubicBezTo>
                <a:close/>
                <a:moveTo>
                  <a:pt x="3592" y="0"/>
                </a:moveTo>
                <a:lnTo>
                  <a:pt x="3640" y="0"/>
                </a:lnTo>
                <a:cubicBezTo>
                  <a:pt x="3645" y="0"/>
                  <a:pt x="3648" y="4"/>
                  <a:pt x="3648" y="8"/>
                </a:cubicBezTo>
                <a:cubicBezTo>
                  <a:pt x="3648" y="13"/>
                  <a:pt x="3645" y="16"/>
                  <a:pt x="3640" y="16"/>
                </a:cubicBezTo>
                <a:lnTo>
                  <a:pt x="3592" y="16"/>
                </a:lnTo>
                <a:cubicBezTo>
                  <a:pt x="3588" y="16"/>
                  <a:pt x="3584" y="13"/>
                  <a:pt x="3584" y="8"/>
                </a:cubicBezTo>
                <a:cubicBezTo>
                  <a:pt x="3584" y="4"/>
                  <a:pt x="3588" y="0"/>
                  <a:pt x="3592" y="0"/>
                </a:cubicBezTo>
                <a:close/>
                <a:moveTo>
                  <a:pt x="3704" y="0"/>
                </a:moveTo>
                <a:lnTo>
                  <a:pt x="3752" y="0"/>
                </a:lnTo>
                <a:cubicBezTo>
                  <a:pt x="3757" y="0"/>
                  <a:pt x="3760" y="4"/>
                  <a:pt x="3760" y="8"/>
                </a:cubicBezTo>
                <a:cubicBezTo>
                  <a:pt x="3760" y="13"/>
                  <a:pt x="3757" y="16"/>
                  <a:pt x="3752" y="16"/>
                </a:cubicBezTo>
                <a:lnTo>
                  <a:pt x="3704" y="16"/>
                </a:lnTo>
                <a:cubicBezTo>
                  <a:pt x="3700" y="16"/>
                  <a:pt x="3696" y="13"/>
                  <a:pt x="3696" y="8"/>
                </a:cubicBezTo>
                <a:cubicBezTo>
                  <a:pt x="3696" y="4"/>
                  <a:pt x="3700" y="0"/>
                  <a:pt x="3704" y="0"/>
                </a:cubicBezTo>
                <a:close/>
                <a:moveTo>
                  <a:pt x="3816" y="0"/>
                </a:moveTo>
                <a:lnTo>
                  <a:pt x="3864" y="0"/>
                </a:lnTo>
                <a:cubicBezTo>
                  <a:pt x="3869" y="0"/>
                  <a:pt x="3872" y="4"/>
                  <a:pt x="3872" y="8"/>
                </a:cubicBezTo>
                <a:cubicBezTo>
                  <a:pt x="3872" y="13"/>
                  <a:pt x="3869" y="16"/>
                  <a:pt x="3864" y="16"/>
                </a:cubicBezTo>
                <a:lnTo>
                  <a:pt x="3816" y="16"/>
                </a:lnTo>
                <a:cubicBezTo>
                  <a:pt x="3812" y="16"/>
                  <a:pt x="3808" y="13"/>
                  <a:pt x="3808" y="8"/>
                </a:cubicBezTo>
                <a:cubicBezTo>
                  <a:pt x="3808" y="4"/>
                  <a:pt x="3812" y="0"/>
                  <a:pt x="3816" y="0"/>
                </a:cubicBezTo>
                <a:close/>
                <a:moveTo>
                  <a:pt x="3928" y="0"/>
                </a:moveTo>
                <a:lnTo>
                  <a:pt x="3976" y="0"/>
                </a:lnTo>
                <a:cubicBezTo>
                  <a:pt x="3981" y="0"/>
                  <a:pt x="3984" y="4"/>
                  <a:pt x="3984" y="8"/>
                </a:cubicBezTo>
                <a:cubicBezTo>
                  <a:pt x="3984" y="13"/>
                  <a:pt x="3981" y="16"/>
                  <a:pt x="3976" y="16"/>
                </a:cubicBezTo>
                <a:lnTo>
                  <a:pt x="3928" y="16"/>
                </a:lnTo>
                <a:cubicBezTo>
                  <a:pt x="3924" y="16"/>
                  <a:pt x="3920" y="13"/>
                  <a:pt x="3920" y="8"/>
                </a:cubicBezTo>
                <a:cubicBezTo>
                  <a:pt x="3920" y="4"/>
                  <a:pt x="3924" y="0"/>
                  <a:pt x="3928" y="0"/>
                </a:cubicBezTo>
                <a:close/>
                <a:moveTo>
                  <a:pt x="4040" y="0"/>
                </a:moveTo>
                <a:lnTo>
                  <a:pt x="4072" y="0"/>
                </a:lnTo>
                <a:cubicBezTo>
                  <a:pt x="4077" y="0"/>
                  <a:pt x="4080" y="4"/>
                  <a:pt x="4080" y="8"/>
                </a:cubicBezTo>
                <a:cubicBezTo>
                  <a:pt x="4080" y="13"/>
                  <a:pt x="4077" y="16"/>
                  <a:pt x="4072" y="16"/>
                </a:cubicBezTo>
                <a:lnTo>
                  <a:pt x="4040" y="16"/>
                </a:lnTo>
                <a:cubicBezTo>
                  <a:pt x="4036" y="16"/>
                  <a:pt x="4032" y="13"/>
                  <a:pt x="4032" y="8"/>
                </a:cubicBezTo>
                <a:cubicBezTo>
                  <a:pt x="4032" y="4"/>
                  <a:pt x="4036" y="0"/>
                  <a:pt x="4040" y="0"/>
                </a:cubicBezTo>
                <a:close/>
              </a:path>
            </a:pathLst>
          </a:custGeom>
          <a:solidFill>
            <a:srgbClr val="000000"/>
          </a:solidFill>
          <a:ln w="9525">
            <a:solidFill>
              <a:srgbClr val="000000"/>
            </a:solidFill>
            <a:bevel/>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p:sp>
        <p:nvSpPr>
          <p:cNvPr id="30783" name="Freeform 59">
            <a:extLst>
              <a:ext uri="{FF2B5EF4-FFF2-40B4-BE49-F238E27FC236}">
                <a16:creationId xmlns:a16="http://schemas.microsoft.com/office/drawing/2014/main" id="{5F87BEA0-4163-48C8-A56B-CEDD460804B0}"/>
              </a:ext>
            </a:extLst>
          </p:cNvPr>
          <p:cNvSpPr>
            <a:spLocks noEditPoints="1"/>
          </p:cNvSpPr>
          <p:nvPr/>
        </p:nvSpPr>
        <p:spPr bwMode="auto">
          <a:xfrm>
            <a:off x="2022737" y="1708027"/>
            <a:ext cx="41687" cy="3586491"/>
          </a:xfrm>
          <a:custGeom>
            <a:avLst/>
            <a:gdLst>
              <a:gd name="T0" fmla="*/ 0 w 49"/>
              <a:gd name="T1" fmla="*/ 2147483647 h 4305"/>
              <a:gd name="T2" fmla="*/ 2147483647 w 49"/>
              <a:gd name="T3" fmla="*/ 2147483647 h 4305"/>
              <a:gd name="T4" fmla="*/ 2147483647 w 49"/>
              <a:gd name="T5" fmla="*/ 2147483647 h 4305"/>
              <a:gd name="T6" fmla="*/ 2147483647 w 49"/>
              <a:gd name="T7" fmla="*/ 2147483647 h 4305"/>
              <a:gd name="T8" fmla="*/ 2147483647 w 49"/>
              <a:gd name="T9" fmla="*/ 2147483647 h 4305"/>
              <a:gd name="T10" fmla="*/ 2147483647 w 49"/>
              <a:gd name="T11" fmla="*/ 2147483647 h 4305"/>
              <a:gd name="T12" fmla="*/ 2147483647 w 49"/>
              <a:gd name="T13" fmla="*/ 2147483647 h 4305"/>
              <a:gd name="T14" fmla="*/ 2147483647 w 49"/>
              <a:gd name="T15" fmla="*/ 2147483647 h 4305"/>
              <a:gd name="T16" fmla="*/ 2147483647 w 49"/>
              <a:gd name="T17" fmla="*/ 2147483647 h 4305"/>
              <a:gd name="T18" fmla="*/ 2147483647 w 49"/>
              <a:gd name="T19" fmla="*/ 2147483647 h 4305"/>
              <a:gd name="T20" fmla="*/ 2147483647 w 49"/>
              <a:gd name="T21" fmla="*/ 2147483647 h 4305"/>
              <a:gd name="T22" fmla="*/ 2147483647 w 49"/>
              <a:gd name="T23" fmla="*/ 2147483647 h 4305"/>
              <a:gd name="T24" fmla="*/ 2147483647 w 49"/>
              <a:gd name="T25" fmla="*/ 2147483647 h 4305"/>
              <a:gd name="T26" fmla="*/ 2147483647 w 49"/>
              <a:gd name="T27" fmla="*/ 2147483647 h 4305"/>
              <a:gd name="T28" fmla="*/ 2147483647 w 49"/>
              <a:gd name="T29" fmla="*/ 2147483647 h 4305"/>
              <a:gd name="T30" fmla="*/ 2147483647 w 49"/>
              <a:gd name="T31" fmla="*/ 2147483647 h 4305"/>
              <a:gd name="T32" fmla="*/ 2147483647 w 49"/>
              <a:gd name="T33" fmla="*/ 2147483647 h 4305"/>
              <a:gd name="T34" fmla="*/ 2147483647 w 49"/>
              <a:gd name="T35" fmla="*/ 2147483647 h 4305"/>
              <a:gd name="T36" fmla="*/ 2147483647 w 49"/>
              <a:gd name="T37" fmla="*/ 2147483647 h 4305"/>
              <a:gd name="T38" fmla="*/ 2147483647 w 49"/>
              <a:gd name="T39" fmla="*/ 2147483647 h 4305"/>
              <a:gd name="T40" fmla="*/ 2147483647 w 49"/>
              <a:gd name="T41" fmla="*/ 2147483647 h 4305"/>
              <a:gd name="T42" fmla="*/ 2147483647 w 49"/>
              <a:gd name="T43" fmla="*/ 2147483647 h 4305"/>
              <a:gd name="T44" fmla="*/ 2147483647 w 49"/>
              <a:gd name="T45" fmla="*/ 2147483647 h 4305"/>
              <a:gd name="T46" fmla="*/ 2147483647 w 49"/>
              <a:gd name="T47" fmla="*/ 2147483647 h 4305"/>
              <a:gd name="T48" fmla="*/ 2147483647 w 49"/>
              <a:gd name="T49" fmla="*/ 2147483647 h 4305"/>
              <a:gd name="T50" fmla="*/ 2147483647 w 49"/>
              <a:gd name="T51" fmla="*/ 2147483647 h 4305"/>
              <a:gd name="T52" fmla="*/ 2147483647 w 49"/>
              <a:gd name="T53" fmla="*/ 2147483647 h 4305"/>
              <a:gd name="T54" fmla="*/ 2147483647 w 49"/>
              <a:gd name="T55" fmla="*/ 2147483647 h 4305"/>
              <a:gd name="T56" fmla="*/ 2147483647 w 49"/>
              <a:gd name="T57" fmla="*/ 2147483647 h 4305"/>
              <a:gd name="T58" fmla="*/ 2147483647 w 49"/>
              <a:gd name="T59" fmla="*/ 2147483647 h 4305"/>
              <a:gd name="T60" fmla="*/ 2147483647 w 49"/>
              <a:gd name="T61" fmla="*/ 2147483647 h 4305"/>
              <a:gd name="T62" fmla="*/ 2147483647 w 49"/>
              <a:gd name="T63" fmla="*/ 2147483647 h 4305"/>
              <a:gd name="T64" fmla="*/ 2147483647 w 49"/>
              <a:gd name="T65" fmla="*/ 2147483647 h 4305"/>
              <a:gd name="T66" fmla="*/ 2147483647 w 49"/>
              <a:gd name="T67" fmla="*/ 2147483647 h 4305"/>
              <a:gd name="T68" fmla="*/ 2147483647 w 49"/>
              <a:gd name="T69" fmla="*/ 2147483647 h 4305"/>
              <a:gd name="T70" fmla="*/ 2147483647 w 49"/>
              <a:gd name="T71" fmla="*/ 2147483647 h 4305"/>
              <a:gd name="T72" fmla="*/ 2147483647 w 49"/>
              <a:gd name="T73" fmla="*/ 2147483647 h 4305"/>
              <a:gd name="T74" fmla="*/ 2147483647 w 49"/>
              <a:gd name="T75" fmla="*/ 2147483647 h 4305"/>
              <a:gd name="T76" fmla="*/ 2147483647 w 49"/>
              <a:gd name="T77" fmla="*/ 2147483647 h 4305"/>
              <a:gd name="T78" fmla="*/ 2147483647 w 49"/>
              <a:gd name="T79" fmla="*/ 2147483647 h 4305"/>
              <a:gd name="T80" fmla="*/ 2147483647 w 49"/>
              <a:gd name="T81" fmla="*/ 2147483647 h 4305"/>
              <a:gd name="T82" fmla="*/ 2147483647 w 49"/>
              <a:gd name="T83" fmla="*/ 2147483647 h 4305"/>
              <a:gd name="T84" fmla="*/ 2147483647 w 49"/>
              <a:gd name="T85" fmla="*/ 2147483647 h 4305"/>
              <a:gd name="T86" fmla="*/ 2147483647 w 49"/>
              <a:gd name="T87" fmla="*/ 2147483647 h 4305"/>
              <a:gd name="T88" fmla="*/ 2147483647 w 49"/>
              <a:gd name="T89" fmla="*/ 2147483647 h 4305"/>
              <a:gd name="T90" fmla="*/ 2147483647 w 49"/>
              <a:gd name="T91" fmla="*/ 2147483647 h 4305"/>
              <a:gd name="T92" fmla="*/ 2147483647 w 49"/>
              <a:gd name="T93" fmla="*/ 2147483647 h 4305"/>
              <a:gd name="T94" fmla="*/ 2147483647 w 49"/>
              <a:gd name="T95" fmla="*/ 2147483647 h 4305"/>
              <a:gd name="T96" fmla="*/ 2147483647 w 49"/>
              <a:gd name="T97" fmla="*/ 2147483647 h 4305"/>
              <a:gd name="T98" fmla="*/ 2147483647 w 49"/>
              <a:gd name="T99" fmla="*/ 2147483647 h 4305"/>
              <a:gd name="T100" fmla="*/ 2147483647 w 49"/>
              <a:gd name="T101" fmla="*/ 2147483647 h 4305"/>
              <a:gd name="T102" fmla="*/ 2147483647 w 49"/>
              <a:gd name="T103" fmla="*/ 2147483647 h 4305"/>
              <a:gd name="T104" fmla="*/ 2147483647 w 49"/>
              <a:gd name="T105" fmla="*/ 2147483647 h 4305"/>
              <a:gd name="T106" fmla="*/ 2147483647 w 49"/>
              <a:gd name="T107" fmla="*/ 2147483647 h 430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9"/>
              <a:gd name="T163" fmla="*/ 0 h 4305"/>
              <a:gd name="T164" fmla="*/ 49 w 49"/>
              <a:gd name="T165" fmla="*/ 4305 h 430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9" h="4305">
                <a:moveTo>
                  <a:pt x="16" y="8"/>
                </a:moveTo>
                <a:lnTo>
                  <a:pt x="17" y="56"/>
                </a:lnTo>
                <a:cubicBezTo>
                  <a:pt x="17" y="61"/>
                  <a:pt x="13" y="64"/>
                  <a:pt x="9" y="64"/>
                </a:cubicBezTo>
                <a:cubicBezTo>
                  <a:pt x="4" y="65"/>
                  <a:pt x="1" y="61"/>
                  <a:pt x="1" y="57"/>
                </a:cubicBezTo>
                <a:lnTo>
                  <a:pt x="0" y="9"/>
                </a:lnTo>
                <a:cubicBezTo>
                  <a:pt x="0" y="4"/>
                  <a:pt x="4" y="1"/>
                  <a:pt x="8" y="0"/>
                </a:cubicBezTo>
                <a:cubicBezTo>
                  <a:pt x="13" y="0"/>
                  <a:pt x="16" y="4"/>
                  <a:pt x="16" y="8"/>
                </a:cubicBezTo>
                <a:close/>
                <a:moveTo>
                  <a:pt x="17" y="120"/>
                </a:moveTo>
                <a:lnTo>
                  <a:pt x="18" y="168"/>
                </a:lnTo>
                <a:cubicBezTo>
                  <a:pt x="18" y="173"/>
                  <a:pt x="14" y="176"/>
                  <a:pt x="10" y="176"/>
                </a:cubicBezTo>
                <a:cubicBezTo>
                  <a:pt x="5" y="176"/>
                  <a:pt x="2" y="173"/>
                  <a:pt x="2" y="169"/>
                </a:cubicBezTo>
                <a:lnTo>
                  <a:pt x="1" y="121"/>
                </a:lnTo>
                <a:cubicBezTo>
                  <a:pt x="1" y="116"/>
                  <a:pt x="5" y="112"/>
                  <a:pt x="9" y="112"/>
                </a:cubicBezTo>
                <a:cubicBezTo>
                  <a:pt x="14" y="112"/>
                  <a:pt x="17" y="116"/>
                  <a:pt x="17" y="120"/>
                </a:cubicBezTo>
                <a:close/>
                <a:moveTo>
                  <a:pt x="18" y="232"/>
                </a:moveTo>
                <a:lnTo>
                  <a:pt x="18" y="280"/>
                </a:lnTo>
                <a:cubicBezTo>
                  <a:pt x="19" y="285"/>
                  <a:pt x="15" y="288"/>
                  <a:pt x="11" y="288"/>
                </a:cubicBezTo>
                <a:cubicBezTo>
                  <a:pt x="6" y="288"/>
                  <a:pt x="3" y="285"/>
                  <a:pt x="2" y="281"/>
                </a:cubicBezTo>
                <a:lnTo>
                  <a:pt x="2" y="233"/>
                </a:lnTo>
                <a:cubicBezTo>
                  <a:pt x="2" y="228"/>
                  <a:pt x="6" y="224"/>
                  <a:pt x="10" y="224"/>
                </a:cubicBezTo>
                <a:cubicBezTo>
                  <a:pt x="14" y="224"/>
                  <a:pt x="18" y="228"/>
                  <a:pt x="18" y="232"/>
                </a:cubicBezTo>
                <a:close/>
                <a:moveTo>
                  <a:pt x="19" y="344"/>
                </a:moveTo>
                <a:lnTo>
                  <a:pt x="19" y="392"/>
                </a:lnTo>
                <a:cubicBezTo>
                  <a:pt x="19" y="397"/>
                  <a:pt x="16" y="400"/>
                  <a:pt x="11" y="400"/>
                </a:cubicBezTo>
                <a:cubicBezTo>
                  <a:pt x="7" y="400"/>
                  <a:pt x="3" y="397"/>
                  <a:pt x="3" y="393"/>
                </a:cubicBezTo>
                <a:lnTo>
                  <a:pt x="3" y="345"/>
                </a:lnTo>
                <a:cubicBezTo>
                  <a:pt x="3" y="340"/>
                  <a:pt x="6" y="336"/>
                  <a:pt x="11" y="336"/>
                </a:cubicBezTo>
                <a:cubicBezTo>
                  <a:pt x="15" y="336"/>
                  <a:pt x="19" y="340"/>
                  <a:pt x="19" y="344"/>
                </a:cubicBezTo>
                <a:close/>
                <a:moveTo>
                  <a:pt x="20" y="456"/>
                </a:moveTo>
                <a:lnTo>
                  <a:pt x="20" y="504"/>
                </a:lnTo>
                <a:cubicBezTo>
                  <a:pt x="20" y="509"/>
                  <a:pt x="17" y="512"/>
                  <a:pt x="12" y="512"/>
                </a:cubicBezTo>
                <a:cubicBezTo>
                  <a:pt x="8" y="512"/>
                  <a:pt x="4" y="509"/>
                  <a:pt x="4" y="505"/>
                </a:cubicBezTo>
                <a:lnTo>
                  <a:pt x="4" y="457"/>
                </a:lnTo>
                <a:cubicBezTo>
                  <a:pt x="4" y="452"/>
                  <a:pt x="7" y="448"/>
                  <a:pt x="12" y="448"/>
                </a:cubicBezTo>
                <a:cubicBezTo>
                  <a:pt x="16" y="448"/>
                  <a:pt x="20" y="452"/>
                  <a:pt x="20" y="456"/>
                </a:cubicBezTo>
                <a:close/>
                <a:moveTo>
                  <a:pt x="21" y="568"/>
                </a:moveTo>
                <a:lnTo>
                  <a:pt x="21" y="616"/>
                </a:lnTo>
                <a:cubicBezTo>
                  <a:pt x="21" y="621"/>
                  <a:pt x="17" y="624"/>
                  <a:pt x="13" y="624"/>
                </a:cubicBezTo>
                <a:cubicBezTo>
                  <a:pt x="9" y="624"/>
                  <a:pt x="5" y="621"/>
                  <a:pt x="5" y="617"/>
                </a:cubicBezTo>
                <a:lnTo>
                  <a:pt x="5" y="569"/>
                </a:lnTo>
                <a:cubicBezTo>
                  <a:pt x="5" y="564"/>
                  <a:pt x="8" y="560"/>
                  <a:pt x="13" y="560"/>
                </a:cubicBezTo>
                <a:cubicBezTo>
                  <a:pt x="17" y="560"/>
                  <a:pt x="21" y="564"/>
                  <a:pt x="21" y="568"/>
                </a:cubicBezTo>
                <a:close/>
                <a:moveTo>
                  <a:pt x="21" y="680"/>
                </a:moveTo>
                <a:lnTo>
                  <a:pt x="22" y="728"/>
                </a:lnTo>
                <a:cubicBezTo>
                  <a:pt x="22" y="733"/>
                  <a:pt x="18" y="736"/>
                  <a:pt x="14" y="736"/>
                </a:cubicBezTo>
                <a:cubicBezTo>
                  <a:pt x="9" y="736"/>
                  <a:pt x="6" y="733"/>
                  <a:pt x="6" y="729"/>
                </a:cubicBezTo>
                <a:lnTo>
                  <a:pt x="5" y="681"/>
                </a:lnTo>
                <a:cubicBezTo>
                  <a:pt x="5" y="676"/>
                  <a:pt x="9" y="672"/>
                  <a:pt x="13" y="672"/>
                </a:cubicBezTo>
                <a:cubicBezTo>
                  <a:pt x="18" y="672"/>
                  <a:pt x="21" y="676"/>
                  <a:pt x="21" y="680"/>
                </a:cubicBezTo>
                <a:close/>
                <a:moveTo>
                  <a:pt x="22" y="792"/>
                </a:moveTo>
                <a:lnTo>
                  <a:pt x="23" y="840"/>
                </a:lnTo>
                <a:cubicBezTo>
                  <a:pt x="23" y="845"/>
                  <a:pt x="19" y="848"/>
                  <a:pt x="15" y="848"/>
                </a:cubicBezTo>
                <a:cubicBezTo>
                  <a:pt x="10" y="848"/>
                  <a:pt x="7" y="845"/>
                  <a:pt x="7" y="841"/>
                </a:cubicBezTo>
                <a:lnTo>
                  <a:pt x="6" y="793"/>
                </a:lnTo>
                <a:cubicBezTo>
                  <a:pt x="6" y="788"/>
                  <a:pt x="10" y="784"/>
                  <a:pt x="14" y="784"/>
                </a:cubicBezTo>
                <a:cubicBezTo>
                  <a:pt x="19" y="784"/>
                  <a:pt x="22" y="788"/>
                  <a:pt x="22" y="792"/>
                </a:cubicBezTo>
                <a:close/>
                <a:moveTo>
                  <a:pt x="23" y="904"/>
                </a:moveTo>
                <a:lnTo>
                  <a:pt x="24" y="952"/>
                </a:lnTo>
                <a:cubicBezTo>
                  <a:pt x="24" y="957"/>
                  <a:pt x="20" y="960"/>
                  <a:pt x="16" y="960"/>
                </a:cubicBezTo>
                <a:cubicBezTo>
                  <a:pt x="11" y="960"/>
                  <a:pt x="8" y="957"/>
                  <a:pt x="8" y="953"/>
                </a:cubicBezTo>
                <a:lnTo>
                  <a:pt x="7" y="905"/>
                </a:lnTo>
                <a:cubicBezTo>
                  <a:pt x="7" y="900"/>
                  <a:pt x="11" y="896"/>
                  <a:pt x="15" y="896"/>
                </a:cubicBezTo>
                <a:cubicBezTo>
                  <a:pt x="20" y="896"/>
                  <a:pt x="23" y="900"/>
                  <a:pt x="23" y="904"/>
                </a:cubicBezTo>
                <a:close/>
                <a:moveTo>
                  <a:pt x="24" y="1016"/>
                </a:moveTo>
                <a:lnTo>
                  <a:pt x="24" y="1064"/>
                </a:lnTo>
                <a:cubicBezTo>
                  <a:pt x="24" y="1069"/>
                  <a:pt x="21" y="1072"/>
                  <a:pt x="16" y="1072"/>
                </a:cubicBezTo>
                <a:cubicBezTo>
                  <a:pt x="12" y="1072"/>
                  <a:pt x="8" y="1069"/>
                  <a:pt x="8" y="1064"/>
                </a:cubicBezTo>
                <a:lnTo>
                  <a:pt x="8" y="1016"/>
                </a:lnTo>
                <a:cubicBezTo>
                  <a:pt x="8" y="1012"/>
                  <a:pt x="12" y="1008"/>
                  <a:pt x="16" y="1008"/>
                </a:cubicBezTo>
                <a:cubicBezTo>
                  <a:pt x="20" y="1008"/>
                  <a:pt x="24" y="1012"/>
                  <a:pt x="24" y="1016"/>
                </a:cubicBezTo>
                <a:close/>
                <a:moveTo>
                  <a:pt x="25" y="1128"/>
                </a:moveTo>
                <a:lnTo>
                  <a:pt x="25" y="1176"/>
                </a:lnTo>
                <a:cubicBezTo>
                  <a:pt x="25" y="1181"/>
                  <a:pt x="22" y="1184"/>
                  <a:pt x="17" y="1184"/>
                </a:cubicBezTo>
                <a:cubicBezTo>
                  <a:pt x="13" y="1184"/>
                  <a:pt x="9" y="1181"/>
                  <a:pt x="9" y="1176"/>
                </a:cubicBezTo>
                <a:lnTo>
                  <a:pt x="9" y="1128"/>
                </a:lnTo>
                <a:cubicBezTo>
                  <a:pt x="9" y="1124"/>
                  <a:pt x="12" y="1120"/>
                  <a:pt x="17" y="1120"/>
                </a:cubicBezTo>
                <a:cubicBezTo>
                  <a:pt x="21" y="1120"/>
                  <a:pt x="25" y="1124"/>
                  <a:pt x="25" y="1128"/>
                </a:cubicBezTo>
                <a:close/>
                <a:moveTo>
                  <a:pt x="26" y="1240"/>
                </a:moveTo>
                <a:lnTo>
                  <a:pt x="26" y="1288"/>
                </a:lnTo>
                <a:cubicBezTo>
                  <a:pt x="26" y="1293"/>
                  <a:pt x="22" y="1296"/>
                  <a:pt x="18" y="1296"/>
                </a:cubicBezTo>
                <a:cubicBezTo>
                  <a:pt x="14" y="1296"/>
                  <a:pt x="10" y="1293"/>
                  <a:pt x="10" y="1288"/>
                </a:cubicBezTo>
                <a:lnTo>
                  <a:pt x="10" y="1240"/>
                </a:lnTo>
                <a:cubicBezTo>
                  <a:pt x="10" y="1236"/>
                  <a:pt x="13" y="1232"/>
                  <a:pt x="18" y="1232"/>
                </a:cubicBezTo>
                <a:cubicBezTo>
                  <a:pt x="22" y="1232"/>
                  <a:pt x="26" y="1236"/>
                  <a:pt x="26" y="1240"/>
                </a:cubicBezTo>
                <a:close/>
                <a:moveTo>
                  <a:pt x="26" y="1352"/>
                </a:moveTo>
                <a:lnTo>
                  <a:pt x="27" y="1400"/>
                </a:lnTo>
                <a:cubicBezTo>
                  <a:pt x="27" y="1405"/>
                  <a:pt x="23" y="1408"/>
                  <a:pt x="19" y="1408"/>
                </a:cubicBezTo>
                <a:cubicBezTo>
                  <a:pt x="14" y="1408"/>
                  <a:pt x="11" y="1405"/>
                  <a:pt x="11" y="1400"/>
                </a:cubicBezTo>
                <a:lnTo>
                  <a:pt x="10" y="1352"/>
                </a:lnTo>
                <a:cubicBezTo>
                  <a:pt x="10" y="1348"/>
                  <a:pt x="14" y="1344"/>
                  <a:pt x="18" y="1344"/>
                </a:cubicBezTo>
                <a:cubicBezTo>
                  <a:pt x="23" y="1344"/>
                  <a:pt x="26" y="1348"/>
                  <a:pt x="26" y="1352"/>
                </a:cubicBezTo>
                <a:close/>
                <a:moveTo>
                  <a:pt x="27" y="1464"/>
                </a:moveTo>
                <a:lnTo>
                  <a:pt x="28" y="1512"/>
                </a:lnTo>
                <a:cubicBezTo>
                  <a:pt x="28" y="1517"/>
                  <a:pt x="24" y="1520"/>
                  <a:pt x="20" y="1520"/>
                </a:cubicBezTo>
                <a:cubicBezTo>
                  <a:pt x="15" y="1520"/>
                  <a:pt x="12" y="1517"/>
                  <a:pt x="12" y="1512"/>
                </a:cubicBezTo>
                <a:lnTo>
                  <a:pt x="11" y="1464"/>
                </a:lnTo>
                <a:cubicBezTo>
                  <a:pt x="11" y="1460"/>
                  <a:pt x="15" y="1456"/>
                  <a:pt x="19" y="1456"/>
                </a:cubicBezTo>
                <a:cubicBezTo>
                  <a:pt x="24" y="1456"/>
                  <a:pt x="27" y="1460"/>
                  <a:pt x="27" y="1464"/>
                </a:cubicBezTo>
                <a:close/>
                <a:moveTo>
                  <a:pt x="28" y="1576"/>
                </a:moveTo>
                <a:lnTo>
                  <a:pt x="29" y="1624"/>
                </a:lnTo>
                <a:cubicBezTo>
                  <a:pt x="29" y="1629"/>
                  <a:pt x="25" y="1632"/>
                  <a:pt x="21" y="1632"/>
                </a:cubicBezTo>
                <a:cubicBezTo>
                  <a:pt x="16" y="1632"/>
                  <a:pt x="13" y="1629"/>
                  <a:pt x="13" y="1624"/>
                </a:cubicBezTo>
                <a:lnTo>
                  <a:pt x="12" y="1576"/>
                </a:lnTo>
                <a:cubicBezTo>
                  <a:pt x="12" y="1572"/>
                  <a:pt x="16" y="1568"/>
                  <a:pt x="20" y="1568"/>
                </a:cubicBezTo>
                <a:cubicBezTo>
                  <a:pt x="25" y="1568"/>
                  <a:pt x="28" y="1572"/>
                  <a:pt x="28" y="1576"/>
                </a:cubicBezTo>
                <a:close/>
                <a:moveTo>
                  <a:pt x="29" y="1688"/>
                </a:moveTo>
                <a:lnTo>
                  <a:pt x="29" y="1736"/>
                </a:lnTo>
                <a:cubicBezTo>
                  <a:pt x="29" y="1741"/>
                  <a:pt x="26" y="1744"/>
                  <a:pt x="21" y="1744"/>
                </a:cubicBezTo>
                <a:cubicBezTo>
                  <a:pt x="17" y="1744"/>
                  <a:pt x="13" y="1741"/>
                  <a:pt x="13" y="1736"/>
                </a:cubicBezTo>
                <a:lnTo>
                  <a:pt x="13" y="1688"/>
                </a:lnTo>
                <a:cubicBezTo>
                  <a:pt x="13" y="1684"/>
                  <a:pt x="17" y="1680"/>
                  <a:pt x="21" y="1680"/>
                </a:cubicBezTo>
                <a:cubicBezTo>
                  <a:pt x="25" y="1680"/>
                  <a:pt x="29" y="1684"/>
                  <a:pt x="29" y="1688"/>
                </a:cubicBezTo>
                <a:close/>
                <a:moveTo>
                  <a:pt x="30" y="1800"/>
                </a:moveTo>
                <a:lnTo>
                  <a:pt x="30" y="1848"/>
                </a:lnTo>
                <a:cubicBezTo>
                  <a:pt x="30" y="1853"/>
                  <a:pt x="27" y="1856"/>
                  <a:pt x="22" y="1856"/>
                </a:cubicBezTo>
                <a:cubicBezTo>
                  <a:pt x="18" y="1856"/>
                  <a:pt x="14" y="1853"/>
                  <a:pt x="14" y="1848"/>
                </a:cubicBezTo>
                <a:lnTo>
                  <a:pt x="14" y="1800"/>
                </a:lnTo>
                <a:cubicBezTo>
                  <a:pt x="14" y="1796"/>
                  <a:pt x="17" y="1792"/>
                  <a:pt x="22" y="1792"/>
                </a:cubicBezTo>
                <a:cubicBezTo>
                  <a:pt x="26" y="1792"/>
                  <a:pt x="30" y="1796"/>
                  <a:pt x="30" y="1800"/>
                </a:cubicBezTo>
                <a:close/>
                <a:moveTo>
                  <a:pt x="31" y="1912"/>
                </a:moveTo>
                <a:lnTo>
                  <a:pt x="31" y="1960"/>
                </a:lnTo>
                <a:cubicBezTo>
                  <a:pt x="31" y="1965"/>
                  <a:pt x="28" y="1968"/>
                  <a:pt x="23" y="1968"/>
                </a:cubicBezTo>
                <a:cubicBezTo>
                  <a:pt x="19" y="1968"/>
                  <a:pt x="15" y="1965"/>
                  <a:pt x="15" y="1960"/>
                </a:cubicBezTo>
                <a:lnTo>
                  <a:pt x="15" y="1912"/>
                </a:lnTo>
                <a:cubicBezTo>
                  <a:pt x="15" y="1908"/>
                  <a:pt x="18" y="1904"/>
                  <a:pt x="23" y="1904"/>
                </a:cubicBezTo>
                <a:cubicBezTo>
                  <a:pt x="27" y="1904"/>
                  <a:pt x="31" y="1908"/>
                  <a:pt x="31" y="1912"/>
                </a:cubicBezTo>
                <a:close/>
                <a:moveTo>
                  <a:pt x="32" y="2024"/>
                </a:moveTo>
                <a:lnTo>
                  <a:pt x="32" y="2072"/>
                </a:lnTo>
                <a:cubicBezTo>
                  <a:pt x="32" y="2077"/>
                  <a:pt x="28" y="2080"/>
                  <a:pt x="24" y="2080"/>
                </a:cubicBezTo>
                <a:cubicBezTo>
                  <a:pt x="20" y="2080"/>
                  <a:pt x="16" y="2077"/>
                  <a:pt x="16" y="2072"/>
                </a:cubicBezTo>
                <a:lnTo>
                  <a:pt x="16" y="2024"/>
                </a:lnTo>
                <a:cubicBezTo>
                  <a:pt x="15" y="2020"/>
                  <a:pt x="19" y="2016"/>
                  <a:pt x="23" y="2016"/>
                </a:cubicBezTo>
                <a:cubicBezTo>
                  <a:pt x="28" y="2016"/>
                  <a:pt x="31" y="2020"/>
                  <a:pt x="32" y="2024"/>
                </a:cubicBezTo>
                <a:close/>
                <a:moveTo>
                  <a:pt x="32" y="2136"/>
                </a:moveTo>
                <a:lnTo>
                  <a:pt x="33" y="2184"/>
                </a:lnTo>
                <a:cubicBezTo>
                  <a:pt x="33" y="2189"/>
                  <a:pt x="29" y="2192"/>
                  <a:pt x="25" y="2192"/>
                </a:cubicBezTo>
                <a:cubicBezTo>
                  <a:pt x="20" y="2192"/>
                  <a:pt x="17" y="2189"/>
                  <a:pt x="17" y="2184"/>
                </a:cubicBezTo>
                <a:lnTo>
                  <a:pt x="16" y="2136"/>
                </a:lnTo>
                <a:cubicBezTo>
                  <a:pt x="16" y="2132"/>
                  <a:pt x="20" y="2128"/>
                  <a:pt x="24" y="2128"/>
                </a:cubicBezTo>
                <a:cubicBezTo>
                  <a:pt x="29" y="2128"/>
                  <a:pt x="32" y="2132"/>
                  <a:pt x="32" y="2136"/>
                </a:cubicBezTo>
                <a:close/>
                <a:moveTo>
                  <a:pt x="33" y="2248"/>
                </a:moveTo>
                <a:lnTo>
                  <a:pt x="34" y="2296"/>
                </a:lnTo>
                <a:cubicBezTo>
                  <a:pt x="34" y="2301"/>
                  <a:pt x="30" y="2304"/>
                  <a:pt x="26" y="2304"/>
                </a:cubicBezTo>
                <a:cubicBezTo>
                  <a:pt x="21" y="2304"/>
                  <a:pt x="18" y="2301"/>
                  <a:pt x="18" y="2296"/>
                </a:cubicBezTo>
                <a:lnTo>
                  <a:pt x="17" y="2248"/>
                </a:lnTo>
                <a:cubicBezTo>
                  <a:pt x="17" y="2244"/>
                  <a:pt x="21" y="2240"/>
                  <a:pt x="25" y="2240"/>
                </a:cubicBezTo>
                <a:cubicBezTo>
                  <a:pt x="30" y="2240"/>
                  <a:pt x="33" y="2244"/>
                  <a:pt x="33" y="2248"/>
                </a:cubicBezTo>
                <a:close/>
                <a:moveTo>
                  <a:pt x="34" y="2360"/>
                </a:moveTo>
                <a:lnTo>
                  <a:pt x="34" y="2408"/>
                </a:lnTo>
                <a:cubicBezTo>
                  <a:pt x="34" y="2413"/>
                  <a:pt x="31" y="2416"/>
                  <a:pt x="26" y="2416"/>
                </a:cubicBezTo>
                <a:cubicBezTo>
                  <a:pt x="22" y="2416"/>
                  <a:pt x="18" y="2413"/>
                  <a:pt x="18" y="2408"/>
                </a:cubicBezTo>
                <a:lnTo>
                  <a:pt x="18" y="2360"/>
                </a:lnTo>
                <a:cubicBezTo>
                  <a:pt x="18" y="2356"/>
                  <a:pt x="22" y="2352"/>
                  <a:pt x="26" y="2352"/>
                </a:cubicBezTo>
                <a:cubicBezTo>
                  <a:pt x="30" y="2352"/>
                  <a:pt x="34" y="2356"/>
                  <a:pt x="34" y="2360"/>
                </a:cubicBezTo>
                <a:close/>
                <a:moveTo>
                  <a:pt x="35" y="2472"/>
                </a:moveTo>
                <a:lnTo>
                  <a:pt x="35" y="2520"/>
                </a:lnTo>
                <a:cubicBezTo>
                  <a:pt x="35" y="2525"/>
                  <a:pt x="32" y="2528"/>
                  <a:pt x="27" y="2528"/>
                </a:cubicBezTo>
                <a:cubicBezTo>
                  <a:pt x="23" y="2528"/>
                  <a:pt x="19" y="2525"/>
                  <a:pt x="19" y="2520"/>
                </a:cubicBezTo>
                <a:lnTo>
                  <a:pt x="19" y="2472"/>
                </a:lnTo>
                <a:cubicBezTo>
                  <a:pt x="19" y="2468"/>
                  <a:pt x="22" y="2464"/>
                  <a:pt x="27" y="2464"/>
                </a:cubicBezTo>
                <a:cubicBezTo>
                  <a:pt x="31" y="2464"/>
                  <a:pt x="35" y="2468"/>
                  <a:pt x="35" y="2472"/>
                </a:cubicBezTo>
                <a:close/>
                <a:moveTo>
                  <a:pt x="36" y="2584"/>
                </a:moveTo>
                <a:lnTo>
                  <a:pt x="36" y="2632"/>
                </a:lnTo>
                <a:cubicBezTo>
                  <a:pt x="36" y="2637"/>
                  <a:pt x="33" y="2640"/>
                  <a:pt x="28" y="2640"/>
                </a:cubicBezTo>
                <a:cubicBezTo>
                  <a:pt x="24" y="2640"/>
                  <a:pt x="20" y="2637"/>
                  <a:pt x="20" y="2632"/>
                </a:cubicBezTo>
                <a:lnTo>
                  <a:pt x="20" y="2584"/>
                </a:lnTo>
                <a:cubicBezTo>
                  <a:pt x="20" y="2580"/>
                  <a:pt x="23" y="2576"/>
                  <a:pt x="28" y="2576"/>
                </a:cubicBezTo>
                <a:cubicBezTo>
                  <a:pt x="32" y="2576"/>
                  <a:pt x="36" y="2580"/>
                  <a:pt x="36" y="2584"/>
                </a:cubicBezTo>
                <a:close/>
                <a:moveTo>
                  <a:pt x="37" y="2696"/>
                </a:moveTo>
                <a:lnTo>
                  <a:pt x="37" y="2744"/>
                </a:lnTo>
                <a:cubicBezTo>
                  <a:pt x="37" y="2749"/>
                  <a:pt x="33" y="2752"/>
                  <a:pt x="29" y="2752"/>
                </a:cubicBezTo>
                <a:cubicBezTo>
                  <a:pt x="25" y="2752"/>
                  <a:pt x="21" y="2749"/>
                  <a:pt x="21" y="2744"/>
                </a:cubicBezTo>
                <a:lnTo>
                  <a:pt x="21" y="2696"/>
                </a:lnTo>
                <a:cubicBezTo>
                  <a:pt x="20" y="2692"/>
                  <a:pt x="24" y="2688"/>
                  <a:pt x="28" y="2688"/>
                </a:cubicBezTo>
                <a:cubicBezTo>
                  <a:pt x="33" y="2688"/>
                  <a:pt x="36" y="2692"/>
                  <a:pt x="37" y="2696"/>
                </a:cubicBezTo>
                <a:close/>
                <a:moveTo>
                  <a:pt x="37" y="2808"/>
                </a:moveTo>
                <a:lnTo>
                  <a:pt x="38" y="2856"/>
                </a:lnTo>
                <a:cubicBezTo>
                  <a:pt x="38" y="2861"/>
                  <a:pt x="34" y="2864"/>
                  <a:pt x="30" y="2864"/>
                </a:cubicBezTo>
                <a:cubicBezTo>
                  <a:pt x="25" y="2864"/>
                  <a:pt x="22" y="2861"/>
                  <a:pt x="22" y="2856"/>
                </a:cubicBezTo>
                <a:lnTo>
                  <a:pt x="21" y="2808"/>
                </a:lnTo>
                <a:cubicBezTo>
                  <a:pt x="21" y="2804"/>
                  <a:pt x="25" y="2800"/>
                  <a:pt x="29" y="2800"/>
                </a:cubicBezTo>
                <a:cubicBezTo>
                  <a:pt x="34" y="2800"/>
                  <a:pt x="37" y="2804"/>
                  <a:pt x="37" y="2808"/>
                </a:cubicBezTo>
                <a:close/>
                <a:moveTo>
                  <a:pt x="38" y="2920"/>
                </a:moveTo>
                <a:lnTo>
                  <a:pt x="39" y="2968"/>
                </a:lnTo>
                <a:cubicBezTo>
                  <a:pt x="39" y="2973"/>
                  <a:pt x="35" y="2976"/>
                  <a:pt x="31" y="2976"/>
                </a:cubicBezTo>
                <a:cubicBezTo>
                  <a:pt x="26" y="2976"/>
                  <a:pt x="23" y="2973"/>
                  <a:pt x="23" y="2968"/>
                </a:cubicBezTo>
                <a:lnTo>
                  <a:pt x="22" y="2920"/>
                </a:lnTo>
                <a:cubicBezTo>
                  <a:pt x="22" y="2916"/>
                  <a:pt x="26" y="2912"/>
                  <a:pt x="30" y="2912"/>
                </a:cubicBezTo>
                <a:cubicBezTo>
                  <a:pt x="35" y="2912"/>
                  <a:pt x="38" y="2916"/>
                  <a:pt x="38" y="2920"/>
                </a:cubicBezTo>
                <a:close/>
                <a:moveTo>
                  <a:pt x="39" y="3032"/>
                </a:moveTo>
                <a:lnTo>
                  <a:pt x="39" y="3080"/>
                </a:lnTo>
                <a:cubicBezTo>
                  <a:pt x="39" y="3085"/>
                  <a:pt x="36" y="3088"/>
                  <a:pt x="31" y="3088"/>
                </a:cubicBezTo>
                <a:cubicBezTo>
                  <a:pt x="27" y="3088"/>
                  <a:pt x="23" y="3085"/>
                  <a:pt x="23" y="3080"/>
                </a:cubicBezTo>
                <a:lnTo>
                  <a:pt x="23" y="3032"/>
                </a:lnTo>
                <a:cubicBezTo>
                  <a:pt x="23" y="3028"/>
                  <a:pt x="27" y="3024"/>
                  <a:pt x="31" y="3024"/>
                </a:cubicBezTo>
                <a:cubicBezTo>
                  <a:pt x="35" y="3024"/>
                  <a:pt x="39" y="3028"/>
                  <a:pt x="39" y="3032"/>
                </a:cubicBezTo>
                <a:close/>
                <a:moveTo>
                  <a:pt x="40" y="3144"/>
                </a:moveTo>
                <a:lnTo>
                  <a:pt x="40" y="3192"/>
                </a:lnTo>
                <a:cubicBezTo>
                  <a:pt x="40" y="3197"/>
                  <a:pt x="37" y="3200"/>
                  <a:pt x="32" y="3200"/>
                </a:cubicBezTo>
                <a:cubicBezTo>
                  <a:pt x="28" y="3200"/>
                  <a:pt x="24" y="3197"/>
                  <a:pt x="24" y="3192"/>
                </a:cubicBezTo>
                <a:lnTo>
                  <a:pt x="24" y="3144"/>
                </a:lnTo>
                <a:cubicBezTo>
                  <a:pt x="24" y="3140"/>
                  <a:pt x="27" y="3136"/>
                  <a:pt x="32" y="3136"/>
                </a:cubicBezTo>
                <a:cubicBezTo>
                  <a:pt x="36" y="3136"/>
                  <a:pt x="40" y="3140"/>
                  <a:pt x="40" y="3144"/>
                </a:cubicBezTo>
                <a:close/>
                <a:moveTo>
                  <a:pt x="41" y="3256"/>
                </a:moveTo>
                <a:lnTo>
                  <a:pt x="41" y="3304"/>
                </a:lnTo>
                <a:cubicBezTo>
                  <a:pt x="41" y="3309"/>
                  <a:pt x="38" y="3312"/>
                  <a:pt x="33" y="3312"/>
                </a:cubicBezTo>
                <a:cubicBezTo>
                  <a:pt x="29" y="3312"/>
                  <a:pt x="25" y="3309"/>
                  <a:pt x="25" y="3304"/>
                </a:cubicBezTo>
                <a:lnTo>
                  <a:pt x="25" y="3256"/>
                </a:lnTo>
                <a:cubicBezTo>
                  <a:pt x="25" y="3252"/>
                  <a:pt x="28" y="3248"/>
                  <a:pt x="33" y="3248"/>
                </a:cubicBezTo>
                <a:cubicBezTo>
                  <a:pt x="37" y="3248"/>
                  <a:pt x="41" y="3252"/>
                  <a:pt x="41" y="3256"/>
                </a:cubicBezTo>
                <a:close/>
                <a:moveTo>
                  <a:pt x="42" y="3368"/>
                </a:moveTo>
                <a:lnTo>
                  <a:pt x="42" y="3416"/>
                </a:lnTo>
                <a:cubicBezTo>
                  <a:pt x="42" y="3421"/>
                  <a:pt x="38" y="3424"/>
                  <a:pt x="34" y="3424"/>
                </a:cubicBezTo>
                <a:cubicBezTo>
                  <a:pt x="30" y="3424"/>
                  <a:pt x="26" y="3421"/>
                  <a:pt x="26" y="3416"/>
                </a:cubicBezTo>
                <a:lnTo>
                  <a:pt x="26" y="3368"/>
                </a:lnTo>
                <a:cubicBezTo>
                  <a:pt x="26" y="3364"/>
                  <a:pt x="29" y="3360"/>
                  <a:pt x="33" y="3360"/>
                </a:cubicBezTo>
                <a:cubicBezTo>
                  <a:pt x="38" y="3360"/>
                  <a:pt x="42" y="3364"/>
                  <a:pt x="42" y="3368"/>
                </a:cubicBezTo>
                <a:close/>
                <a:moveTo>
                  <a:pt x="42" y="3480"/>
                </a:moveTo>
                <a:lnTo>
                  <a:pt x="43" y="3528"/>
                </a:lnTo>
                <a:cubicBezTo>
                  <a:pt x="43" y="3533"/>
                  <a:pt x="39" y="3536"/>
                  <a:pt x="35" y="3536"/>
                </a:cubicBezTo>
                <a:cubicBezTo>
                  <a:pt x="30" y="3536"/>
                  <a:pt x="27" y="3533"/>
                  <a:pt x="27" y="3528"/>
                </a:cubicBezTo>
                <a:lnTo>
                  <a:pt x="26" y="3480"/>
                </a:lnTo>
                <a:cubicBezTo>
                  <a:pt x="26" y="3476"/>
                  <a:pt x="30" y="3472"/>
                  <a:pt x="34" y="3472"/>
                </a:cubicBezTo>
                <a:cubicBezTo>
                  <a:pt x="39" y="3472"/>
                  <a:pt x="42" y="3476"/>
                  <a:pt x="42" y="3480"/>
                </a:cubicBezTo>
                <a:close/>
                <a:moveTo>
                  <a:pt x="43" y="3592"/>
                </a:moveTo>
                <a:lnTo>
                  <a:pt x="44" y="3640"/>
                </a:lnTo>
                <a:cubicBezTo>
                  <a:pt x="44" y="3645"/>
                  <a:pt x="40" y="3648"/>
                  <a:pt x="36" y="3648"/>
                </a:cubicBezTo>
                <a:cubicBezTo>
                  <a:pt x="31" y="3648"/>
                  <a:pt x="28" y="3645"/>
                  <a:pt x="28" y="3640"/>
                </a:cubicBezTo>
                <a:lnTo>
                  <a:pt x="27" y="3592"/>
                </a:lnTo>
                <a:cubicBezTo>
                  <a:pt x="27" y="3588"/>
                  <a:pt x="31" y="3584"/>
                  <a:pt x="35" y="3584"/>
                </a:cubicBezTo>
                <a:cubicBezTo>
                  <a:pt x="40" y="3584"/>
                  <a:pt x="43" y="3588"/>
                  <a:pt x="43" y="3592"/>
                </a:cubicBezTo>
                <a:close/>
                <a:moveTo>
                  <a:pt x="44" y="3704"/>
                </a:moveTo>
                <a:lnTo>
                  <a:pt x="44" y="3752"/>
                </a:lnTo>
                <a:cubicBezTo>
                  <a:pt x="44" y="3757"/>
                  <a:pt x="41" y="3760"/>
                  <a:pt x="36" y="3760"/>
                </a:cubicBezTo>
                <a:cubicBezTo>
                  <a:pt x="32" y="3760"/>
                  <a:pt x="28" y="3757"/>
                  <a:pt x="28" y="3752"/>
                </a:cubicBezTo>
                <a:lnTo>
                  <a:pt x="28" y="3704"/>
                </a:lnTo>
                <a:cubicBezTo>
                  <a:pt x="28" y="3700"/>
                  <a:pt x="32" y="3696"/>
                  <a:pt x="36" y="3696"/>
                </a:cubicBezTo>
                <a:cubicBezTo>
                  <a:pt x="40" y="3696"/>
                  <a:pt x="44" y="3700"/>
                  <a:pt x="44" y="3704"/>
                </a:cubicBezTo>
                <a:close/>
                <a:moveTo>
                  <a:pt x="45" y="3816"/>
                </a:moveTo>
                <a:lnTo>
                  <a:pt x="45" y="3864"/>
                </a:lnTo>
                <a:cubicBezTo>
                  <a:pt x="45" y="3869"/>
                  <a:pt x="42" y="3872"/>
                  <a:pt x="37" y="3872"/>
                </a:cubicBezTo>
                <a:cubicBezTo>
                  <a:pt x="33" y="3872"/>
                  <a:pt x="29" y="3869"/>
                  <a:pt x="29" y="3864"/>
                </a:cubicBezTo>
                <a:lnTo>
                  <a:pt x="29" y="3816"/>
                </a:lnTo>
                <a:cubicBezTo>
                  <a:pt x="29" y="3812"/>
                  <a:pt x="32" y="3808"/>
                  <a:pt x="37" y="3808"/>
                </a:cubicBezTo>
                <a:cubicBezTo>
                  <a:pt x="41" y="3808"/>
                  <a:pt x="45" y="3812"/>
                  <a:pt x="45" y="3816"/>
                </a:cubicBezTo>
                <a:close/>
                <a:moveTo>
                  <a:pt x="46" y="3928"/>
                </a:moveTo>
                <a:lnTo>
                  <a:pt x="46" y="3976"/>
                </a:lnTo>
                <a:cubicBezTo>
                  <a:pt x="46" y="3981"/>
                  <a:pt x="43" y="3984"/>
                  <a:pt x="38" y="3984"/>
                </a:cubicBezTo>
                <a:cubicBezTo>
                  <a:pt x="34" y="3984"/>
                  <a:pt x="30" y="3981"/>
                  <a:pt x="30" y="3976"/>
                </a:cubicBezTo>
                <a:lnTo>
                  <a:pt x="30" y="3928"/>
                </a:lnTo>
                <a:cubicBezTo>
                  <a:pt x="30" y="3924"/>
                  <a:pt x="33" y="3920"/>
                  <a:pt x="38" y="3920"/>
                </a:cubicBezTo>
                <a:cubicBezTo>
                  <a:pt x="42" y="3920"/>
                  <a:pt x="46" y="3924"/>
                  <a:pt x="46" y="3928"/>
                </a:cubicBezTo>
                <a:close/>
                <a:moveTo>
                  <a:pt x="47" y="4040"/>
                </a:moveTo>
                <a:lnTo>
                  <a:pt x="47" y="4088"/>
                </a:lnTo>
                <a:cubicBezTo>
                  <a:pt x="47" y="4093"/>
                  <a:pt x="43" y="4096"/>
                  <a:pt x="39" y="4096"/>
                </a:cubicBezTo>
                <a:cubicBezTo>
                  <a:pt x="35" y="4096"/>
                  <a:pt x="31" y="4093"/>
                  <a:pt x="31" y="4088"/>
                </a:cubicBezTo>
                <a:lnTo>
                  <a:pt x="31" y="4040"/>
                </a:lnTo>
                <a:cubicBezTo>
                  <a:pt x="31" y="4036"/>
                  <a:pt x="34" y="4032"/>
                  <a:pt x="38" y="4032"/>
                </a:cubicBezTo>
                <a:cubicBezTo>
                  <a:pt x="43" y="4032"/>
                  <a:pt x="47" y="4036"/>
                  <a:pt x="47" y="4040"/>
                </a:cubicBezTo>
                <a:close/>
                <a:moveTo>
                  <a:pt x="47" y="4152"/>
                </a:moveTo>
                <a:lnTo>
                  <a:pt x="48" y="4200"/>
                </a:lnTo>
                <a:cubicBezTo>
                  <a:pt x="48" y="4205"/>
                  <a:pt x="44" y="4208"/>
                  <a:pt x="40" y="4208"/>
                </a:cubicBezTo>
                <a:cubicBezTo>
                  <a:pt x="35" y="4208"/>
                  <a:pt x="32" y="4205"/>
                  <a:pt x="32" y="4200"/>
                </a:cubicBezTo>
                <a:lnTo>
                  <a:pt x="31" y="4152"/>
                </a:lnTo>
                <a:cubicBezTo>
                  <a:pt x="31" y="4148"/>
                  <a:pt x="35" y="4144"/>
                  <a:pt x="39" y="4144"/>
                </a:cubicBezTo>
                <a:cubicBezTo>
                  <a:pt x="44" y="4144"/>
                  <a:pt x="47" y="4148"/>
                  <a:pt x="47" y="4152"/>
                </a:cubicBezTo>
                <a:close/>
                <a:moveTo>
                  <a:pt x="48" y="4264"/>
                </a:moveTo>
                <a:lnTo>
                  <a:pt x="48" y="4296"/>
                </a:lnTo>
                <a:cubicBezTo>
                  <a:pt x="49" y="4301"/>
                  <a:pt x="45" y="4304"/>
                  <a:pt x="41" y="4304"/>
                </a:cubicBezTo>
                <a:cubicBezTo>
                  <a:pt x="36" y="4305"/>
                  <a:pt x="33" y="4301"/>
                  <a:pt x="32" y="4297"/>
                </a:cubicBezTo>
                <a:lnTo>
                  <a:pt x="32" y="4264"/>
                </a:lnTo>
                <a:cubicBezTo>
                  <a:pt x="32" y="4260"/>
                  <a:pt x="36" y="4256"/>
                  <a:pt x="40" y="4256"/>
                </a:cubicBezTo>
                <a:cubicBezTo>
                  <a:pt x="45" y="4256"/>
                  <a:pt x="48" y="4260"/>
                  <a:pt x="48" y="4264"/>
                </a:cubicBezTo>
                <a:close/>
              </a:path>
            </a:pathLst>
          </a:custGeom>
          <a:solidFill>
            <a:srgbClr val="000000"/>
          </a:solidFill>
          <a:ln w="9525">
            <a:solidFill>
              <a:srgbClr val="000000"/>
            </a:solidFill>
            <a:bevel/>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4" name="Line 67">
            <a:extLst>
              <a:ext uri="{FF2B5EF4-FFF2-40B4-BE49-F238E27FC236}">
                <a16:creationId xmlns:a16="http://schemas.microsoft.com/office/drawing/2014/main" id="{A503BA26-F847-4B82-B268-5E4105BC1A6B}"/>
              </a:ext>
            </a:extLst>
          </p:cNvPr>
          <p:cNvSpPr>
            <a:spLocks noChangeShapeType="1"/>
          </p:cNvSpPr>
          <p:nvPr/>
        </p:nvSpPr>
        <p:spPr bwMode="auto">
          <a:xfrm>
            <a:off x="1792262" y="1661842"/>
            <a:ext cx="1903" cy="38569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5" name="Oval 83">
            <a:extLst>
              <a:ext uri="{FF2B5EF4-FFF2-40B4-BE49-F238E27FC236}">
                <a16:creationId xmlns:a16="http://schemas.microsoft.com/office/drawing/2014/main" id="{836C1BDB-89A0-46E5-84DE-503FCAE4895E}"/>
              </a:ext>
            </a:extLst>
          </p:cNvPr>
          <p:cNvSpPr>
            <a:spLocks noChangeArrowheads="1"/>
          </p:cNvSpPr>
          <p:nvPr/>
        </p:nvSpPr>
        <p:spPr bwMode="auto">
          <a:xfrm>
            <a:off x="3046191" y="4505107"/>
            <a:ext cx="829611" cy="866352"/>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6" name="Line 69">
            <a:extLst>
              <a:ext uri="{FF2B5EF4-FFF2-40B4-BE49-F238E27FC236}">
                <a16:creationId xmlns:a16="http://schemas.microsoft.com/office/drawing/2014/main" id="{BCF042BC-B12A-46DE-AC98-1028954026D8}"/>
              </a:ext>
            </a:extLst>
          </p:cNvPr>
          <p:cNvSpPr>
            <a:spLocks noChangeShapeType="1"/>
          </p:cNvSpPr>
          <p:nvPr/>
        </p:nvSpPr>
        <p:spPr bwMode="auto">
          <a:xfrm>
            <a:off x="1746595" y="4309355"/>
            <a:ext cx="45667" cy="1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7" name="Line 70">
            <a:extLst>
              <a:ext uri="{FF2B5EF4-FFF2-40B4-BE49-F238E27FC236}">
                <a16:creationId xmlns:a16="http://schemas.microsoft.com/office/drawing/2014/main" id="{054B7CC1-E7F0-4CBC-9A6E-1659052B7A81}"/>
              </a:ext>
            </a:extLst>
          </p:cNvPr>
          <p:cNvSpPr>
            <a:spLocks noChangeShapeType="1"/>
          </p:cNvSpPr>
          <p:nvPr/>
        </p:nvSpPr>
        <p:spPr bwMode="auto">
          <a:xfrm>
            <a:off x="1746595" y="3117393"/>
            <a:ext cx="45667" cy="1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8" name="Line 71">
            <a:extLst>
              <a:ext uri="{FF2B5EF4-FFF2-40B4-BE49-F238E27FC236}">
                <a16:creationId xmlns:a16="http://schemas.microsoft.com/office/drawing/2014/main" id="{B71B885A-F406-4612-9BC4-D694005A0BAE}"/>
              </a:ext>
            </a:extLst>
          </p:cNvPr>
          <p:cNvSpPr>
            <a:spLocks noChangeShapeType="1"/>
          </p:cNvSpPr>
          <p:nvPr/>
        </p:nvSpPr>
        <p:spPr bwMode="auto">
          <a:xfrm>
            <a:off x="1746595" y="1906049"/>
            <a:ext cx="45667" cy="1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89" name="Line 72">
            <a:extLst>
              <a:ext uri="{FF2B5EF4-FFF2-40B4-BE49-F238E27FC236}">
                <a16:creationId xmlns:a16="http://schemas.microsoft.com/office/drawing/2014/main" id="{C8990266-AE9C-498C-92D5-C57AAB0789C3}"/>
              </a:ext>
            </a:extLst>
          </p:cNvPr>
          <p:cNvSpPr>
            <a:spLocks noChangeShapeType="1"/>
          </p:cNvSpPr>
          <p:nvPr/>
        </p:nvSpPr>
        <p:spPr bwMode="auto">
          <a:xfrm>
            <a:off x="852289" y="5274555"/>
            <a:ext cx="3759888" cy="1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0" name="Line 73">
            <a:extLst>
              <a:ext uri="{FF2B5EF4-FFF2-40B4-BE49-F238E27FC236}">
                <a16:creationId xmlns:a16="http://schemas.microsoft.com/office/drawing/2014/main" id="{5F291F80-35E3-4ED1-8951-70665E0C15D5}"/>
              </a:ext>
            </a:extLst>
          </p:cNvPr>
          <p:cNvSpPr>
            <a:spLocks noChangeShapeType="1"/>
          </p:cNvSpPr>
          <p:nvPr/>
        </p:nvSpPr>
        <p:spPr bwMode="auto">
          <a:xfrm flipV="1">
            <a:off x="852289"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1" name="Line 74">
            <a:extLst>
              <a:ext uri="{FF2B5EF4-FFF2-40B4-BE49-F238E27FC236}">
                <a16:creationId xmlns:a16="http://schemas.microsoft.com/office/drawing/2014/main" id="{2BE5F66D-F10F-43C6-A135-6801E86D3CE0}"/>
              </a:ext>
            </a:extLst>
          </p:cNvPr>
          <p:cNvSpPr>
            <a:spLocks noChangeShapeType="1"/>
          </p:cNvSpPr>
          <p:nvPr/>
        </p:nvSpPr>
        <p:spPr bwMode="auto">
          <a:xfrm flipV="1">
            <a:off x="1322274"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2" name="Line 75">
            <a:extLst>
              <a:ext uri="{FF2B5EF4-FFF2-40B4-BE49-F238E27FC236}">
                <a16:creationId xmlns:a16="http://schemas.microsoft.com/office/drawing/2014/main" id="{3683EF18-114C-4573-9947-2317F386D40D}"/>
              </a:ext>
            </a:extLst>
          </p:cNvPr>
          <p:cNvSpPr>
            <a:spLocks noChangeShapeType="1"/>
          </p:cNvSpPr>
          <p:nvPr/>
        </p:nvSpPr>
        <p:spPr bwMode="auto">
          <a:xfrm flipV="1">
            <a:off x="1792262"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3" name="Line 76">
            <a:extLst>
              <a:ext uri="{FF2B5EF4-FFF2-40B4-BE49-F238E27FC236}">
                <a16:creationId xmlns:a16="http://schemas.microsoft.com/office/drawing/2014/main" id="{D35D3E4C-DB42-43CD-9F7E-55FB9B99E29D}"/>
              </a:ext>
            </a:extLst>
          </p:cNvPr>
          <p:cNvSpPr>
            <a:spLocks noChangeShapeType="1"/>
          </p:cNvSpPr>
          <p:nvPr/>
        </p:nvSpPr>
        <p:spPr bwMode="auto">
          <a:xfrm flipV="1">
            <a:off x="2262246"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4" name="Line 77">
            <a:extLst>
              <a:ext uri="{FF2B5EF4-FFF2-40B4-BE49-F238E27FC236}">
                <a16:creationId xmlns:a16="http://schemas.microsoft.com/office/drawing/2014/main" id="{D2CC033E-06DF-4DA7-98E2-CD82668C5522}"/>
              </a:ext>
            </a:extLst>
          </p:cNvPr>
          <p:cNvSpPr>
            <a:spLocks noChangeShapeType="1"/>
          </p:cNvSpPr>
          <p:nvPr/>
        </p:nvSpPr>
        <p:spPr bwMode="auto">
          <a:xfrm flipV="1">
            <a:off x="2732233"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5" name="Line 78">
            <a:extLst>
              <a:ext uri="{FF2B5EF4-FFF2-40B4-BE49-F238E27FC236}">
                <a16:creationId xmlns:a16="http://schemas.microsoft.com/office/drawing/2014/main" id="{FD695CA6-C098-415F-BABD-F6BB9438E565}"/>
              </a:ext>
            </a:extLst>
          </p:cNvPr>
          <p:cNvSpPr>
            <a:spLocks noChangeShapeType="1"/>
          </p:cNvSpPr>
          <p:nvPr/>
        </p:nvSpPr>
        <p:spPr bwMode="auto">
          <a:xfrm flipV="1">
            <a:off x="3202219"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6" name="Line 79">
            <a:extLst>
              <a:ext uri="{FF2B5EF4-FFF2-40B4-BE49-F238E27FC236}">
                <a16:creationId xmlns:a16="http://schemas.microsoft.com/office/drawing/2014/main" id="{A6308399-3E4F-4F28-B719-18450FDB9ED2}"/>
              </a:ext>
            </a:extLst>
          </p:cNvPr>
          <p:cNvSpPr>
            <a:spLocks noChangeShapeType="1"/>
          </p:cNvSpPr>
          <p:nvPr/>
        </p:nvSpPr>
        <p:spPr bwMode="auto">
          <a:xfrm flipV="1">
            <a:off x="3672206"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7" name="Line 80">
            <a:extLst>
              <a:ext uri="{FF2B5EF4-FFF2-40B4-BE49-F238E27FC236}">
                <a16:creationId xmlns:a16="http://schemas.microsoft.com/office/drawing/2014/main" id="{2418E3F3-736C-41A8-BED3-6A6958F5DE24}"/>
              </a:ext>
            </a:extLst>
          </p:cNvPr>
          <p:cNvSpPr>
            <a:spLocks noChangeShapeType="1"/>
          </p:cNvSpPr>
          <p:nvPr/>
        </p:nvSpPr>
        <p:spPr bwMode="auto">
          <a:xfrm flipV="1">
            <a:off x="4142192"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8" name="Line 81">
            <a:extLst>
              <a:ext uri="{FF2B5EF4-FFF2-40B4-BE49-F238E27FC236}">
                <a16:creationId xmlns:a16="http://schemas.microsoft.com/office/drawing/2014/main" id="{1F19A238-00B5-4684-A909-7D26D0EEC54A}"/>
              </a:ext>
            </a:extLst>
          </p:cNvPr>
          <p:cNvSpPr>
            <a:spLocks noChangeShapeType="1"/>
          </p:cNvSpPr>
          <p:nvPr/>
        </p:nvSpPr>
        <p:spPr bwMode="auto">
          <a:xfrm flipV="1">
            <a:off x="4612178" y="5274555"/>
            <a:ext cx="1903" cy="4845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99" name="Oval 84">
            <a:extLst>
              <a:ext uri="{FF2B5EF4-FFF2-40B4-BE49-F238E27FC236}">
                <a16:creationId xmlns:a16="http://schemas.microsoft.com/office/drawing/2014/main" id="{20B0C6C5-5745-4AC9-98D6-1FCD48E86FE0}"/>
              </a:ext>
            </a:extLst>
          </p:cNvPr>
          <p:cNvSpPr>
            <a:spLocks noChangeArrowheads="1"/>
          </p:cNvSpPr>
          <p:nvPr/>
        </p:nvSpPr>
        <p:spPr bwMode="auto">
          <a:xfrm>
            <a:off x="1729469" y="3346093"/>
            <a:ext cx="831514" cy="866353"/>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0" name="Oval 85">
            <a:extLst>
              <a:ext uri="{FF2B5EF4-FFF2-40B4-BE49-F238E27FC236}">
                <a16:creationId xmlns:a16="http://schemas.microsoft.com/office/drawing/2014/main" id="{B28F48D0-6D3F-4549-9E61-FAE8EB334EA9}"/>
              </a:ext>
            </a:extLst>
          </p:cNvPr>
          <p:cNvSpPr>
            <a:spLocks noChangeArrowheads="1"/>
          </p:cNvSpPr>
          <p:nvPr/>
        </p:nvSpPr>
        <p:spPr bwMode="auto">
          <a:xfrm>
            <a:off x="1525872" y="2429350"/>
            <a:ext cx="799165" cy="833406"/>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1" name="Oval 86">
            <a:extLst>
              <a:ext uri="{FF2B5EF4-FFF2-40B4-BE49-F238E27FC236}">
                <a16:creationId xmlns:a16="http://schemas.microsoft.com/office/drawing/2014/main" id="{229644A8-2394-4C21-8C4F-93A74B71F915}"/>
              </a:ext>
            </a:extLst>
          </p:cNvPr>
          <p:cNvSpPr>
            <a:spLocks noChangeArrowheads="1"/>
          </p:cNvSpPr>
          <p:nvPr/>
        </p:nvSpPr>
        <p:spPr bwMode="auto">
          <a:xfrm>
            <a:off x="1651455" y="2495246"/>
            <a:ext cx="673583" cy="703548"/>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2" name="Oval 87">
            <a:extLst>
              <a:ext uri="{FF2B5EF4-FFF2-40B4-BE49-F238E27FC236}">
                <a16:creationId xmlns:a16="http://schemas.microsoft.com/office/drawing/2014/main" id="{B678B22B-4E7C-43ED-9348-FF1AFE4DE348}"/>
              </a:ext>
            </a:extLst>
          </p:cNvPr>
          <p:cNvSpPr>
            <a:spLocks noChangeArrowheads="1"/>
          </p:cNvSpPr>
          <p:nvPr/>
        </p:nvSpPr>
        <p:spPr bwMode="auto">
          <a:xfrm>
            <a:off x="2420178" y="3148402"/>
            <a:ext cx="671682" cy="703548"/>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3" name="Oval 88">
            <a:extLst>
              <a:ext uri="{FF2B5EF4-FFF2-40B4-BE49-F238E27FC236}">
                <a16:creationId xmlns:a16="http://schemas.microsoft.com/office/drawing/2014/main" id="{B4E1177E-F5E9-40F5-BE04-F2DD3D77CF88}"/>
              </a:ext>
            </a:extLst>
          </p:cNvPr>
          <p:cNvSpPr>
            <a:spLocks noChangeArrowheads="1"/>
          </p:cNvSpPr>
          <p:nvPr/>
        </p:nvSpPr>
        <p:spPr bwMode="auto">
          <a:xfrm>
            <a:off x="1824607" y="4162057"/>
            <a:ext cx="485208" cy="507795"/>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4" name="Oval 89">
            <a:extLst>
              <a:ext uri="{FF2B5EF4-FFF2-40B4-BE49-F238E27FC236}">
                <a16:creationId xmlns:a16="http://schemas.microsoft.com/office/drawing/2014/main" id="{D4D7D4C0-C523-4DEB-8944-B6623F389AAA}"/>
              </a:ext>
            </a:extLst>
          </p:cNvPr>
          <p:cNvSpPr>
            <a:spLocks noChangeArrowheads="1"/>
          </p:cNvSpPr>
          <p:nvPr/>
        </p:nvSpPr>
        <p:spPr bwMode="auto">
          <a:xfrm>
            <a:off x="869413" y="3346093"/>
            <a:ext cx="296834" cy="310103"/>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5" name="Oval 90">
            <a:extLst>
              <a:ext uri="{FF2B5EF4-FFF2-40B4-BE49-F238E27FC236}">
                <a16:creationId xmlns:a16="http://schemas.microsoft.com/office/drawing/2014/main" id="{7EE6AA4D-B17B-4D42-B61C-1AD84176A225}"/>
              </a:ext>
            </a:extLst>
          </p:cNvPr>
          <p:cNvSpPr>
            <a:spLocks noChangeArrowheads="1"/>
          </p:cNvSpPr>
          <p:nvPr/>
        </p:nvSpPr>
        <p:spPr bwMode="auto">
          <a:xfrm>
            <a:off x="1980635" y="2805351"/>
            <a:ext cx="422416" cy="441899"/>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6" name="Oval 91">
            <a:extLst>
              <a:ext uri="{FF2B5EF4-FFF2-40B4-BE49-F238E27FC236}">
                <a16:creationId xmlns:a16="http://schemas.microsoft.com/office/drawing/2014/main" id="{C99C3F67-B383-40C5-A415-66C58629071B}"/>
              </a:ext>
            </a:extLst>
          </p:cNvPr>
          <p:cNvSpPr>
            <a:spLocks noChangeArrowheads="1"/>
          </p:cNvSpPr>
          <p:nvPr/>
        </p:nvSpPr>
        <p:spPr bwMode="auto">
          <a:xfrm>
            <a:off x="2199456" y="3361600"/>
            <a:ext cx="266388" cy="277156"/>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7" name="Oval 92">
            <a:extLst>
              <a:ext uri="{FF2B5EF4-FFF2-40B4-BE49-F238E27FC236}">
                <a16:creationId xmlns:a16="http://schemas.microsoft.com/office/drawing/2014/main" id="{3860E5F9-D996-4252-B0D8-AE0B57FA3C59}"/>
              </a:ext>
            </a:extLst>
          </p:cNvPr>
          <p:cNvSpPr>
            <a:spLocks noChangeArrowheads="1"/>
          </p:cNvSpPr>
          <p:nvPr/>
        </p:nvSpPr>
        <p:spPr bwMode="auto">
          <a:xfrm>
            <a:off x="2199456" y="3394549"/>
            <a:ext cx="203599" cy="213195"/>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8" name="Oval 93">
            <a:extLst>
              <a:ext uri="{FF2B5EF4-FFF2-40B4-BE49-F238E27FC236}">
                <a16:creationId xmlns:a16="http://schemas.microsoft.com/office/drawing/2014/main" id="{CA19B381-59C3-4219-BD1D-7BDA231E8DAB}"/>
              </a:ext>
            </a:extLst>
          </p:cNvPr>
          <p:cNvSpPr>
            <a:spLocks noChangeArrowheads="1"/>
          </p:cNvSpPr>
          <p:nvPr/>
        </p:nvSpPr>
        <p:spPr bwMode="auto">
          <a:xfrm>
            <a:off x="2073873" y="4784203"/>
            <a:ext cx="142709" cy="147298"/>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09" name="Oval 94">
            <a:extLst>
              <a:ext uri="{FF2B5EF4-FFF2-40B4-BE49-F238E27FC236}">
                <a16:creationId xmlns:a16="http://schemas.microsoft.com/office/drawing/2014/main" id="{C39486F5-4503-4BC2-85FC-83E1F54C4730}"/>
              </a:ext>
            </a:extLst>
          </p:cNvPr>
          <p:cNvSpPr>
            <a:spLocks noChangeArrowheads="1"/>
          </p:cNvSpPr>
          <p:nvPr/>
        </p:nvSpPr>
        <p:spPr bwMode="auto">
          <a:xfrm>
            <a:off x="4393356" y="2446792"/>
            <a:ext cx="140805" cy="147298"/>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10" name="Oval 95">
            <a:extLst>
              <a:ext uri="{FF2B5EF4-FFF2-40B4-BE49-F238E27FC236}">
                <a16:creationId xmlns:a16="http://schemas.microsoft.com/office/drawing/2014/main" id="{C3C3CF1C-421A-49B4-B501-44E2D2B45BC6}"/>
              </a:ext>
            </a:extLst>
          </p:cNvPr>
          <p:cNvSpPr>
            <a:spLocks noChangeArrowheads="1"/>
          </p:cNvSpPr>
          <p:nvPr/>
        </p:nvSpPr>
        <p:spPr bwMode="auto">
          <a:xfrm>
            <a:off x="1917845" y="2119245"/>
            <a:ext cx="203599" cy="213195"/>
          </a:xfrm>
          <a:prstGeom prst="ellipse">
            <a:avLst/>
          </a:prstGeom>
          <a:solidFill>
            <a:schemeClr val="accent1"/>
          </a:solidFill>
          <a:ln w="8">
            <a:solidFill>
              <a:srgbClr val="000000"/>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11" name="Rectangle 98">
            <a:extLst>
              <a:ext uri="{FF2B5EF4-FFF2-40B4-BE49-F238E27FC236}">
                <a16:creationId xmlns:a16="http://schemas.microsoft.com/office/drawing/2014/main" id="{2AEC9B9F-BCFB-4203-8C86-CA0146A9A7D3}"/>
              </a:ext>
            </a:extLst>
          </p:cNvPr>
          <p:cNvSpPr>
            <a:spLocks noChangeArrowheads="1"/>
          </p:cNvSpPr>
          <p:nvPr/>
        </p:nvSpPr>
        <p:spPr bwMode="auto">
          <a:xfrm>
            <a:off x="1481414" y="4198487"/>
            <a:ext cx="22834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4%</a:t>
            </a:r>
          </a:p>
        </p:txBody>
      </p:sp>
      <p:sp>
        <p:nvSpPr>
          <p:cNvPr id="30812" name="Rectangle 99">
            <a:extLst>
              <a:ext uri="{FF2B5EF4-FFF2-40B4-BE49-F238E27FC236}">
                <a16:creationId xmlns:a16="http://schemas.microsoft.com/office/drawing/2014/main" id="{1AA5F4DB-4151-423C-8AF0-18974F732AE6}"/>
              </a:ext>
            </a:extLst>
          </p:cNvPr>
          <p:cNvSpPr>
            <a:spLocks noChangeArrowheads="1"/>
          </p:cNvSpPr>
          <p:nvPr/>
        </p:nvSpPr>
        <p:spPr bwMode="auto">
          <a:xfrm>
            <a:off x="1481414" y="3003042"/>
            <a:ext cx="228349"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a:t>
            </a:r>
          </a:p>
        </p:txBody>
      </p:sp>
      <p:sp>
        <p:nvSpPr>
          <p:cNvPr id="30813" name="Rectangle 100">
            <a:extLst>
              <a:ext uri="{FF2B5EF4-FFF2-40B4-BE49-F238E27FC236}">
                <a16:creationId xmlns:a16="http://schemas.microsoft.com/office/drawing/2014/main" id="{C30940AC-5CB6-4965-B647-5A939D2D3964}"/>
              </a:ext>
            </a:extLst>
          </p:cNvPr>
          <p:cNvSpPr>
            <a:spLocks noChangeArrowheads="1"/>
          </p:cNvSpPr>
          <p:nvPr/>
        </p:nvSpPr>
        <p:spPr bwMode="auto">
          <a:xfrm>
            <a:off x="1387373" y="1791697"/>
            <a:ext cx="3160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14%</a:t>
            </a:r>
          </a:p>
        </p:txBody>
      </p:sp>
      <p:sp>
        <p:nvSpPr>
          <p:cNvPr id="30814" name="Rectangle 47">
            <a:extLst>
              <a:ext uri="{FF2B5EF4-FFF2-40B4-BE49-F238E27FC236}">
                <a16:creationId xmlns:a16="http://schemas.microsoft.com/office/drawing/2014/main" id="{144C1097-76E6-421D-B6B4-D3270046AFC0}"/>
              </a:ext>
            </a:extLst>
          </p:cNvPr>
          <p:cNvSpPr>
            <a:spLocks noChangeArrowheads="1"/>
          </p:cNvSpPr>
          <p:nvPr/>
        </p:nvSpPr>
        <p:spPr bwMode="auto">
          <a:xfrm>
            <a:off x="1156371" y="3382797"/>
            <a:ext cx="519581"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Metro </a:t>
            </a:r>
            <a:b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b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gesamt</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815" name="Rectangle 41">
            <a:extLst>
              <a:ext uri="{FF2B5EF4-FFF2-40B4-BE49-F238E27FC236}">
                <a16:creationId xmlns:a16="http://schemas.microsoft.com/office/drawing/2014/main" id="{F017CAAC-B50D-4C58-BC44-2C63FCC283B2}"/>
              </a:ext>
            </a:extLst>
          </p:cNvPr>
          <p:cNvSpPr>
            <a:spLocks noChangeArrowheads="1"/>
          </p:cNvSpPr>
          <p:nvPr/>
        </p:nvSpPr>
        <p:spPr bwMode="auto">
          <a:xfrm>
            <a:off x="1621743" y="5176628"/>
            <a:ext cx="228349"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0%</a:t>
            </a:r>
            <a:endParaRPr kumimoji="0" lang="en-US" altLang="de-DE"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0816" name="Rectangle 119">
            <a:extLst>
              <a:ext uri="{FF2B5EF4-FFF2-40B4-BE49-F238E27FC236}">
                <a16:creationId xmlns:a16="http://schemas.microsoft.com/office/drawing/2014/main" id="{18302040-685B-4FEE-9C16-04202AEDE947}"/>
              </a:ext>
            </a:extLst>
          </p:cNvPr>
          <p:cNvSpPr>
            <a:spLocks noChangeArrowheads="1"/>
          </p:cNvSpPr>
          <p:nvPr/>
        </p:nvSpPr>
        <p:spPr bwMode="auto">
          <a:xfrm>
            <a:off x="2223657" y="3922748"/>
            <a:ext cx="943917"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Warenhäuser</a:t>
            </a:r>
          </a:p>
        </p:txBody>
      </p:sp>
      <p:sp>
        <p:nvSpPr>
          <p:cNvPr id="30817" name="Rectangle 125">
            <a:extLst>
              <a:ext uri="{FF2B5EF4-FFF2-40B4-BE49-F238E27FC236}">
                <a16:creationId xmlns:a16="http://schemas.microsoft.com/office/drawing/2014/main" id="{6C827194-08C3-4C12-8A0B-7A1BCDCB2BFF}"/>
              </a:ext>
            </a:extLst>
          </p:cNvPr>
          <p:cNvSpPr>
            <a:spLocks noChangeArrowheads="1"/>
          </p:cNvSpPr>
          <p:nvPr/>
        </p:nvSpPr>
        <p:spPr bwMode="auto">
          <a:xfrm>
            <a:off x="2764472" y="3580749"/>
            <a:ext cx="1179813"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Elektronikmärkte</a:t>
            </a:r>
          </a:p>
        </p:txBody>
      </p:sp>
      <p:sp>
        <p:nvSpPr>
          <p:cNvPr id="30818" name="Rectangle 117">
            <a:extLst>
              <a:ext uri="{FF2B5EF4-FFF2-40B4-BE49-F238E27FC236}">
                <a16:creationId xmlns:a16="http://schemas.microsoft.com/office/drawing/2014/main" id="{C0CB7DCB-C85F-4CE2-A5FA-D7723C4690F3}"/>
              </a:ext>
            </a:extLst>
          </p:cNvPr>
          <p:cNvSpPr>
            <a:spLocks noChangeArrowheads="1"/>
          </p:cNvSpPr>
          <p:nvPr/>
        </p:nvSpPr>
        <p:spPr bwMode="auto">
          <a:xfrm>
            <a:off x="3565291" y="4965161"/>
            <a:ext cx="896856"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Grosshandel</a:t>
            </a:r>
          </a:p>
        </p:txBody>
      </p:sp>
      <p:sp>
        <p:nvSpPr>
          <p:cNvPr id="30819" name="Rectangle 127">
            <a:extLst>
              <a:ext uri="{FF2B5EF4-FFF2-40B4-BE49-F238E27FC236}">
                <a16:creationId xmlns:a16="http://schemas.microsoft.com/office/drawing/2014/main" id="{893FEACE-692C-44D0-AD6C-18A19F0BB1DF}"/>
              </a:ext>
            </a:extLst>
          </p:cNvPr>
          <p:cNvSpPr>
            <a:spLocks noChangeArrowheads="1"/>
          </p:cNvSpPr>
          <p:nvPr/>
        </p:nvSpPr>
        <p:spPr bwMode="auto">
          <a:xfrm>
            <a:off x="2116920" y="4298652"/>
            <a:ext cx="766134"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Baumärkte</a:t>
            </a:r>
          </a:p>
        </p:txBody>
      </p:sp>
      <p:sp>
        <p:nvSpPr>
          <p:cNvPr id="30820" name="Rectangle 123">
            <a:extLst>
              <a:ext uri="{FF2B5EF4-FFF2-40B4-BE49-F238E27FC236}">
                <a16:creationId xmlns:a16="http://schemas.microsoft.com/office/drawing/2014/main" id="{87E18085-6D3F-441A-8BBC-0D6D25B89C8E}"/>
              </a:ext>
            </a:extLst>
          </p:cNvPr>
          <p:cNvSpPr>
            <a:spLocks noChangeArrowheads="1"/>
          </p:cNvSpPr>
          <p:nvPr/>
        </p:nvSpPr>
        <p:spPr bwMode="auto">
          <a:xfrm>
            <a:off x="1916597" y="2556478"/>
            <a:ext cx="1720903"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Lebensmittelflilialbereich</a:t>
            </a:r>
          </a:p>
        </p:txBody>
      </p:sp>
      <p:sp>
        <p:nvSpPr>
          <p:cNvPr id="30821" name="Rectangle 131">
            <a:extLst>
              <a:ext uri="{FF2B5EF4-FFF2-40B4-BE49-F238E27FC236}">
                <a16:creationId xmlns:a16="http://schemas.microsoft.com/office/drawing/2014/main" id="{49390E8F-A9C9-420A-AA29-D10E513E80EC}"/>
              </a:ext>
            </a:extLst>
          </p:cNvPr>
          <p:cNvSpPr>
            <a:spLocks noChangeArrowheads="1"/>
          </p:cNvSpPr>
          <p:nvPr/>
        </p:nvSpPr>
        <p:spPr bwMode="auto">
          <a:xfrm>
            <a:off x="2243134" y="2889585"/>
            <a:ext cx="1179813" cy="1846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Computermärkte</a:t>
            </a:r>
          </a:p>
        </p:txBody>
      </p:sp>
      <p:cxnSp>
        <p:nvCxnSpPr>
          <p:cNvPr id="30822" name="Gerade Verbindung mit Pfeil 168">
            <a:extLst>
              <a:ext uri="{FF2B5EF4-FFF2-40B4-BE49-F238E27FC236}">
                <a16:creationId xmlns:a16="http://schemas.microsoft.com/office/drawing/2014/main" id="{1B066EA2-C8A8-4B59-A664-FF09F4883C0A}"/>
              </a:ext>
            </a:extLst>
          </p:cNvPr>
          <p:cNvCxnSpPr>
            <a:cxnSpLocks noChangeShapeType="1"/>
            <a:stCxn id="30776" idx="1"/>
            <a:endCxn id="30807" idx="4"/>
          </p:cNvCxnSpPr>
          <p:nvPr/>
        </p:nvCxnSpPr>
        <p:spPr bwMode="auto">
          <a:xfrm flipH="1">
            <a:off x="2301256" y="3444225"/>
            <a:ext cx="861376" cy="163519"/>
          </a:xfrm>
          <a:prstGeom prst="straightConnector1">
            <a:avLst/>
          </a:prstGeom>
          <a:noFill/>
          <a:ln w="3175"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30823" name="Gerade Verbindung mit Pfeil 169">
            <a:extLst>
              <a:ext uri="{FF2B5EF4-FFF2-40B4-BE49-F238E27FC236}">
                <a16:creationId xmlns:a16="http://schemas.microsoft.com/office/drawing/2014/main" id="{001BD38F-AD24-4ECD-BA94-F6EA900F2536}"/>
              </a:ext>
            </a:extLst>
          </p:cNvPr>
          <p:cNvCxnSpPr>
            <a:cxnSpLocks noChangeShapeType="1"/>
          </p:cNvCxnSpPr>
          <p:nvPr/>
        </p:nvCxnSpPr>
        <p:spPr bwMode="auto">
          <a:xfrm rot="10800000" flipV="1">
            <a:off x="2401260" y="3259469"/>
            <a:ext cx="844895" cy="152818"/>
          </a:xfrm>
          <a:prstGeom prst="straightConnector1">
            <a:avLst/>
          </a:prstGeom>
          <a:noFill/>
          <a:ln w="3175" algn="ctr">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30824" name="Gerade Verbindung mit Pfeil 172">
            <a:extLst>
              <a:ext uri="{FF2B5EF4-FFF2-40B4-BE49-F238E27FC236}">
                <a16:creationId xmlns:a16="http://schemas.microsoft.com/office/drawing/2014/main" id="{A0E7544A-A5BC-4A15-85F1-4EE8CEDC547F}"/>
              </a:ext>
            </a:extLst>
          </p:cNvPr>
          <p:cNvCxnSpPr>
            <a:cxnSpLocks noChangeShapeType="1"/>
          </p:cNvCxnSpPr>
          <p:nvPr/>
        </p:nvCxnSpPr>
        <p:spPr bwMode="auto">
          <a:xfrm rot="5400000">
            <a:off x="585509" y="3780984"/>
            <a:ext cx="646345" cy="159212"/>
          </a:xfrm>
          <a:prstGeom prst="straightConnector1">
            <a:avLst/>
          </a:prstGeom>
          <a:noFill/>
          <a:ln w="3175" algn="ctr">
            <a:solidFill>
              <a:schemeClr val="tx1"/>
            </a:solidFill>
            <a:prstDash val="sysDot"/>
            <a:round/>
            <a:headEnd/>
            <a:tailEnd/>
          </a:ln>
          <a:extLst>
            <a:ext uri="{909E8E84-426E-40DD-AFC4-6F175D3DCCD1}">
              <a14:hiddenFill xmlns:a14="http://schemas.microsoft.com/office/drawing/2010/main">
                <a:noFill/>
              </a14:hiddenFill>
            </a:ext>
          </a:extLst>
        </p:spPr>
      </p:cxnSp>
      <p:sp>
        <p:nvSpPr>
          <p:cNvPr id="106" name="Textfeld 105">
            <a:extLst>
              <a:ext uri="{FF2B5EF4-FFF2-40B4-BE49-F238E27FC236}">
                <a16:creationId xmlns:a16="http://schemas.microsoft.com/office/drawing/2014/main" id="{716EF7F7-95DD-4F50-AAB9-E8AF50022528}"/>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-14</a:t>
            </a:r>
          </a:p>
        </p:txBody>
      </p:sp>
      <p:sp>
        <p:nvSpPr>
          <p:cNvPr id="107" name="Rectangle 2">
            <a:extLst>
              <a:ext uri="{FF2B5EF4-FFF2-40B4-BE49-F238E27FC236}">
                <a16:creationId xmlns:a16="http://schemas.microsoft.com/office/drawing/2014/main" id="{018050E7-D289-45AE-8E68-81E38A50E1AF}"/>
              </a:ext>
            </a:extLst>
          </p:cNvPr>
          <p:cNvSpPr>
            <a:spLocks noGrp="1" noChangeArrowheads="1"/>
          </p:cNvSpPr>
          <p:nvPr>
            <p:ph type="title"/>
          </p:nvPr>
        </p:nvSpPr>
        <p:spPr>
          <a:xfrm>
            <a:off x="193675" y="190500"/>
            <a:ext cx="9361488" cy="646113"/>
          </a:xfrm>
        </p:spPr>
        <p:txBody>
          <a:bodyPr/>
          <a:lstStyle/>
          <a:p>
            <a:pPr eaLnBrk="1" hangingPunct="1"/>
            <a:r>
              <a:rPr lang="de-CH" altLang="de-DE" dirty="0"/>
              <a:t>Geschäftsportfolio der Metro AG</a:t>
            </a:r>
            <a:endParaRPr lang="de-DE" altLang="de-DE" dirty="0"/>
          </a:p>
        </p:txBody>
      </p:sp>
      <p:sp>
        <p:nvSpPr>
          <p:cNvPr id="2" name="Textfeld 1">
            <a:extLst>
              <a:ext uri="{FF2B5EF4-FFF2-40B4-BE49-F238E27FC236}">
                <a16:creationId xmlns:a16="http://schemas.microsoft.com/office/drawing/2014/main" id="{6A699620-D95C-4196-8B80-6043722BF0A0}"/>
              </a:ext>
            </a:extLst>
          </p:cNvPr>
          <p:cNvSpPr txBox="1"/>
          <p:nvPr/>
        </p:nvSpPr>
        <p:spPr>
          <a:xfrm>
            <a:off x="4360634" y="6476340"/>
            <a:ext cx="1454244" cy="246221"/>
          </a:xfrm>
          <a:prstGeom prst="rect">
            <a:avLst/>
          </a:prstGeom>
          <a:noFill/>
        </p:spPr>
        <p:txBody>
          <a:bodyPr wrap="none" rtlCol="0">
            <a:spAutoFit/>
          </a:bodyPr>
          <a:lstStyle/>
          <a:p>
            <a:r>
              <a:rPr lang="de-CH" sz="1000" dirty="0"/>
              <a:t>Quelle: Alscher (2007)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7" name="Gruppieren 38">
            <a:extLst>
              <a:ext uri="{FF2B5EF4-FFF2-40B4-BE49-F238E27FC236}">
                <a16:creationId xmlns:a16="http://schemas.microsoft.com/office/drawing/2014/main" id="{EF5BCA3E-1548-4300-8902-0FC836D3E0AA}"/>
              </a:ext>
            </a:extLst>
          </p:cNvPr>
          <p:cNvGrpSpPr>
            <a:grpSpLocks/>
          </p:cNvGrpSpPr>
          <p:nvPr/>
        </p:nvGrpSpPr>
        <p:grpSpPr bwMode="auto">
          <a:xfrm>
            <a:off x="604837" y="2269380"/>
            <a:ext cx="1802750" cy="3572690"/>
            <a:chOff x="1141783" y="1752765"/>
            <a:chExt cx="1308100" cy="2649538"/>
          </a:xfrm>
        </p:grpSpPr>
        <p:sp>
          <p:nvSpPr>
            <p:cNvPr id="822277" name="Text Box 5">
              <a:extLst>
                <a:ext uri="{FF2B5EF4-FFF2-40B4-BE49-F238E27FC236}">
                  <a16:creationId xmlns:a16="http://schemas.microsoft.com/office/drawing/2014/main" id="{95698C2F-198D-4C65-92BF-50C18087A180}"/>
                </a:ext>
              </a:extLst>
            </p:cNvPr>
            <p:cNvSpPr txBox="1">
              <a:spLocks noChangeArrowheads="1"/>
            </p:cNvSpPr>
            <p:nvPr/>
          </p:nvSpPr>
          <p:spPr bwMode="auto">
            <a:xfrm>
              <a:off x="1257670" y="1752765"/>
              <a:ext cx="1050925" cy="741362"/>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Aktionäre</a:t>
              </a: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 </a:t>
              </a: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der</a:t>
              </a:r>
              <a:b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de-CH" b="0" i="0" u="none" strike="noStrike" kern="1200" cap="none" spc="0" normalizeH="0" baseline="0" noProof="0" dirty="0">
                <a:ln>
                  <a:noFill/>
                </a:ln>
                <a:solidFill>
                  <a:srgbClr val="000000"/>
                </a:solidFill>
                <a:effectLst/>
                <a:uLnTx/>
                <a:uFillTx/>
                <a:latin typeface="Frutiger 47LightCn"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22278" name="Text Box 6">
              <a:extLst>
                <a:ext uri="{FF2B5EF4-FFF2-40B4-BE49-F238E27FC236}">
                  <a16:creationId xmlns:a16="http://schemas.microsoft.com/office/drawing/2014/main" id="{EBAECCBE-E837-460C-ACC1-DF26B17EC308}"/>
                </a:ext>
              </a:extLst>
            </p:cNvPr>
            <p:cNvSpPr txBox="1">
              <a:spLocks noChangeArrowheads="1"/>
            </p:cNvSpPr>
            <p:nvPr/>
          </p:nvSpPr>
          <p:spPr bwMode="auto">
            <a:xfrm>
              <a:off x="1351333" y="2868777"/>
              <a:ext cx="866775" cy="454025"/>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1777" name="AutoShape 7">
              <a:extLst>
                <a:ext uri="{FF2B5EF4-FFF2-40B4-BE49-F238E27FC236}">
                  <a16:creationId xmlns:a16="http://schemas.microsoft.com/office/drawing/2014/main" id="{9AEA5C2C-FF26-4C7E-9917-0DDF31930A6C}"/>
                </a:ext>
              </a:extLst>
            </p:cNvPr>
            <p:cNvCxnSpPr>
              <a:cxnSpLocks noChangeShapeType="1"/>
              <a:stCxn id="822277" idx="2"/>
              <a:endCxn id="822278" idx="0"/>
            </p:cNvCxnSpPr>
            <p:nvPr/>
          </p:nvCxnSpPr>
          <p:spPr bwMode="auto">
            <a:xfrm rot="16200000" flipH="1">
              <a:off x="1596602" y="2680659"/>
              <a:ext cx="374650" cy="1587"/>
            </a:xfrm>
            <a:prstGeom prst="bentConnector3">
              <a:avLst>
                <a:gd name="adj1" fmla="val 49801"/>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822280" name="Text Box 8">
              <a:extLst>
                <a:ext uri="{FF2B5EF4-FFF2-40B4-BE49-F238E27FC236}">
                  <a16:creationId xmlns:a16="http://schemas.microsoft.com/office/drawing/2014/main" id="{DDDE1331-59B8-40E5-B106-23B69D2ACA02}"/>
                </a:ext>
              </a:extLst>
            </p:cNvPr>
            <p:cNvSpPr txBox="1">
              <a:spLocks noChangeArrowheads="1"/>
            </p:cNvSpPr>
            <p:nvPr/>
          </p:nvSpPr>
          <p:spPr bwMode="auto">
            <a:xfrm>
              <a:off x="1141783" y="3706978"/>
              <a:ext cx="541337" cy="695325"/>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SGE </a:t>
              </a:r>
              <a:b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A</a:t>
              </a:r>
            </a:p>
          </p:txBody>
        </p:sp>
        <p:cxnSp>
          <p:nvCxnSpPr>
            <p:cNvPr id="31779" name="AutoShape 9">
              <a:extLst>
                <a:ext uri="{FF2B5EF4-FFF2-40B4-BE49-F238E27FC236}">
                  <a16:creationId xmlns:a16="http://schemas.microsoft.com/office/drawing/2014/main" id="{2EF59AE6-21A4-475B-BD32-C6C0F1D5FEA3}"/>
                </a:ext>
              </a:extLst>
            </p:cNvPr>
            <p:cNvCxnSpPr>
              <a:cxnSpLocks noChangeShapeType="1"/>
              <a:stCxn id="822278" idx="2"/>
              <a:endCxn id="822280" idx="0"/>
            </p:cNvCxnSpPr>
            <p:nvPr/>
          </p:nvCxnSpPr>
          <p:spPr bwMode="auto">
            <a:xfrm rot="5400000">
              <a:off x="1406101" y="3328360"/>
              <a:ext cx="384175" cy="373062"/>
            </a:xfrm>
            <a:prstGeom prst="bentConnector3">
              <a:avLst>
                <a:gd name="adj1" fmla="val 49806"/>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822284" name="Text Box 12">
              <a:extLst>
                <a:ext uri="{FF2B5EF4-FFF2-40B4-BE49-F238E27FC236}">
                  <a16:creationId xmlns:a16="http://schemas.microsoft.com/office/drawing/2014/main" id="{828ABE69-C891-4F27-9DB9-33A2C17C63DE}"/>
                </a:ext>
              </a:extLst>
            </p:cNvPr>
            <p:cNvSpPr txBox="1">
              <a:spLocks noChangeArrowheads="1"/>
            </p:cNvSpPr>
            <p:nvPr/>
          </p:nvSpPr>
          <p:spPr bwMode="auto">
            <a:xfrm>
              <a:off x="1908545" y="3706978"/>
              <a:ext cx="541338" cy="695325"/>
            </a:xfrm>
            <a:prstGeom prst="rect">
              <a:avLst/>
            </a:prstGeom>
            <a:solidFill>
              <a:schemeClr val="accent1"/>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Frutiger 47LightCn" charset="0"/>
                  <a:ea typeface="+mn-ea"/>
                  <a:cs typeface="+mn-cs"/>
                </a:rPr>
                <a:t>SGE </a:t>
              </a:r>
              <a:br>
                <a:rPr kumimoji="0" lang="en-US" b="1"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b="1" i="0" u="none" strike="noStrike" kern="1200" cap="none" spc="0" normalizeH="0" baseline="0" noProof="0" dirty="0">
                  <a:ln>
                    <a:noFill/>
                  </a:ln>
                  <a:solidFill>
                    <a:srgbClr val="000000"/>
                  </a:solidFill>
                  <a:effectLst/>
                  <a:uLnTx/>
                  <a:uFillTx/>
                  <a:latin typeface="Frutiger 47LightCn" charset="0"/>
                  <a:ea typeface="+mn-ea"/>
                  <a:cs typeface="+mn-cs"/>
                </a:rPr>
                <a:t>B</a:t>
              </a:r>
            </a:p>
          </p:txBody>
        </p:sp>
        <p:cxnSp>
          <p:nvCxnSpPr>
            <p:cNvPr id="31781" name="AutoShape 13">
              <a:extLst>
                <a:ext uri="{FF2B5EF4-FFF2-40B4-BE49-F238E27FC236}">
                  <a16:creationId xmlns:a16="http://schemas.microsoft.com/office/drawing/2014/main" id="{7DEC8694-A85A-4E3A-B64E-B032D52ADE0E}"/>
                </a:ext>
              </a:extLst>
            </p:cNvPr>
            <p:cNvCxnSpPr>
              <a:cxnSpLocks noChangeShapeType="1"/>
              <a:stCxn id="822278" idx="2"/>
              <a:endCxn id="822284" idx="0"/>
            </p:cNvCxnSpPr>
            <p:nvPr/>
          </p:nvCxnSpPr>
          <p:spPr bwMode="auto">
            <a:xfrm rot="16200000" flipH="1">
              <a:off x="1789482" y="3318041"/>
              <a:ext cx="384175" cy="393700"/>
            </a:xfrm>
            <a:prstGeom prst="bentConnector3">
              <a:avLst>
                <a:gd name="adj1" fmla="val 49806"/>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grpSp>
      <p:sp>
        <p:nvSpPr>
          <p:cNvPr id="31748" name="Textfeld 35">
            <a:extLst>
              <a:ext uri="{FF2B5EF4-FFF2-40B4-BE49-F238E27FC236}">
                <a16:creationId xmlns:a16="http://schemas.microsoft.com/office/drawing/2014/main" id="{53631C03-2BF7-4406-A978-F893684F5FF1}"/>
              </a:ext>
            </a:extLst>
          </p:cNvPr>
          <p:cNvSpPr txBox="1">
            <a:spLocks noChangeArrowheads="1"/>
          </p:cNvSpPr>
          <p:nvPr/>
        </p:nvSpPr>
        <p:spPr bwMode="auto">
          <a:xfrm>
            <a:off x="705351" y="1231180"/>
            <a:ext cx="16017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Struktur vor der</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Desinvestition</a:t>
            </a:r>
          </a:p>
        </p:txBody>
      </p:sp>
      <p:sp>
        <p:nvSpPr>
          <p:cNvPr id="31749" name="Textfeld 36">
            <a:extLst>
              <a:ext uri="{FF2B5EF4-FFF2-40B4-BE49-F238E27FC236}">
                <a16:creationId xmlns:a16="http://schemas.microsoft.com/office/drawing/2014/main" id="{5A475427-3BEA-4305-A0D2-52BF3EA64D3C}"/>
              </a:ext>
            </a:extLst>
          </p:cNvPr>
          <p:cNvSpPr txBox="1">
            <a:spLocks noChangeArrowheads="1"/>
          </p:cNvSpPr>
          <p:nvPr/>
        </p:nvSpPr>
        <p:spPr bwMode="auto">
          <a:xfrm>
            <a:off x="6715752" y="1231180"/>
            <a:ext cx="17604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Struktur nach der</a:t>
            </a:r>
            <a:b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Desinvestition</a:t>
            </a:r>
          </a:p>
        </p:txBody>
      </p:sp>
      <p:sp>
        <p:nvSpPr>
          <p:cNvPr id="31750" name="Textfeld 37">
            <a:extLst>
              <a:ext uri="{FF2B5EF4-FFF2-40B4-BE49-F238E27FC236}">
                <a16:creationId xmlns:a16="http://schemas.microsoft.com/office/drawing/2014/main" id="{AE218EFF-F6A7-43E4-8184-5B8C3DAF8179}"/>
              </a:ext>
            </a:extLst>
          </p:cNvPr>
          <p:cNvSpPr txBox="1">
            <a:spLocks noChangeArrowheads="1"/>
          </p:cNvSpPr>
          <p:nvPr/>
        </p:nvSpPr>
        <p:spPr bwMode="auto">
          <a:xfrm>
            <a:off x="3178730" y="980514"/>
            <a:ext cx="26211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Spin-off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durch Zahlung einer</a:t>
            </a:r>
            <a:b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Dividende an die Aktionäre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der Muttergesellschaft</a:t>
            </a:r>
          </a:p>
        </p:txBody>
      </p:sp>
      <p:grpSp>
        <p:nvGrpSpPr>
          <p:cNvPr id="31751" name="Gruppieren 40">
            <a:extLst>
              <a:ext uri="{FF2B5EF4-FFF2-40B4-BE49-F238E27FC236}">
                <a16:creationId xmlns:a16="http://schemas.microsoft.com/office/drawing/2014/main" id="{A972F0B6-164C-48A2-90DE-00AB040F3C35}"/>
              </a:ext>
            </a:extLst>
          </p:cNvPr>
          <p:cNvGrpSpPr>
            <a:grpSpLocks/>
          </p:cNvGrpSpPr>
          <p:nvPr/>
        </p:nvGrpSpPr>
        <p:grpSpPr bwMode="auto">
          <a:xfrm>
            <a:off x="3155815" y="2269380"/>
            <a:ext cx="2233746" cy="3572690"/>
            <a:chOff x="3881429" y="2806700"/>
            <a:chExt cx="1620846" cy="2649538"/>
          </a:xfrm>
        </p:grpSpPr>
        <p:sp>
          <p:nvSpPr>
            <p:cNvPr id="822286" name="Text Box 14">
              <a:extLst>
                <a:ext uri="{FF2B5EF4-FFF2-40B4-BE49-F238E27FC236}">
                  <a16:creationId xmlns:a16="http://schemas.microsoft.com/office/drawing/2014/main" id="{6686CCCC-72F7-44E0-B24A-DD7B0ADC38F6}"/>
                </a:ext>
              </a:extLst>
            </p:cNvPr>
            <p:cNvSpPr txBox="1">
              <a:spLocks noChangeArrowheads="1"/>
            </p:cNvSpPr>
            <p:nvPr/>
          </p:nvSpPr>
          <p:spPr bwMode="auto">
            <a:xfrm>
              <a:off x="4305293" y="2806700"/>
              <a:ext cx="1049344" cy="741362"/>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Aktionäre</a:t>
              </a: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 </a:t>
              </a: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der</a:t>
              </a:r>
              <a:endParaRPr kumimoji="0" lang="en-GB" b="0" i="0" u="none" strike="noStrike" kern="1200" cap="none" spc="0" normalizeH="0" baseline="0" noProof="0" dirty="0">
                <a:ln>
                  <a:noFill/>
                </a:ln>
                <a:solidFill>
                  <a:srgbClr val="000000"/>
                </a:solidFill>
                <a:effectLst/>
                <a:uLnTx/>
                <a:uFillTx/>
                <a:latin typeface="Frutiger 47LightCn"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de-CH" b="0" i="0" u="none" strike="noStrike" kern="1200" cap="none" spc="0" normalizeH="0" baseline="0" noProof="0" dirty="0">
                <a:ln>
                  <a:noFill/>
                </a:ln>
                <a:solidFill>
                  <a:srgbClr val="000000"/>
                </a:solidFill>
                <a:effectLst/>
                <a:uLnTx/>
                <a:uFillTx/>
                <a:latin typeface="Frutiger 47LightCn" charset="0"/>
                <a:ea typeface="+mn-ea"/>
                <a:cs typeface="+mn-cs"/>
              </a:endParaRPr>
            </a:p>
          </p:txBody>
        </p:sp>
        <p:sp>
          <p:nvSpPr>
            <p:cNvPr id="822287" name="Text Box 15">
              <a:extLst>
                <a:ext uri="{FF2B5EF4-FFF2-40B4-BE49-F238E27FC236}">
                  <a16:creationId xmlns:a16="http://schemas.microsoft.com/office/drawing/2014/main" id="{EFB69336-A77A-453A-8D78-262A6058312B}"/>
                </a:ext>
              </a:extLst>
            </p:cNvPr>
            <p:cNvSpPr txBox="1">
              <a:spLocks noChangeArrowheads="1"/>
            </p:cNvSpPr>
            <p:nvPr/>
          </p:nvSpPr>
          <p:spPr bwMode="auto">
            <a:xfrm>
              <a:off x="4403719" y="3922712"/>
              <a:ext cx="866780" cy="454025"/>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22288" name="Text Box 16">
              <a:extLst>
                <a:ext uri="{FF2B5EF4-FFF2-40B4-BE49-F238E27FC236}">
                  <a16:creationId xmlns:a16="http://schemas.microsoft.com/office/drawing/2014/main" id="{91556063-180C-4700-ADFF-0B39F2846348}"/>
                </a:ext>
              </a:extLst>
            </p:cNvPr>
            <p:cNvSpPr txBox="1">
              <a:spLocks noChangeArrowheads="1"/>
            </p:cNvSpPr>
            <p:nvPr/>
          </p:nvSpPr>
          <p:spPr bwMode="auto">
            <a:xfrm>
              <a:off x="4194168" y="4760913"/>
              <a:ext cx="541341" cy="695325"/>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t>SGE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t>A</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1769" name="AutoShape 17">
              <a:extLst>
                <a:ext uri="{FF2B5EF4-FFF2-40B4-BE49-F238E27FC236}">
                  <a16:creationId xmlns:a16="http://schemas.microsoft.com/office/drawing/2014/main" id="{D8F14C45-F01A-4954-9E91-E196E6649145}"/>
                </a:ext>
              </a:extLst>
            </p:cNvPr>
            <p:cNvCxnSpPr>
              <a:cxnSpLocks noChangeShapeType="1"/>
              <a:stCxn id="822287" idx="2"/>
              <a:endCxn id="822288" idx="0"/>
            </p:cNvCxnSpPr>
            <p:nvPr/>
          </p:nvCxnSpPr>
          <p:spPr bwMode="auto">
            <a:xfrm rot="5400000">
              <a:off x="4459288" y="4383088"/>
              <a:ext cx="384175" cy="371475"/>
            </a:xfrm>
            <a:prstGeom prst="bentConnector3">
              <a:avLst>
                <a:gd name="adj1" fmla="val 49806"/>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822290" name="Text Box 18">
              <a:extLst>
                <a:ext uri="{FF2B5EF4-FFF2-40B4-BE49-F238E27FC236}">
                  <a16:creationId xmlns:a16="http://schemas.microsoft.com/office/drawing/2014/main" id="{BBC114C2-E259-4D1A-B951-7B507F2867DC}"/>
                </a:ext>
              </a:extLst>
            </p:cNvPr>
            <p:cNvSpPr txBox="1">
              <a:spLocks noChangeArrowheads="1"/>
            </p:cNvSpPr>
            <p:nvPr/>
          </p:nvSpPr>
          <p:spPr bwMode="auto">
            <a:xfrm>
              <a:off x="4960935" y="4760913"/>
              <a:ext cx="541340" cy="695325"/>
            </a:xfrm>
            <a:prstGeom prst="rect">
              <a:avLst/>
            </a:prstGeom>
            <a:solidFill>
              <a:schemeClr val="accent1"/>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Frutiger 47LightCn" charset="0"/>
                  <a:ea typeface="+mn-ea"/>
                  <a:cs typeface="+mn-cs"/>
                </a:rPr>
                <a:t>SGE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Frutiger 47LightCn" charset="0"/>
                  <a:ea typeface="+mn-ea"/>
                  <a:cs typeface="+mn-cs"/>
                </a:rPr>
                <a:t>B</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1771" name="AutoShape 19">
              <a:extLst>
                <a:ext uri="{FF2B5EF4-FFF2-40B4-BE49-F238E27FC236}">
                  <a16:creationId xmlns:a16="http://schemas.microsoft.com/office/drawing/2014/main" id="{F2760C2F-C605-425B-83D6-9FD3D919C4EF}"/>
                </a:ext>
              </a:extLst>
            </p:cNvPr>
            <p:cNvCxnSpPr>
              <a:cxnSpLocks noChangeShapeType="1"/>
              <a:stCxn id="822287" idx="2"/>
              <a:endCxn id="822290" idx="0"/>
            </p:cNvCxnSpPr>
            <p:nvPr/>
          </p:nvCxnSpPr>
          <p:spPr bwMode="auto">
            <a:xfrm rot="16200000" flipH="1">
              <a:off x="4841875" y="4371976"/>
              <a:ext cx="384175" cy="393700"/>
            </a:xfrm>
            <a:prstGeom prst="bentConnector3">
              <a:avLst>
                <a:gd name="adj1" fmla="val 49806"/>
              </a:avLst>
            </a:prstGeom>
            <a:noFill/>
            <a:ln w="6350">
              <a:solidFill>
                <a:srgbClr val="000000"/>
              </a:solidFill>
              <a:prstDash val="dash"/>
              <a:miter lim="800000"/>
              <a:headEnd/>
              <a:tailEnd/>
            </a:ln>
            <a:extLst>
              <a:ext uri="{909E8E84-426E-40DD-AFC4-6F175D3DCCD1}">
                <a14:hiddenFill xmlns:a14="http://schemas.microsoft.com/office/drawing/2010/main">
                  <a:noFill/>
                </a14:hiddenFill>
              </a:ext>
            </a:extLst>
          </p:spPr>
        </p:cxnSp>
        <p:cxnSp>
          <p:nvCxnSpPr>
            <p:cNvPr id="31772" name="AutoShape 21">
              <a:extLst>
                <a:ext uri="{FF2B5EF4-FFF2-40B4-BE49-F238E27FC236}">
                  <a16:creationId xmlns:a16="http://schemas.microsoft.com/office/drawing/2014/main" id="{7529CD37-FF7C-44E7-A11A-E3E5D9D24794}"/>
                </a:ext>
              </a:extLst>
            </p:cNvPr>
            <p:cNvCxnSpPr>
              <a:cxnSpLocks noChangeShapeType="1"/>
            </p:cNvCxnSpPr>
            <p:nvPr/>
          </p:nvCxnSpPr>
          <p:spPr bwMode="auto">
            <a:xfrm rot="10800000">
              <a:off x="4305300" y="3178175"/>
              <a:ext cx="98425" cy="971550"/>
            </a:xfrm>
            <a:prstGeom prst="bentConnector3">
              <a:avLst>
                <a:gd name="adj1" fmla="val 332259"/>
              </a:avLst>
            </a:prstGeom>
            <a:noFill/>
            <a:ln w="6350">
              <a:solidFill>
                <a:srgbClr val="000000"/>
              </a:solidFill>
              <a:prstDash val="dash"/>
              <a:miter lim="800000"/>
              <a:headEnd/>
              <a:tailEnd type="triangle" w="sm" len="sm"/>
            </a:ln>
            <a:extLst>
              <a:ext uri="{909E8E84-426E-40DD-AFC4-6F175D3DCCD1}">
                <a14:hiddenFill xmlns:a14="http://schemas.microsoft.com/office/drawing/2010/main">
                  <a:noFill/>
                </a14:hiddenFill>
              </a:ext>
            </a:extLst>
          </p:spPr>
        </p:cxnSp>
        <p:cxnSp>
          <p:nvCxnSpPr>
            <p:cNvPr id="31773" name="AutoShape 33">
              <a:extLst>
                <a:ext uri="{FF2B5EF4-FFF2-40B4-BE49-F238E27FC236}">
                  <a16:creationId xmlns:a16="http://schemas.microsoft.com/office/drawing/2014/main" id="{0E6B0783-64A1-472E-8821-5F1CEFB25AD0}"/>
                </a:ext>
              </a:extLst>
            </p:cNvPr>
            <p:cNvCxnSpPr>
              <a:cxnSpLocks noChangeShapeType="1"/>
              <a:stCxn id="822286" idx="2"/>
              <a:endCxn id="822287" idx="0"/>
            </p:cNvCxnSpPr>
            <p:nvPr/>
          </p:nvCxnSpPr>
          <p:spPr bwMode="auto">
            <a:xfrm>
              <a:off x="4830763" y="3548063"/>
              <a:ext cx="6350" cy="3746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1774" name="Text Box 20">
              <a:extLst>
                <a:ext uri="{FF2B5EF4-FFF2-40B4-BE49-F238E27FC236}">
                  <a16:creationId xmlns:a16="http://schemas.microsoft.com/office/drawing/2014/main" id="{5E90E422-DD83-41EB-A56D-50863D7BA654}"/>
                </a:ext>
              </a:extLst>
            </p:cNvPr>
            <p:cNvSpPr txBox="1">
              <a:spLocks noChangeArrowheads="1"/>
            </p:cNvSpPr>
            <p:nvPr/>
          </p:nvSpPr>
          <p:spPr bwMode="auto">
            <a:xfrm>
              <a:off x="3881429" y="3599891"/>
              <a:ext cx="571505" cy="2984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b="0" i="0" u="none" strike="noStrike" kern="1200" cap="none" spc="0" normalizeH="0" baseline="0" noProof="0">
                  <a:ln>
                    <a:noFill/>
                  </a:ln>
                  <a:solidFill>
                    <a:srgbClr val="000000"/>
                  </a:solidFill>
                  <a:effectLst/>
                  <a:uLnTx/>
                  <a:uFillTx/>
                  <a:latin typeface="Frutiger 47LightCn" charset="0"/>
                  <a:ea typeface="+mn-ea"/>
                  <a:cs typeface="+mn-cs"/>
                  <a:sym typeface="Wingdings" panose="05000000000000000000" pitchFamily="2" charset="2"/>
                </a:rPr>
                <a:t>&gt; 80%</a:t>
              </a: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822294" name="Text Box 22">
            <a:extLst>
              <a:ext uri="{FF2B5EF4-FFF2-40B4-BE49-F238E27FC236}">
                <a16:creationId xmlns:a16="http://schemas.microsoft.com/office/drawing/2014/main" id="{54754712-B904-423A-8131-97EB28780BFE}"/>
              </a:ext>
            </a:extLst>
          </p:cNvPr>
          <p:cNvSpPr txBox="1">
            <a:spLocks noChangeArrowheads="1"/>
          </p:cNvSpPr>
          <p:nvPr/>
        </p:nvSpPr>
        <p:spPr bwMode="auto">
          <a:xfrm>
            <a:off x="6021456" y="3804203"/>
            <a:ext cx="1194540" cy="612217"/>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1757" name="AutoShape 23">
            <a:extLst>
              <a:ext uri="{FF2B5EF4-FFF2-40B4-BE49-F238E27FC236}">
                <a16:creationId xmlns:a16="http://schemas.microsoft.com/office/drawing/2014/main" id="{1830EFE9-B859-4A12-BBD5-8158295FB7EE}"/>
              </a:ext>
            </a:extLst>
          </p:cNvPr>
          <p:cNvCxnSpPr>
            <a:cxnSpLocks noChangeShapeType="1"/>
            <a:stCxn id="822299" idx="2"/>
            <a:endCxn id="822294" idx="0"/>
          </p:cNvCxnSpPr>
          <p:nvPr/>
        </p:nvCxnSpPr>
        <p:spPr bwMode="auto">
          <a:xfrm rot="5400000">
            <a:off x="6819009" y="3098735"/>
            <a:ext cx="505186" cy="905750"/>
          </a:xfrm>
          <a:prstGeom prst="bentConnector3">
            <a:avLst>
              <a:gd name="adj1" fmla="val 49801"/>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822296" name="Text Box 24">
            <a:extLst>
              <a:ext uri="{FF2B5EF4-FFF2-40B4-BE49-F238E27FC236}">
                <a16:creationId xmlns:a16="http://schemas.microsoft.com/office/drawing/2014/main" id="{29D67574-8889-48E2-9791-E2C6C4239448}"/>
              </a:ext>
            </a:extLst>
          </p:cNvPr>
          <p:cNvSpPr txBox="1">
            <a:spLocks noChangeArrowheads="1"/>
          </p:cNvSpPr>
          <p:nvPr/>
        </p:nvSpPr>
        <p:spPr bwMode="auto">
          <a:xfrm>
            <a:off x="6246799" y="4934449"/>
            <a:ext cx="746041" cy="937591"/>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t>SGE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Frutiger 47LightCn" charset="0"/>
                <a:ea typeface="+mn-ea"/>
                <a:cs typeface="+mn-cs"/>
              </a:rPr>
              <a:t>A</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1759" name="AutoShape 25">
            <a:extLst>
              <a:ext uri="{FF2B5EF4-FFF2-40B4-BE49-F238E27FC236}">
                <a16:creationId xmlns:a16="http://schemas.microsoft.com/office/drawing/2014/main" id="{8FCF2F50-EF74-426A-BE8C-52F763F6D92B}"/>
              </a:ext>
            </a:extLst>
          </p:cNvPr>
          <p:cNvCxnSpPr>
            <a:cxnSpLocks noChangeShapeType="1"/>
            <a:stCxn id="822294" idx="2"/>
            <a:endCxn id="822296" idx="0"/>
          </p:cNvCxnSpPr>
          <p:nvPr/>
        </p:nvCxnSpPr>
        <p:spPr bwMode="auto">
          <a:xfrm rot="5400000">
            <a:off x="6360805" y="4674342"/>
            <a:ext cx="518030" cy="2187"/>
          </a:xfrm>
          <a:prstGeom prst="straightConnector1">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31760" name="AutoShape 26">
            <a:extLst>
              <a:ext uri="{FF2B5EF4-FFF2-40B4-BE49-F238E27FC236}">
                <a16:creationId xmlns:a16="http://schemas.microsoft.com/office/drawing/2014/main" id="{2C81FD9E-4183-42CF-B90D-D25D2EB880DD}"/>
              </a:ext>
            </a:extLst>
          </p:cNvPr>
          <p:cNvCxnSpPr>
            <a:cxnSpLocks noChangeShapeType="1"/>
          </p:cNvCxnSpPr>
          <p:nvPr/>
        </p:nvCxnSpPr>
        <p:spPr bwMode="auto">
          <a:xfrm rot="16200000" flipH="1">
            <a:off x="7030615" y="3465412"/>
            <a:ext cx="2037868" cy="1045769"/>
          </a:xfrm>
          <a:prstGeom prst="bentConnector3">
            <a:avLst>
              <a:gd name="adj1" fmla="val 28458"/>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822299" name="Text Box 27">
            <a:extLst>
              <a:ext uri="{FF2B5EF4-FFF2-40B4-BE49-F238E27FC236}">
                <a16:creationId xmlns:a16="http://schemas.microsoft.com/office/drawing/2014/main" id="{0DBD1D94-7581-48E5-A0C0-1C3CE7183950}"/>
              </a:ext>
            </a:extLst>
          </p:cNvPr>
          <p:cNvSpPr txBox="1">
            <a:spLocks noChangeArrowheads="1"/>
          </p:cNvSpPr>
          <p:nvPr/>
        </p:nvSpPr>
        <p:spPr bwMode="auto">
          <a:xfrm>
            <a:off x="6800314" y="2299349"/>
            <a:ext cx="1448325" cy="999668"/>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Aktionäre</a:t>
            </a: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 </a:t>
            </a: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der</a:t>
            </a:r>
            <a:endParaRPr kumimoji="0" lang="en-GB" b="0" i="0" u="none" strike="noStrike" kern="1200" cap="none" spc="0" normalizeH="0" baseline="0" noProof="0" dirty="0">
              <a:ln>
                <a:noFill/>
              </a:ln>
              <a:solidFill>
                <a:srgbClr val="000000"/>
              </a:solidFill>
              <a:effectLst/>
              <a:uLnTx/>
              <a:uFillTx/>
              <a:latin typeface="Frutiger 47LightCn"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GB"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de-CH" b="0" i="0" u="none" strike="noStrike" kern="1200" cap="none" spc="0" normalizeH="0" baseline="0" noProof="0" dirty="0">
              <a:ln>
                <a:noFill/>
              </a:ln>
              <a:solidFill>
                <a:srgbClr val="000000"/>
              </a:solidFill>
              <a:effectLst/>
              <a:uLnTx/>
              <a:uFillTx/>
              <a:latin typeface="Frutiger 47LightCn"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b="0" i="0" u="none" strike="noStrike" kern="1200" cap="none" spc="0" normalizeH="0" baseline="0" noProof="0" dirty="0">
              <a:ln>
                <a:noFill/>
              </a:ln>
              <a:solidFill>
                <a:srgbClr val="000000"/>
              </a:solidFill>
              <a:effectLst/>
              <a:uLnTx/>
              <a:uFillTx/>
              <a:latin typeface="Frutiger 47LightCn" charset="0"/>
              <a:ea typeface="+mn-ea"/>
              <a:cs typeface="+mn-cs"/>
            </a:endParaRPr>
          </a:p>
        </p:txBody>
      </p:sp>
      <p:sp>
        <p:nvSpPr>
          <p:cNvPr id="822300" name="Text Box 28">
            <a:extLst>
              <a:ext uri="{FF2B5EF4-FFF2-40B4-BE49-F238E27FC236}">
                <a16:creationId xmlns:a16="http://schemas.microsoft.com/office/drawing/2014/main" id="{C9EC5953-DD71-4E58-BC83-62A6A05A26D4}"/>
              </a:ext>
            </a:extLst>
          </p:cNvPr>
          <p:cNvSpPr txBox="1">
            <a:spLocks noChangeArrowheads="1"/>
          </p:cNvSpPr>
          <p:nvPr/>
        </p:nvSpPr>
        <p:spPr bwMode="auto">
          <a:xfrm>
            <a:off x="7738881" y="4904480"/>
            <a:ext cx="1474579" cy="969701"/>
          </a:xfrm>
          <a:prstGeom prst="rect">
            <a:avLst/>
          </a:prstGeom>
          <a:solidFill>
            <a:srgbClr val="FFFF00"/>
          </a:solidFill>
          <a:ln w="6350" algn="ctr">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br>
              <a:rPr lang="en-US" b="1" dirty="0">
                <a:solidFill>
                  <a:srgbClr val="000000"/>
                </a:solidFill>
                <a:latin typeface="Frutiger 47LightCn" charset="0"/>
              </a:rPr>
            </a:br>
            <a:r>
              <a:rPr kumimoji="0" lang="en-US" b="1" i="0" u="none" strike="noStrike" kern="1200" cap="none" spc="0" normalizeH="0" baseline="0" noProof="0" dirty="0" err="1">
                <a:ln>
                  <a:noFill/>
                </a:ln>
                <a:solidFill>
                  <a:srgbClr val="000000"/>
                </a:solidFill>
                <a:effectLst/>
                <a:uLnTx/>
                <a:uFillTx/>
                <a:latin typeface="Frutiger 47LightCn" charset="0"/>
                <a:ea typeface="+mn-ea"/>
                <a:cs typeface="+mn-cs"/>
              </a:rPr>
              <a:t>Neues</a:t>
            </a:r>
            <a:br>
              <a:rPr kumimoji="0" lang="en-US" b="1"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b="1" i="0" u="none" strike="noStrike" kern="1200" cap="none" spc="0" normalizeH="0" baseline="0" noProof="0" dirty="0" err="1">
                <a:ln>
                  <a:noFill/>
                </a:ln>
                <a:solidFill>
                  <a:srgbClr val="000000"/>
                </a:solidFill>
                <a:effectLst/>
                <a:uLnTx/>
                <a:uFillTx/>
                <a:latin typeface="Frutiger 47LightCn" charset="0"/>
                <a:ea typeface="+mn-ea"/>
                <a:cs typeface="+mn-cs"/>
              </a:rPr>
              <a:t>Unternehmen</a:t>
            </a:r>
            <a:endParaRPr kumimoji="0" lang="en-US" b="1" i="0" u="none" strike="noStrike" kern="1200" cap="none" spc="0" normalizeH="0" baseline="0" noProof="0" dirty="0">
              <a:ln>
                <a:noFill/>
              </a:ln>
              <a:solidFill>
                <a:srgbClr val="000000"/>
              </a:solidFill>
              <a:effectLst/>
              <a:uLnTx/>
              <a:uFillTx/>
              <a:latin typeface="Frutiger 47LightCn" charset="0"/>
              <a:ea typeface="+mn-ea"/>
              <a:cs typeface="+mn-cs"/>
            </a:endParaRPr>
          </a:p>
        </p:txBody>
      </p:sp>
      <p:cxnSp>
        <p:nvCxnSpPr>
          <p:cNvPr id="31763" name="AutoShape 30">
            <a:extLst>
              <a:ext uri="{FF2B5EF4-FFF2-40B4-BE49-F238E27FC236}">
                <a16:creationId xmlns:a16="http://schemas.microsoft.com/office/drawing/2014/main" id="{BD3FC4EF-1F75-4F62-963B-454ACA80D42D}"/>
              </a:ext>
            </a:extLst>
          </p:cNvPr>
          <p:cNvCxnSpPr>
            <a:cxnSpLocks noChangeShapeType="1"/>
            <a:stCxn id="822294" idx="2"/>
            <a:endCxn id="822300" idx="0"/>
          </p:cNvCxnSpPr>
          <p:nvPr/>
        </p:nvCxnSpPr>
        <p:spPr bwMode="auto">
          <a:xfrm rot="16200000" flipH="1">
            <a:off x="7303417" y="3731729"/>
            <a:ext cx="488061" cy="1857443"/>
          </a:xfrm>
          <a:prstGeom prst="bentConnector3">
            <a:avLst>
              <a:gd name="adj1" fmla="val 50000"/>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31764" name="Textfeld 44">
            <a:extLst>
              <a:ext uri="{FF2B5EF4-FFF2-40B4-BE49-F238E27FC236}">
                <a16:creationId xmlns:a16="http://schemas.microsoft.com/office/drawing/2014/main" id="{2305A772-3787-4DE6-BC82-2A640E1BB3E5}"/>
              </a:ext>
            </a:extLst>
          </p:cNvPr>
          <p:cNvSpPr txBox="1">
            <a:spLocks noChangeArrowheads="1"/>
          </p:cNvSpPr>
          <p:nvPr/>
        </p:nvSpPr>
        <p:spPr bwMode="auto">
          <a:xfrm>
            <a:off x="7480871" y="4497457"/>
            <a:ext cx="772969" cy="33855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&lt; 20%</a:t>
            </a:r>
          </a:p>
        </p:txBody>
      </p:sp>
      <p:sp>
        <p:nvSpPr>
          <p:cNvPr id="31765" name="Textfeld 45">
            <a:extLst>
              <a:ext uri="{FF2B5EF4-FFF2-40B4-BE49-F238E27FC236}">
                <a16:creationId xmlns:a16="http://schemas.microsoft.com/office/drawing/2014/main" id="{93FB49F2-797D-429B-9A27-4D69AE56D5FF}"/>
              </a:ext>
            </a:extLst>
          </p:cNvPr>
          <p:cNvSpPr txBox="1">
            <a:spLocks noChangeArrowheads="1"/>
          </p:cNvSpPr>
          <p:nvPr/>
        </p:nvSpPr>
        <p:spPr bwMode="auto">
          <a:xfrm>
            <a:off x="8199061" y="4037918"/>
            <a:ext cx="772969" cy="33855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rPr>
              <a:t>&gt; 80%</a:t>
            </a:r>
          </a:p>
        </p:txBody>
      </p:sp>
      <p:sp>
        <p:nvSpPr>
          <p:cNvPr id="31754" name="Pfeil nach rechts 50">
            <a:extLst>
              <a:ext uri="{FF2B5EF4-FFF2-40B4-BE49-F238E27FC236}">
                <a16:creationId xmlns:a16="http://schemas.microsoft.com/office/drawing/2014/main" id="{68D2EC8D-8806-4304-B373-A4EB92DEBA79}"/>
              </a:ext>
            </a:extLst>
          </p:cNvPr>
          <p:cNvSpPr>
            <a:spLocks noChangeArrowheads="1"/>
          </p:cNvSpPr>
          <p:nvPr/>
        </p:nvSpPr>
        <p:spPr bwMode="auto">
          <a:xfrm>
            <a:off x="2532291" y="1342492"/>
            <a:ext cx="590707" cy="385311"/>
          </a:xfrm>
          <a:prstGeom prst="right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1755" name="Pfeil nach rechts 51">
            <a:extLst>
              <a:ext uri="{FF2B5EF4-FFF2-40B4-BE49-F238E27FC236}">
                <a16:creationId xmlns:a16="http://schemas.microsoft.com/office/drawing/2014/main" id="{77D6E1B0-0664-477F-80D7-748272765DBC}"/>
              </a:ext>
            </a:extLst>
          </p:cNvPr>
          <p:cNvSpPr>
            <a:spLocks noChangeArrowheads="1"/>
          </p:cNvSpPr>
          <p:nvPr/>
        </p:nvSpPr>
        <p:spPr bwMode="auto">
          <a:xfrm>
            <a:off x="5855564" y="1342492"/>
            <a:ext cx="590707" cy="385311"/>
          </a:xfrm>
          <a:prstGeom prst="right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8" name="Textfeld 37">
            <a:extLst>
              <a:ext uri="{FF2B5EF4-FFF2-40B4-BE49-F238E27FC236}">
                <a16:creationId xmlns:a16="http://schemas.microsoft.com/office/drawing/2014/main" id="{15A0D632-8FDB-421C-9AA1-C6CCF4D04DD9}"/>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-15</a:t>
            </a:r>
          </a:p>
        </p:txBody>
      </p:sp>
      <p:sp>
        <p:nvSpPr>
          <p:cNvPr id="39" name="Rectangle 2">
            <a:extLst>
              <a:ext uri="{FF2B5EF4-FFF2-40B4-BE49-F238E27FC236}">
                <a16:creationId xmlns:a16="http://schemas.microsoft.com/office/drawing/2014/main" id="{741E6A8B-9618-4970-BDCA-CC7EAF7D8C99}"/>
              </a:ext>
            </a:extLst>
          </p:cNvPr>
          <p:cNvSpPr>
            <a:spLocks noGrp="1" noChangeArrowheads="1"/>
          </p:cNvSpPr>
          <p:nvPr>
            <p:ph type="title"/>
          </p:nvPr>
        </p:nvSpPr>
        <p:spPr>
          <a:xfrm>
            <a:off x="193675" y="190500"/>
            <a:ext cx="9361488" cy="646113"/>
          </a:xfrm>
        </p:spPr>
        <p:txBody>
          <a:bodyPr/>
          <a:lstStyle/>
          <a:p>
            <a:pPr eaLnBrk="1" hangingPunct="1"/>
            <a:r>
              <a:rPr lang="de-CH" altLang="de-DE" dirty="0"/>
              <a:t>Transaktionsstruktur eines Spin-off</a:t>
            </a:r>
            <a:endParaRPr lang="de-DE" altLang="de-DE" dirty="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04660176-49A7-41DE-89F6-304EBEF463A0}"/>
              </a:ext>
            </a:extLst>
          </p:cNvPr>
          <p:cNvGrpSpPr/>
          <p:nvPr/>
        </p:nvGrpSpPr>
        <p:grpSpPr>
          <a:xfrm>
            <a:off x="344487" y="1132657"/>
            <a:ext cx="9305051" cy="4751705"/>
            <a:chOff x="524446" y="1132657"/>
            <a:chExt cx="8979628" cy="4751705"/>
          </a:xfrm>
        </p:grpSpPr>
        <p:sp>
          <p:nvSpPr>
            <p:cNvPr id="32771" name="Textfeld 41">
              <a:extLst>
                <a:ext uri="{FF2B5EF4-FFF2-40B4-BE49-F238E27FC236}">
                  <a16:creationId xmlns:a16="http://schemas.microsoft.com/office/drawing/2014/main" id="{A7537222-738E-4CE9-9F96-F905535408B5}"/>
                </a:ext>
              </a:extLst>
            </p:cNvPr>
            <p:cNvSpPr txBox="1">
              <a:spLocks noChangeArrowheads="1"/>
            </p:cNvSpPr>
            <p:nvPr/>
          </p:nvSpPr>
          <p:spPr bwMode="auto">
            <a:xfrm>
              <a:off x="580037" y="1132657"/>
              <a:ext cx="1417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Struktur vor der</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Desinvestition</a:t>
              </a:r>
            </a:p>
          </p:txBody>
        </p:sp>
        <p:sp>
          <p:nvSpPr>
            <p:cNvPr id="32772" name="Textfeld 42">
              <a:extLst>
                <a:ext uri="{FF2B5EF4-FFF2-40B4-BE49-F238E27FC236}">
                  <a16:creationId xmlns:a16="http://schemas.microsoft.com/office/drawing/2014/main" id="{2F2CD376-2A46-4029-B155-55DABB87F3A1}"/>
                </a:ext>
              </a:extLst>
            </p:cNvPr>
            <p:cNvSpPr txBox="1">
              <a:spLocks noChangeArrowheads="1"/>
            </p:cNvSpPr>
            <p:nvPr/>
          </p:nvSpPr>
          <p:spPr bwMode="auto">
            <a:xfrm>
              <a:off x="6640803" y="1132657"/>
              <a:ext cx="2297360" cy="73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Struktur nach der</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Desinvestition</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GB" altLang="de-DE" sz="1400" b="0" i="0" u="none" strike="noStrike" kern="1200" cap="none" spc="0" normalizeH="0" baseline="0" noProof="0">
                  <a:ln>
                    <a:noFill/>
                  </a:ln>
                  <a:solidFill>
                    <a:srgbClr val="000000"/>
                  </a:solidFill>
                  <a:effectLst/>
                  <a:uLnTx/>
                  <a:uFillTx/>
                  <a:latin typeface="Frutiger 47LightCn" charset="0"/>
                  <a:ea typeface="+mn-ea"/>
                  <a:cs typeface="+mn-cs"/>
                </a:rPr>
                <a:t>Minority (Majority) Carveout</a:t>
              </a: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2773" name="Textfeld 43">
              <a:extLst>
                <a:ext uri="{FF2B5EF4-FFF2-40B4-BE49-F238E27FC236}">
                  <a16:creationId xmlns:a16="http://schemas.microsoft.com/office/drawing/2014/main" id="{7D8CF131-57B8-4F0F-8828-1E059D30C927}"/>
                </a:ext>
              </a:extLst>
            </p:cNvPr>
            <p:cNvSpPr txBox="1">
              <a:spLocks noChangeArrowheads="1"/>
            </p:cNvSpPr>
            <p:nvPr/>
          </p:nvSpPr>
          <p:spPr bwMode="auto">
            <a:xfrm>
              <a:off x="3281223" y="1132657"/>
              <a:ext cx="1627370" cy="73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Equity Carveout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durch</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Börsengang (IPO)</a:t>
              </a:r>
            </a:p>
          </p:txBody>
        </p:sp>
        <p:sp>
          <p:nvSpPr>
            <p:cNvPr id="32774" name="Pfeil nach rechts 44">
              <a:extLst>
                <a:ext uri="{FF2B5EF4-FFF2-40B4-BE49-F238E27FC236}">
                  <a16:creationId xmlns:a16="http://schemas.microsoft.com/office/drawing/2014/main" id="{20E7E69A-FE5E-41FE-9F32-53FF7B8B7B9C}"/>
                </a:ext>
              </a:extLst>
            </p:cNvPr>
            <p:cNvSpPr>
              <a:spLocks noChangeArrowheads="1"/>
            </p:cNvSpPr>
            <p:nvPr/>
          </p:nvSpPr>
          <p:spPr bwMode="auto">
            <a:xfrm>
              <a:off x="2417271" y="1242383"/>
              <a:ext cx="500862" cy="379822"/>
            </a:xfrm>
            <a:prstGeom prst="right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2775" name="Pfeil nach rechts 45">
              <a:extLst>
                <a:ext uri="{FF2B5EF4-FFF2-40B4-BE49-F238E27FC236}">
                  <a16:creationId xmlns:a16="http://schemas.microsoft.com/office/drawing/2014/main" id="{A8E6F14D-114A-4DEB-A9E0-BBF5E3CAA291}"/>
                </a:ext>
              </a:extLst>
            </p:cNvPr>
            <p:cNvSpPr>
              <a:spLocks noChangeArrowheads="1"/>
            </p:cNvSpPr>
            <p:nvPr/>
          </p:nvSpPr>
          <p:spPr bwMode="auto">
            <a:xfrm>
              <a:off x="5553564" y="1242383"/>
              <a:ext cx="500862" cy="379822"/>
            </a:xfrm>
            <a:prstGeom prst="rightArrow">
              <a:avLst>
                <a:gd name="adj1" fmla="val 50000"/>
                <a:gd name="adj2" fmla="val 50000"/>
              </a:avLst>
            </a:prstGeom>
            <a:solidFill>
              <a:schemeClr val="accent1"/>
            </a:solidFill>
            <a:ln w="12700"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32776" name="Gruppieren 44">
              <a:extLst>
                <a:ext uri="{FF2B5EF4-FFF2-40B4-BE49-F238E27FC236}">
                  <a16:creationId xmlns:a16="http://schemas.microsoft.com/office/drawing/2014/main" id="{6710EF6D-54FC-4FA9-9015-BA7BF5AF9B1D}"/>
                </a:ext>
              </a:extLst>
            </p:cNvPr>
            <p:cNvGrpSpPr>
              <a:grpSpLocks/>
            </p:cNvGrpSpPr>
            <p:nvPr/>
          </p:nvGrpSpPr>
          <p:grpSpPr bwMode="auto">
            <a:xfrm>
              <a:off x="524446" y="2362571"/>
              <a:ext cx="1528558" cy="3521791"/>
              <a:chOff x="1141413" y="1741488"/>
              <a:chExt cx="1308100" cy="2649537"/>
            </a:xfrm>
          </p:grpSpPr>
          <p:sp>
            <p:nvSpPr>
              <p:cNvPr id="48" name="Text Box 5">
                <a:extLst>
                  <a:ext uri="{FF2B5EF4-FFF2-40B4-BE49-F238E27FC236}">
                    <a16:creationId xmlns:a16="http://schemas.microsoft.com/office/drawing/2014/main" id="{FAD3D323-F85E-406E-A5B9-27F79D9E612B}"/>
                  </a:ext>
                </a:extLst>
              </p:cNvPr>
              <p:cNvSpPr txBox="1">
                <a:spLocks noChangeArrowheads="1"/>
              </p:cNvSpPr>
              <p:nvPr/>
            </p:nvSpPr>
            <p:spPr bwMode="auto">
              <a:xfrm>
                <a:off x="1257575" y="1741706"/>
                <a:ext cx="1050929" cy="741363"/>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Aktionäre</a:t>
                </a:r>
                <a: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t> </a:t>
                </a: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der</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de-CH" sz="1400" b="0" i="0" u="none" strike="noStrike" kern="1200" cap="none" spc="0" normalizeH="0" baseline="0" noProof="0" dirty="0">
                  <a:ln>
                    <a:noFill/>
                  </a:ln>
                  <a:solidFill>
                    <a:srgbClr val="000000"/>
                  </a:solidFill>
                  <a:effectLst/>
                  <a:uLnTx/>
                  <a:uFillTx/>
                  <a:latin typeface="Frutiger 47LightCn"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49" name="Text Box 6">
                <a:extLst>
                  <a:ext uri="{FF2B5EF4-FFF2-40B4-BE49-F238E27FC236}">
                    <a16:creationId xmlns:a16="http://schemas.microsoft.com/office/drawing/2014/main" id="{6B2811D1-2744-415F-B36E-5815FA14B464}"/>
                  </a:ext>
                </a:extLst>
              </p:cNvPr>
              <p:cNvSpPr txBox="1">
                <a:spLocks noChangeArrowheads="1"/>
              </p:cNvSpPr>
              <p:nvPr/>
            </p:nvSpPr>
            <p:spPr bwMode="auto">
              <a:xfrm>
                <a:off x="1351238" y="2857720"/>
                <a:ext cx="866778" cy="454026"/>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sz="1400"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2810" name="AutoShape 7">
                <a:extLst>
                  <a:ext uri="{FF2B5EF4-FFF2-40B4-BE49-F238E27FC236}">
                    <a16:creationId xmlns:a16="http://schemas.microsoft.com/office/drawing/2014/main" id="{26298242-DDBB-4D44-9FDD-54B9A54C4B34}"/>
                  </a:ext>
                </a:extLst>
              </p:cNvPr>
              <p:cNvCxnSpPr>
                <a:cxnSpLocks noChangeShapeType="1"/>
                <a:stCxn id="48" idx="2"/>
                <a:endCxn id="49" idx="0"/>
              </p:cNvCxnSpPr>
              <p:nvPr/>
            </p:nvCxnSpPr>
            <p:spPr bwMode="auto">
              <a:xfrm rot="16200000" flipH="1">
                <a:off x="1596232" y="2669381"/>
                <a:ext cx="374650" cy="1587"/>
              </a:xfrm>
              <a:prstGeom prst="bentConnector3">
                <a:avLst>
                  <a:gd name="adj1" fmla="val 49801"/>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51" name="Text Box 8">
                <a:extLst>
                  <a:ext uri="{FF2B5EF4-FFF2-40B4-BE49-F238E27FC236}">
                    <a16:creationId xmlns:a16="http://schemas.microsoft.com/office/drawing/2014/main" id="{1E22652F-4316-4F2D-97D2-D8E890DDE078}"/>
                  </a:ext>
                </a:extLst>
              </p:cNvPr>
              <p:cNvSpPr txBox="1">
                <a:spLocks noChangeArrowheads="1"/>
              </p:cNvSpPr>
              <p:nvPr/>
            </p:nvSpPr>
            <p:spPr bwMode="auto">
              <a:xfrm>
                <a:off x="1141687" y="3695921"/>
                <a:ext cx="541340" cy="695326"/>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t>SGE A</a:t>
                </a:r>
              </a:p>
            </p:txBody>
          </p:sp>
          <p:cxnSp>
            <p:nvCxnSpPr>
              <p:cNvPr id="32812" name="AutoShape 9">
                <a:extLst>
                  <a:ext uri="{FF2B5EF4-FFF2-40B4-BE49-F238E27FC236}">
                    <a16:creationId xmlns:a16="http://schemas.microsoft.com/office/drawing/2014/main" id="{A66D9996-3828-406B-900C-82A46588D083}"/>
                  </a:ext>
                </a:extLst>
              </p:cNvPr>
              <p:cNvCxnSpPr>
                <a:cxnSpLocks noChangeShapeType="1"/>
                <a:stCxn id="49" idx="2"/>
                <a:endCxn id="51" idx="0"/>
              </p:cNvCxnSpPr>
              <p:nvPr/>
            </p:nvCxnSpPr>
            <p:spPr bwMode="auto">
              <a:xfrm rot="5400000">
                <a:off x="1405731" y="3317082"/>
                <a:ext cx="384175" cy="373062"/>
              </a:xfrm>
              <a:prstGeom prst="bentConnector3">
                <a:avLst>
                  <a:gd name="adj1" fmla="val 49806"/>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53" name="Text Box 12">
                <a:extLst>
                  <a:ext uri="{FF2B5EF4-FFF2-40B4-BE49-F238E27FC236}">
                    <a16:creationId xmlns:a16="http://schemas.microsoft.com/office/drawing/2014/main" id="{16D28DDB-5EC5-4DDC-9A53-DD3BE5F5154E}"/>
                  </a:ext>
                </a:extLst>
              </p:cNvPr>
              <p:cNvSpPr txBox="1">
                <a:spLocks noChangeArrowheads="1"/>
              </p:cNvSpPr>
              <p:nvPr/>
            </p:nvSpPr>
            <p:spPr bwMode="auto">
              <a:xfrm>
                <a:off x="1908453" y="3695921"/>
                <a:ext cx="541339" cy="695326"/>
              </a:xfrm>
              <a:prstGeom prst="rect">
                <a:avLst/>
              </a:prstGeom>
              <a:solidFill>
                <a:schemeClr val="accent1"/>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Frutiger 47LightCn" charset="0"/>
                    <a:ea typeface="+mn-ea"/>
                    <a:cs typeface="+mn-cs"/>
                  </a:rPr>
                  <a:t>SGE B</a:t>
                </a:r>
              </a:p>
            </p:txBody>
          </p:sp>
          <p:cxnSp>
            <p:nvCxnSpPr>
              <p:cNvPr id="32814" name="AutoShape 13">
                <a:extLst>
                  <a:ext uri="{FF2B5EF4-FFF2-40B4-BE49-F238E27FC236}">
                    <a16:creationId xmlns:a16="http://schemas.microsoft.com/office/drawing/2014/main" id="{DDE40B0D-72A1-4BBF-8E8A-78133752AC31}"/>
                  </a:ext>
                </a:extLst>
              </p:cNvPr>
              <p:cNvCxnSpPr>
                <a:cxnSpLocks noChangeShapeType="1"/>
                <a:stCxn id="49" idx="2"/>
                <a:endCxn id="53" idx="0"/>
              </p:cNvCxnSpPr>
              <p:nvPr/>
            </p:nvCxnSpPr>
            <p:spPr bwMode="auto">
              <a:xfrm rot="16200000" flipH="1">
                <a:off x="1789112" y="3306763"/>
                <a:ext cx="384175" cy="393700"/>
              </a:xfrm>
              <a:prstGeom prst="bentConnector3">
                <a:avLst>
                  <a:gd name="adj1" fmla="val 49806"/>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grpSp>
        <p:grpSp>
          <p:nvGrpSpPr>
            <p:cNvPr id="32777" name="Gruppieren 43">
              <a:extLst>
                <a:ext uri="{FF2B5EF4-FFF2-40B4-BE49-F238E27FC236}">
                  <a16:creationId xmlns:a16="http://schemas.microsoft.com/office/drawing/2014/main" id="{FDC3175B-D439-471E-9E96-E3CF11A849F6}"/>
                </a:ext>
              </a:extLst>
            </p:cNvPr>
            <p:cNvGrpSpPr>
              <a:grpSpLocks/>
            </p:cNvGrpSpPr>
            <p:nvPr/>
          </p:nvGrpSpPr>
          <p:grpSpPr bwMode="auto">
            <a:xfrm>
              <a:off x="2355027" y="2062350"/>
              <a:ext cx="3438531" cy="3294895"/>
              <a:chOff x="3073037" y="2129787"/>
              <a:chExt cx="2942605" cy="2478837"/>
            </a:xfrm>
          </p:grpSpPr>
          <p:cxnSp>
            <p:nvCxnSpPr>
              <p:cNvPr id="32794" name="AutoShape 10">
                <a:extLst>
                  <a:ext uri="{FF2B5EF4-FFF2-40B4-BE49-F238E27FC236}">
                    <a16:creationId xmlns:a16="http://schemas.microsoft.com/office/drawing/2014/main" id="{14326611-9605-41CD-A5B3-747623AAC5AB}"/>
                  </a:ext>
                </a:extLst>
              </p:cNvPr>
              <p:cNvCxnSpPr>
                <a:cxnSpLocks noChangeShapeType="1"/>
              </p:cNvCxnSpPr>
              <p:nvPr/>
            </p:nvCxnSpPr>
            <p:spPr bwMode="auto">
              <a:xfrm rot="10800000" flipV="1">
                <a:off x="4024313" y="2714625"/>
                <a:ext cx="857250" cy="814388"/>
              </a:xfrm>
              <a:prstGeom prst="bentConnector3">
                <a:avLst>
                  <a:gd name="adj1" fmla="val 50000"/>
                </a:avLst>
              </a:prstGeom>
              <a:noFill/>
              <a:ln w="6350">
                <a:solidFill>
                  <a:srgbClr val="000000"/>
                </a:solidFill>
                <a:prstDash val="dash"/>
                <a:miter lim="800000"/>
                <a:headEnd type="none" w="sm" len="sm"/>
                <a:tailEnd type="triangle" w="sm" len="sm"/>
              </a:ln>
              <a:extLst>
                <a:ext uri="{909E8E84-426E-40DD-AFC4-6F175D3DCCD1}">
                  <a14:hiddenFill xmlns:a14="http://schemas.microsoft.com/office/drawing/2010/main">
                    <a:noFill/>
                  </a14:hiddenFill>
                </a:ext>
              </a:extLst>
            </p:spPr>
          </p:cxnSp>
          <p:sp>
            <p:nvSpPr>
              <p:cNvPr id="820231" name="Text Box 7">
                <a:extLst>
                  <a:ext uri="{FF2B5EF4-FFF2-40B4-BE49-F238E27FC236}">
                    <a16:creationId xmlns:a16="http://schemas.microsoft.com/office/drawing/2014/main" id="{B7C21785-67B2-42FD-89ED-1B969574D951}"/>
                  </a:ext>
                </a:extLst>
              </p:cNvPr>
              <p:cNvSpPr txBox="1">
                <a:spLocks noChangeArrowheads="1"/>
              </p:cNvSpPr>
              <p:nvPr/>
            </p:nvSpPr>
            <p:spPr bwMode="auto">
              <a:xfrm>
                <a:off x="3073037" y="2338405"/>
                <a:ext cx="1013986" cy="555716"/>
              </a:xfrm>
              <a:prstGeom prst="rect">
                <a:avLst/>
              </a:prstGeom>
              <a:solidFill>
                <a:srgbClr val="FFFFFF"/>
              </a:solidFill>
              <a:ln w="6350" algn="ctr">
                <a:solidFill>
                  <a:srgbClr val="000000"/>
                </a:solidFill>
                <a:miter lim="800000"/>
                <a:headEnd/>
                <a:tailEnd/>
              </a:ln>
              <a:effectLst>
                <a:outerShdw dist="35921" dir="2700000" algn="ctr" rotWithShape="0">
                  <a:srgbClr val="333333"/>
                </a:outerShdw>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Aktionäre</a:t>
                </a:r>
                <a: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t> </a:t>
                </a: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der</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de-CH" sz="1400" b="0" i="0" u="none" strike="noStrike" kern="1200" cap="none" spc="0" normalizeH="0" baseline="0" noProof="0" dirty="0">
                  <a:ln>
                    <a:noFill/>
                  </a:ln>
                  <a:solidFill>
                    <a:srgbClr val="000000"/>
                  </a:solidFill>
                  <a:effectLst/>
                  <a:uLnTx/>
                  <a:uFillTx/>
                  <a:latin typeface="Frutiger 47LightCn" charset="0"/>
                  <a:ea typeface="+mn-ea"/>
                  <a:cs typeface="+mn-cs"/>
                </a:endParaRPr>
              </a:p>
            </p:txBody>
          </p:sp>
          <p:cxnSp>
            <p:nvCxnSpPr>
              <p:cNvPr id="32796" name="AutoShape 8">
                <a:extLst>
                  <a:ext uri="{FF2B5EF4-FFF2-40B4-BE49-F238E27FC236}">
                    <a16:creationId xmlns:a16="http://schemas.microsoft.com/office/drawing/2014/main" id="{5F7CC7DB-7FD0-468F-A52B-CCD71F762C66}"/>
                  </a:ext>
                </a:extLst>
              </p:cNvPr>
              <p:cNvCxnSpPr>
                <a:cxnSpLocks noChangeShapeType="1"/>
                <a:stCxn id="820231" idx="2"/>
              </p:cNvCxnSpPr>
              <p:nvPr/>
            </p:nvCxnSpPr>
            <p:spPr bwMode="auto">
              <a:xfrm rot="5400000">
                <a:off x="3325976" y="3147959"/>
                <a:ext cx="507893" cy="217"/>
              </a:xfrm>
              <a:prstGeom prst="bentConnector3">
                <a:avLst>
                  <a:gd name="adj1" fmla="val 50000"/>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820233" name="Text Box 9">
                <a:extLst>
                  <a:ext uri="{FF2B5EF4-FFF2-40B4-BE49-F238E27FC236}">
                    <a16:creationId xmlns:a16="http://schemas.microsoft.com/office/drawing/2014/main" id="{641FC642-9CE0-4C02-BB4A-6DE1D0772398}"/>
                  </a:ext>
                </a:extLst>
              </p:cNvPr>
              <p:cNvSpPr txBox="1">
                <a:spLocks noChangeArrowheads="1"/>
              </p:cNvSpPr>
              <p:nvPr/>
            </p:nvSpPr>
            <p:spPr bwMode="auto">
              <a:xfrm>
                <a:off x="4864322" y="2338405"/>
                <a:ext cx="946153" cy="554039"/>
              </a:xfrm>
              <a:prstGeom prst="rect">
                <a:avLst/>
              </a:prstGeom>
              <a:solidFill>
                <a:srgbClr val="FFFFFF"/>
              </a:solidFill>
              <a:ln w="6350" algn="ctr">
                <a:solidFill>
                  <a:srgbClr val="000000"/>
                </a:solidFill>
                <a:miter lim="800000"/>
                <a:headEnd/>
                <a:tailEnd/>
              </a:ln>
              <a:effectLst>
                <a:outerShdw dist="35921" dir="2700000" algn="ctr" rotWithShape="0">
                  <a:srgbClr val="333333"/>
                </a:outerShdw>
              </a:effec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Neue</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Aktionäre</a:t>
                </a:r>
                <a:endParaRPr kumimoji="0" lang="de-CH" sz="1400" b="0" i="0" u="none" strike="noStrike" kern="1200" cap="none" spc="0" normalizeH="0" baseline="0" noProof="0" dirty="0">
                  <a:ln>
                    <a:noFill/>
                  </a:ln>
                  <a:solidFill>
                    <a:srgbClr val="000000"/>
                  </a:solidFill>
                  <a:effectLst/>
                  <a:uLnTx/>
                  <a:uFillTx/>
                  <a:latin typeface="Frutiger 47LightCn"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endParaRPr>
              </a:p>
            </p:txBody>
          </p:sp>
          <p:sp>
            <p:nvSpPr>
              <p:cNvPr id="820244" name="Text Box 20">
                <a:extLst>
                  <a:ext uri="{FF2B5EF4-FFF2-40B4-BE49-F238E27FC236}">
                    <a16:creationId xmlns:a16="http://schemas.microsoft.com/office/drawing/2014/main" id="{B69257FF-A53A-4810-AE34-412E2AAF0453}"/>
                  </a:ext>
                </a:extLst>
              </p:cNvPr>
              <p:cNvSpPr txBox="1">
                <a:spLocks noChangeArrowheads="1"/>
              </p:cNvSpPr>
              <p:nvPr/>
            </p:nvSpPr>
            <p:spPr bwMode="auto">
              <a:xfrm>
                <a:off x="3348254" y="4052908"/>
                <a:ext cx="468315" cy="458789"/>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t>SGE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t>A</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2799" name="AutoShape 21">
                <a:extLst>
                  <a:ext uri="{FF2B5EF4-FFF2-40B4-BE49-F238E27FC236}">
                    <a16:creationId xmlns:a16="http://schemas.microsoft.com/office/drawing/2014/main" id="{5D85CEE5-3652-4608-80C6-DA4BFB8684BC}"/>
                  </a:ext>
                </a:extLst>
              </p:cNvPr>
              <p:cNvCxnSpPr>
                <a:cxnSpLocks noChangeShapeType="1"/>
                <a:endCxn id="820244" idx="0"/>
              </p:cNvCxnSpPr>
              <p:nvPr/>
            </p:nvCxnSpPr>
            <p:spPr bwMode="auto">
              <a:xfrm rot="16200000" flipH="1">
                <a:off x="3406378" y="3877072"/>
                <a:ext cx="350838" cy="794"/>
              </a:xfrm>
              <a:prstGeom prst="bentConnector3">
                <a:avLst>
                  <a:gd name="adj1" fmla="val 50000"/>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cxnSp>
            <p:nvCxnSpPr>
              <p:cNvPr id="32800" name="AutoShape 22">
                <a:extLst>
                  <a:ext uri="{FF2B5EF4-FFF2-40B4-BE49-F238E27FC236}">
                    <a16:creationId xmlns:a16="http://schemas.microsoft.com/office/drawing/2014/main" id="{8F4C8011-4722-48A2-A1E1-29354F710109}"/>
                  </a:ext>
                </a:extLst>
              </p:cNvPr>
              <p:cNvCxnSpPr>
                <a:cxnSpLocks noChangeShapeType="1"/>
              </p:cNvCxnSpPr>
              <p:nvPr/>
            </p:nvCxnSpPr>
            <p:spPr bwMode="auto">
              <a:xfrm rot="16200000" flipH="1">
                <a:off x="4298950" y="2984500"/>
                <a:ext cx="333375" cy="1768475"/>
              </a:xfrm>
              <a:prstGeom prst="bentConnector3">
                <a:avLst>
                  <a:gd name="adj1" fmla="val 49523"/>
                </a:avLst>
              </a:prstGeom>
              <a:noFill/>
              <a:ln w="6350">
                <a:solidFill>
                  <a:srgbClr val="000000"/>
                </a:solidFill>
                <a:prstDash val="dash"/>
                <a:miter lim="800000"/>
                <a:headEnd/>
                <a:tailEnd/>
              </a:ln>
              <a:extLst>
                <a:ext uri="{909E8E84-426E-40DD-AFC4-6F175D3DCCD1}">
                  <a14:hiddenFill xmlns:a14="http://schemas.microsoft.com/office/drawing/2010/main">
                    <a:noFill/>
                  </a14:hiddenFill>
                </a:ext>
              </a:extLst>
            </p:spPr>
          </p:cxnSp>
          <p:sp>
            <p:nvSpPr>
              <p:cNvPr id="32801" name="Text Box 25">
                <a:extLst>
                  <a:ext uri="{FF2B5EF4-FFF2-40B4-BE49-F238E27FC236}">
                    <a16:creationId xmlns:a16="http://schemas.microsoft.com/office/drawing/2014/main" id="{F64CA9CE-F655-469A-AE93-B71F07CEBEBE}"/>
                  </a:ext>
                </a:extLst>
              </p:cNvPr>
              <p:cNvSpPr txBox="1">
                <a:spLocks noChangeArrowheads="1"/>
              </p:cNvSpPr>
              <p:nvPr/>
            </p:nvSpPr>
            <p:spPr bwMode="auto">
              <a:xfrm>
                <a:off x="5344123" y="2936226"/>
                <a:ext cx="671519"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Primary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Share Offering</a:t>
                </a:r>
              </a:p>
            </p:txBody>
          </p:sp>
          <p:cxnSp>
            <p:nvCxnSpPr>
              <p:cNvPr id="32802" name="AutoShape 38">
                <a:extLst>
                  <a:ext uri="{FF2B5EF4-FFF2-40B4-BE49-F238E27FC236}">
                    <a16:creationId xmlns:a16="http://schemas.microsoft.com/office/drawing/2014/main" id="{9E920DB2-E66C-440D-9B8F-CD0B5425E1E7}"/>
                  </a:ext>
                </a:extLst>
              </p:cNvPr>
              <p:cNvCxnSpPr>
                <a:cxnSpLocks noChangeShapeType="1"/>
                <a:stCxn id="820233" idx="2"/>
              </p:cNvCxnSpPr>
              <p:nvPr/>
            </p:nvCxnSpPr>
            <p:spPr bwMode="auto">
              <a:xfrm rot="16200000" flipH="1">
                <a:off x="4772025" y="3457575"/>
                <a:ext cx="1143000" cy="12700"/>
              </a:xfrm>
              <a:prstGeom prst="straightConnector1">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cxnSp>
          <p:sp>
            <p:nvSpPr>
              <p:cNvPr id="32803" name="Text Box 42">
                <a:extLst>
                  <a:ext uri="{FF2B5EF4-FFF2-40B4-BE49-F238E27FC236}">
                    <a16:creationId xmlns:a16="http://schemas.microsoft.com/office/drawing/2014/main" id="{52FBB3F7-0832-400E-8215-ADDC68A5B0B9}"/>
                  </a:ext>
                </a:extLst>
              </p:cNvPr>
              <p:cNvSpPr txBox="1">
                <a:spLocks noChangeArrowheads="1"/>
              </p:cNvSpPr>
              <p:nvPr/>
            </p:nvSpPr>
            <p:spPr bwMode="auto">
              <a:xfrm>
                <a:off x="4023535" y="2129787"/>
                <a:ext cx="846137" cy="566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Secondary</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dirty="0">
                    <a:ln>
                      <a:noFill/>
                    </a:ln>
                    <a:solidFill>
                      <a:srgbClr val="000000"/>
                    </a:solidFill>
                    <a:effectLst/>
                    <a:uLnTx/>
                    <a:uFillTx/>
                    <a:latin typeface="Arial Narrow" panose="020B0606020202030204" pitchFamily="34" charset="0"/>
                    <a:cs typeface="Arial" panose="020B0604020202020204" pitchFamily="34" charset="0"/>
                  </a:rPr>
                  <a:t>Share Offering</a:t>
                </a:r>
              </a:p>
            </p:txBody>
          </p:sp>
          <p:sp>
            <p:nvSpPr>
              <p:cNvPr id="55" name="Text Box 6">
                <a:extLst>
                  <a:ext uri="{FF2B5EF4-FFF2-40B4-BE49-F238E27FC236}">
                    <a16:creationId xmlns:a16="http://schemas.microsoft.com/office/drawing/2014/main" id="{9F796C3B-3A3C-40E2-BC96-4F79D65FB0C9}"/>
                  </a:ext>
                </a:extLst>
              </p:cNvPr>
              <p:cNvSpPr txBox="1">
                <a:spLocks noChangeArrowheads="1"/>
              </p:cNvSpPr>
              <p:nvPr/>
            </p:nvSpPr>
            <p:spPr bwMode="auto">
              <a:xfrm>
                <a:off x="3108541" y="3286145"/>
                <a:ext cx="866778" cy="454026"/>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sz="1400"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4" name="Text Box 9">
                <a:extLst>
                  <a:ext uri="{FF2B5EF4-FFF2-40B4-BE49-F238E27FC236}">
                    <a16:creationId xmlns:a16="http://schemas.microsoft.com/office/drawing/2014/main" id="{ADE7EC69-500E-48D8-9CA9-4AB889BFBDF3}"/>
                  </a:ext>
                </a:extLst>
              </p:cNvPr>
              <p:cNvSpPr txBox="1">
                <a:spLocks noChangeArrowheads="1"/>
              </p:cNvSpPr>
              <p:nvPr/>
            </p:nvSpPr>
            <p:spPr bwMode="auto">
              <a:xfrm>
                <a:off x="4810347" y="4052908"/>
                <a:ext cx="1000128" cy="555716"/>
              </a:xfrm>
              <a:prstGeom prst="rect">
                <a:avLst/>
              </a:prstGeom>
              <a:solidFill>
                <a:srgbClr val="FFFF00"/>
              </a:solidFill>
              <a:ln w="6350" algn="ctr">
                <a:solidFill>
                  <a:srgbClr val="000000"/>
                </a:solidFill>
                <a:miter lim="800000"/>
                <a:headEnd/>
                <a:tailEnd/>
              </a:ln>
              <a:effectLst>
                <a:outerShdw dist="35921" dir="2700000" algn="ctr" rotWithShape="0">
                  <a:srgbClr val="333333"/>
                </a:outerShdw>
              </a:effec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Neues</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Unternehmen</a:t>
                </a:r>
                <a:endParaRPr kumimoji="0" lang="de-CH" sz="1400" b="0" i="0" u="none" strike="noStrike" kern="1200" cap="none" spc="0" normalizeH="0" baseline="0" noProof="0" dirty="0">
                  <a:ln>
                    <a:noFill/>
                  </a:ln>
                  <a:solidFill>
                    <a:srgbClr val="000000"/>
                  </a:solidFill>
                  <a:effectLst/>
                  <a:uLnTx/>
                  <a:uFillTx/>
                  <a:latin typeface="Frutiger 47LightCn" charset="0"/>
                  <a:ea typeface="+mn-ea"/>
                  <a:cs typeface="+mn-cs"/>
                </a:endParaRPr>
              </a:p>
            </p:txBody>
          </p:sp>
          <p:sp>
            <p:nvSpPr>
              <p:cNvPr id="32806" name="Textfeld 41">
                <a:extLst>
                  <a:ext uri="{FF2B5EF4-FFF2-40B4-BE49-F238E27FC236}">
                    <a16:creationId xmlns:a16="http://schemas.microsoft.com/office/drawing/2014/main" id="{9D2187A1-DBA2-4C15-9D5F-3376AD4797F7}"/>
                  </a:ext>
                </a:extLst>
              </p:cNvPr>
              <p:cNvSpPr txBox="1">
                <a:spLocks noChangeArrowheads="1"/>
              </p:cNvSpPr>
              <p:nvPr/>
            </p:nvSpPr>
            <p:spPr bwMode="auto">
              <a:xfrm>
                <a:off x="5047914" y="3258355"/>
                <a:ext cx="243084" cy="23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p>
            </p:txBody>
          </p:sp>
          <p:sp>
            <p:nvSpPr>
              <p:cNvPr id="32807" name="Textfeld 42">
                <a:extLst>
                  <a:ext uri="{FF2B5EF4-FFF2-40B4-BE49-F238E27FC236}">
                    <a16:creationId xmlns:a16="http://schemas.microsoft.com/office/drawing/2014/main" id="{EB72B76F-4958-4569-96F2-C3C670371EEC}"/>
                  </a:ext>
                </a:extLst>
              </p:cNvPr>
              <p:cNvSpPr txBox="1">
                <a:spLocks noChangeArrowheads="1"/>
              </p:cNvSpPr>
              <p:nvPr/>
            </p:nvSpPr>
            <p:spPr bwMode="auto">
              <a:xfrm>
                <a:off x="4192272" y="3019357"/>
                <a:ext cx="243084" cy="23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p>
            </p:txBody>
          </p:sp>
        </p:grpSp>
        <p:grpSp>
          <p:nvGrpSpPr>
            <p:cNvPr id="32778" name="Gruppieren 69">
              <a:extLst>
                <a:ext uri="{FF2B5EF4-FFF2-40B4-BE49-F238E27FC236}">
                  <a16:creationId xmlns:a16="http://schemas.microsoft.com/office/drawing/2014/main" id="{F1889CA4-1637-466D-AB5F-87A5A06577B9}"/>
                </a:ext>
              </a:extLst>
            </p:cNvPr>
            <p:cNvGrpSpPr>
              <a:grpSpLocks/>
            </p:cNvGrpSpPr>
            <p:nvPr/>
          </p:nvGrpSpPr>
          <p:grpSpPr bwMode="auto">
            <a:xfrm>
              <a:off x="6048438" y="2339649"/>
              <a:ext cx="3455636" cy="3017598"/>
              <a:chOff x="5952565" y="1479552"/>
              <a:chExt cx="2957243" cy="2270219"/>
            </a:xfrm>
          </p:grpSpPr>
          <p:cxnSp>
            <p:nvCxnSpPr>
              <p:cNvPr id="32780" name="AutoShape 10">
                <a:extLst>
                  <a:ext uri="{FF2B5EF4-FFF2-40B4-BE49-F238E27FC236}">
                    <a16:creationId xmlns:a16="http://schemas.microsoft.com/office/drawing/2014/main" id="{7EC6234C-09AA-4E1E-AD28-5029D670A10B}"/>
                  </a:ext>
                </a:extLst>
              </p:cNvPr>
              <p:cNvCxnSpPr>
                <a:cxnSpLocks noChangeShapeType="1"/>
              </p:cNvCxnSpPr>
              <p:nvPr/>
            </p:nvCxnSpPr>
            <p:spPr bwMode="auto">
              <a:xfrm rot="10800000" flipV="1">
                <a:off x="6904836" y="1855771"/>
                <a:ext cx="857250" cy="814388"/>
              </a:xfrm>
              <a:prstGeom prst="bentConnector3">
                <a:avLst>
                  <a:gd name="adj1" fmla="val 50000"/>
                </a:avLst>
              </a:prstGeom>
              <a:noFill/>
              <a:ln w="6350">
                <a:solidFill>
                  <a:srgbClr val="000000"/>
                </a:solidFill>
                <a:prstDash val="dash"/>
                <a:miter lim="800000"/>
                <a:headEnd type="none" w="sm" len="sm"/>
                <a:tailEnd type="triangle" w="sm" len="sm"/>
              </a:ln>
              <a:extLst>
                <a:ext uri="{909E8E84-426E-40DD-AFC4-6F175D3DCCD1}">
                  <a14:hiddenFill xmlns:a14="http://schemas.microsoft.com/office/drawing/2010/main">
                    <a:noFill/>
                  </a14:hiddenFill>
                </a:ext>
              </a:extLst>
            </p:spPr>
          </p:cxnSp>
          <p:sp>
            <p:nvSpPr>
              <p:cNvPr id="50" name="Text Box 7">
                <a:extLst>
                  <a:ext uri="{FF2B5EF4-FFF2-40B4-BE49-F238E27FC236}">
                    <a16:creationId xmlns:a16="http://schemas.microsoft.com/office/drawing/2014/main" id="{27CB0DA5-B088-4D89-87AC-0B7283977BF7}"/>
                  </a:ext>
                </a:extLst>
              </p:cNvPr>
              <p:cNvSpPr txBox="1">
                <a:spLocks noChangeArrowheads="1"/>
              </p:cNvSpPr>
              <p:nvPr/>
            </p:nvSpPr>
            <p:spPr bwMode="auto">
              <a:xfrm>
                <a:off x="5952565" y="1479552"/>
                <a:ext cx="1013986" cy="555717"/>
              </a:xfrm>
              <a:prstGeom prst="rect">
                <a:avLst/>
              </a:prstGeom>
              <a:solidFill>
                <a:srgbClr val="FFFFFF"/>
              </a:solidFill>
              <a:ln w="6350" algn="ctr">
                <a:solidFill>
                  <a:srgbClr val="000000"/>
                </a:solidFill>
                <a:miter lim="800000"/>
                <a:headEnd/>
                <a:tailEnd/>
              </a:ln>
              <a:effectLst>
                <a:outerShdw dist="35921" dir="2700000" algn="ctr" rotWithShape="0">
                  <a:srgbClr val="333333"/>
                </a:outerShdw>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Aktionäre</a:t>
                </a:r>
                <a: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t> </a:t>
                </a: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der</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de-CH" sz="1400" b="0" i="0" u="none" strike="noStrike" kern="1200" cap="none" spc="0" normalizeH="0" baseline="0" noProof="0" dirty="0">
                  <a:ln>
                    <a:noFill/>
                  </a:ln>
                  <a:solidFill>
                    <a:srgbClr val="000000"/>
                  </a:solidFill>
                  <a:effectLst/>
                  <a:uLnTx/>
                  <a:uFillTx/>
                  <a:latin typeface="Frutiger 47LightCn" charset="0"/>
                  <a:ea typeface="+mn-ea"/>
                  <a:cs typeface="+mn-cs"/>
                </a:endParaRPr>
              </a:p>
            </p:txBody>
          </p:sp>
          <p:cxnSp>
            <p:nvCxnSpPr>
              <p:cNvPr id="32782" name="AutoShape 8">
                <a:extLst>
                  <a:ext uri="{FF2B5EF4-FFF2-40B4-BE49-F238E27FC236}">
                    <a16:creationId xmlns:a16="http://schemas.microsoft.com/office/drawing/2014/main" id="{065DA627-29CE-4935-9066-D2E17BAE9B18}"/>
                  </a:ext>
                </a:extLst>
              </p:cNvPr>
              <p:cNvCxnSpPr>
                <a:cxnSpLocks noChangeShapeType="1"/>
                <a:stCxn id="50" idx="2"/>
              </p:cNvCxnSpPr>
              <p:nvPr/>
            </p:nvCxnSpPr>
            <p:spPr bwMode="auto">
              <a:xfrm rot="16200000" flipH="1">
                <a:off x="6206003" y="2288824"/>
                <a:ext cx="507889" cy="778"/>
              </a:xfrm>
              <a:prstGeom prst="bentConnector3">
                <a:avLst>
                  <a:gd name="adj1" fmla="val 50000"/>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sp>
            <p:nvSpPr>
              <p:cNvPr id="54" name="Text Box 9">
                <a:extLst>
                  <a:ext uri="{FF2B5EF4-FFF2-40B4-BE49-F238E27FC236}">
                    <a16:creationId xmlns:a16="http://schemas.microsoft.com/office/drawing/2014/main" id="{3761CA4B-8067-4648-B8A4-A0AE7C01C99B}"/>
                  </a:ext>
                </a:extLst>
              </p:cNvPr>
              <p:cNvSpPr txBox="1">
                <a:spLocks noChangeArrowheads="1"/>
              </p:cNvSpPr>
              <p:nvPr/>
            </p:nvSpPr>
            <p:spPr bwMode="auto">
              <a:xfrm>
                <a:off x="7745437" y="1479552"/>
                <a:ext cx="946153" cy="554039"/>
              </a:xfrm>
              <a:prstGeom prst="rect">
                <a:avLst/>
              </a:prstGeom>
              <a:solidFill>
                <a:srgbClr val="FFFFFF"/>
              </a:solidFill>
              <a:ln w="6350" algn="ctr">
                <a:solidFill>
                  <a:srgbClr val="000000"/>
                </a:solidFill>
                <a:miter lim="800000"/>
                <a:headEnd/>
                <a:tailEnd/>
              </a:ln>
              <a:effectLst>
                <a:outerShdw dist="35921" dir="2700000" algn="ctr" rotWithShape="0">
                  <a:srgbClr val="333333"/>
                </a:outerShdw>
              </a:effec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Neue</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Aktionäre</a:t>
                </a:r>
                <a:endParaRPr kumimoji="0" lang="de-CH" sz="1400" b="0" i="0" u="none" strike="noStrike" kern="1200" cap="none" spc="0" normalizeH="0" baseline="0" noProof="0" dirty="0">
                  <a:ln>
                    <a:noFill/>
                  </a:ln>
                  <a:solidFill>
                    <a:srgbClr val="000000"/>
                  </a:solidFill>
                  <a:effectLst/>
                  <a:uLnTx/>
                  <a:uFillTx/>
                  <a:latin typeface="Frutiger 47LightCn"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endParaRPr>
              </a:p>
            </p:txBody>
          </p:sp>
          <p:sp>
            <p:nvSpPr>
              <p:cNvPr id="56" name="Text Box 20">
                <a:extLst>
                  <a:ext uri="{FF2B5EF4-FFF2-40B4-BE49-F238E27FC236}">
                    <a16:creationId xmlns:a16="http://schemas.microsoft.com/office/drawing/2014/main" id="{01F74734-4EA2-4367-8B40-040F4B5D9967}"/>
                  </a:ext>
                </a:extLst>
              </p:cNvPr>
              <p:cNvSpPr txBox="1">
                <a:spLocks noChangeArrowheads="1"/>
              </p:cNvSpPr>
              <p:nvPr/>
            </p:nvSpPr>
            <p:spPr bwMode="auto">
              <a:xfrm>
                <a:off x="6227782" y="3194054"/>
                <a:ext cx="468314" cy="458789"/>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t>SGE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t>A</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2785" name="AutoShape 21">
                <a:extLst>
                  <a:ext uri="{FF2B5EF4-FFF2-40B4-BE49-F238E27FC236}">
                    <a16:creationId xmlns:a16="http://schemas.microsoft.com/office/drawing/2014/main" id="{C2BDA871-1F14-458A-A7CC-D8C05E38702F}"/>
                  </a:ext>
                </a:extLst>
              </p:cNvPr>
              <p:cNvCxnSpPr>
                <a:cxnSpLocks noChangeShapeType="1"/>
                <a:endCxn id="56" idx="0"/>
              </p:cNvCxnSpPr>
              <p:nvPr/>
            </p:nvCxnSpPr>
            <p:spPr bwMode="auto">
              <a:xfrm rot="16200000" flipH="1">
                <a:off x="6286901" y="3018218"/>
                <a:ext cx="350838" cy="794"/>
              </a:xfrm>
              <a:prstGeom prst="bentConnector3">
                <a:avLst>
                  <a:gd name="adj1" fmla="val 50000"/>
                </a:avLst>
              </a:prstGeom>
              <a:noFill/>
              <a:ln w="6350">
                <a:solidFill>
                  <a:srgbClr val="000000"/>
                </a:solidFill>
                <a:miter lim="800000"/>
                <a:headEnd/>
                <a:tailEnd/>
              </a:ln>
              <a:extLst>
                <a:ext uri="{909E8E84-426E-40DD-AFC4-6F175D3DCCD1}">
                  <a14:hiddenFill xmlns:a14="http://schemas.microsoft.com/office/drawing/2010/main">
                    <a:noFill/>
                  </a14:hiddenFill>
                </a:ext>
              </a:extLst>
            </p:spPr>
          </p:cxnSp>
          <p:cxnSp>
            <p:nvCxnSpPr>
              <p:cNvPr id="32786" name="AutoShape 22">
                <a:extLst>
                  <a:ext uri="{FF2B5EF4-FFF2-40B4-BE49-F238E27FC236}">
                    <a16:creationId xmlns:a16="http://schemas.microsoft.com/office/drawing/2014/main" id="{7840235F-5828-4D47-9A18-1E44E5E54779}"/>
                  </a:ext>
                </a:extLst>
              </p:cNvPr>
              <p:cNvCxnSpPr>
                <a:cxnSpLocks noChangeShapeType="1"/>
              </p:cNvCxnSpPr>
              <p:nvPr/>
            </p:nvCxnSpPr>
            <p:spPr bwMode="auto">
              <a:xfrm rot="16200000" flipH="1">
                <a:off x="7179473" y="2125646"/>
                <a:ext cx="333375" cy="1768475"/>
              </a:xfrm>
              <a:prstGeom prst="bentConnector3">
                <a:avLst>
                  <a:gd name="adj1" fmla="val 49523"/>
                </a:avLst>
              </a:prstGeom>
              <a:noFill/>
              <a:ln w="6350">
                <a:solidFill>
                  <a:srgbClr val="000000"/>
                </a:solidFill>
                <a:prstDash val="dash"/>
                <a:miter lim="800000"/>
                <a:headEnd/>
                <a:tailEnd/>
              </a:ln>
              <a:extLst>
                <a:ext uri="{909E8E84-426E-40DD-AFC4-6F175D3DCCD1}">
                  <a14:hiddenFill xmlns:a14="http://schemas.microsoft.com/office/drawing/2010/main">
                    <a:noFill/>
                  </a14:hiddenFill>
                </a:ext>
              </a:extLst>
            </p:spPr>
          </p:cxnSp>
          <p:cxnSp>
            <p:nvCxnSpPr>
              <p:cNvPr id="32787" name="AutoShape 38">
                <a:extLst>
                  <a:ext uri="{FF2B5EF4-FFF2-40B4-BE49-F238E27FC236}">
                    <a16:creationId xmlns:a16="http://schemas.microsoft.com/office/drawing/2014/main" id="{ED65B2C3-DBAF-4CFE-AE38-F61F074AA151}"/>
                  </a:ext>
                </a:extLst>
              </p:cNvPr>
              <p:cNvCxnSpPr>
                <a:cxnSpLocks noChangeShapeType="1"/>
                <a:stCxn id="54" idx="2"/>
              </p:cNvCxnSpPr>
              <p:nvPr/>
            </p:nvCxnSpPr>
            <p:spPr bwMode="auto">
              <a:xfrm rot="16200000" flipH="1">
                <a:off x="7652548" y="2598721"/>
                <a:ext cx="1143000" cy="12700"/>
              </a:xfrm>
              <a:prstGeom prst="straightConnector1">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cxnSp>
          <p:sp>
            <p:nvSpPr>
              <p:cNvPr id="62" name="Text Box 6">
                <a:extLst>
                  <a:ext uri="{FF2B5EF4-FFF2-40B4-BE49-F238E27FC236}">
                    <a16:creationId xmlns:a16="http://schemas.microsoft.com/office/drawing/2014/main" id="{53505825-AC22-4BBD-8E5C-2F78043E4D8D}"/>
                  </a:ext>
                </a:extLst>
              </p:cNvPr>
              <p:cNvSpPr txBox="1">
                <a:spLocks noChangeArrowheads="1"/>
              </p:cNvSpPr>
              <p:nvPr/>
            </p:nvSpPr>
            <p:spPr bwMode="auto">
              <a:xfrm>
                <a:off x="5988068" y="2427291"/>
                <a:ext cx="866778" cy="454026"/>
              </a:xfrm>
              <a:prstGeom prst="rect">
                <a:avLst/>
              </a:prstGeom>
              <a:solidFill>
                <a:srgbClr val="FFFFFF"/>
              </a:solidFill>
              <a:ln w="6350">
                <a:solidFill>
                  <a:srgbClr val="000000"/>
                </a:solidFill>
                <a:miter lim="800000"/>
                <a:headEnd/>
                <a:tailEnd/>
              </a:ln>
              <a:effectLst>
                <a:outerShdw dist="35921" dir="2700000" algn="ctr" rotWithShape="0">
                  <a:srgbClr val="333333"/>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t>Mutter-</a:t>
                </a:r>
                <a:br>
                  <a:rPr kumimoji="0" lang="en-US"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US" sz="1400" b="0" i="0" u="none" strike="noStrike" kern="1200" cap="none" spc="0" normalizeH="0" baseline="0" noProof="0" dirty="0" err="1">
                    <a:ln>
                      <a:noFill/>
                    </a:ln>
                    <a:solidFill>
                      <a:srgbClr val="000000"/>
                    </a:solidFill>
                    <a:effectLst/>
                    <a:uLnTx/>
                    <a:uFillTx/>
                    <a:latin typeface="Frutiger 47LightCn" charset="0"/>
                    <a:ea typeface="+mn-ea"/>
                    <a:cs typeface="+mn-cs"/>
                  </a:rPr>
                  <a:t>gesellschaft</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3" name="Text Box 9">
                <a:extLst>
                  <a:ext uri="{FF2B5EF4-FFF2-40B4-BE49-F238E27FC236}">
                    <a16:creationId xmlns:a16="http://schemas.microsoft.com/office/drawing/2014/main" id="{B0F13AEF-056E-4748-A80D-309EB9011496}"/>
                  </a:ext>
                </a:extLst>
              </p:cNvPr>
              <p:cNvSpPr txBox="1">
                <a:spLocks noChangeArrowheads="1"/>
              </p:cNvSpPr>
              <p:nvPr/>
            </p:nvSpPr>
            <p:spPr bwMode="auto">
              <a:xfrm>
                <a:off x="7691462" y="3194054"/>
                <a:ext cx="1000128" cy="555717"/>
              </a:xfrm>
              <a:prstGeom prst="rect">
                <a:avLst/>
              </a:prstGeom>
              <a:solidFill>
                <a:srgbClr val="FFFF00"/>
              </a:solidFill>
              <a:ln w="6350" algn="ctr">
                <a:solidFill>
                  <a:srgbClr val="000000"/>
                </a:solidFill>
                <a:miter lim="800000"/>
                <a:headEnd/>
                <a:tailEnd/>
              </a:ln>
              <a:effectLst>
                <a:outerShdw dist="35921" dir="2700000" algn="ctr" rotWithShape="0">
                  <a:srgbClr val="333333"/>
                </a:outerShdw>
              </a:effec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Neues</a:t>
                </a:r>
                <a:br>
                  <a:rPr kumimoji="0" lang="en-GB" sz="1400" b="0" i="0" u="none" strike="noStrike" kern="1200" cap="none" spc="0" normalizeH="0" baseline="0" noProof="0" dirty="0">
                    <a:ln>
                      <a:noFill/>
                    </a:ln>
                    <a:solidFill>
                      <a:srgbClr val="000000"/>
                    </a:solidFill>
                    <a:effectLst/>
                    <a:uLnTx/>
                    <a:uFillTx/>
                    <a:latin typeface="Frutiger 47LightCn" charset="0"/>
                    <a:ea typeface="+mn-ea"/>
                    <a:cs typeface="+mn-cs"/>
                  </a:rPr>
                </a:br>
                <a:r>
                  <a:rPr kumimoji="0" lang="en-GB" sz="1400" b="0" i="0" u="none" strike="noStrike" kern="1200" cap="none" spc="0" normalizeH="0" baseline="0" noProof="0" dirty="0" err="1">
                    <a:ln>
                      <a:noFill/>
                    </a:ln>
                    <a:solidFill>
                      <a:srgbClr val="000000"/>
                    </a:solidFill>
                    <a:effectLst/>
                    <a:uLnTx/>
                    <a:uFillTx/>
                    <a:latin typeface="Frutiger 47LightCn" charset="0"/>
                    <a:ea typeface="+mn-ea"/>
                    <a:cs typeface="+mn-cs"/>
                  </a:rPr>
                  <a:t>Unternehmen</a:t>
                </a:r>
                <a:endParaRPr kumimoji="0" lang="de-CH" sz="1400" b="0" i="0" u="none" strike="noStrike" kern="1200" cap="none" spc="0" normalizeH="0" baseline="0" noProof="0" dirty="0">
                  <a:ln>
                    <a:noFill/>
                  </a:ln>
                  <a:solidFill>
                    <a:srgbClr val="000000"/>
                  </a:solidFill>
                  <a:effectLst/>
                  <a:uLnTx/>
                  <a:uFillTx/>
                  <a:latin typeface="Frutiger 47LightCn" charset="0"/>
                  <a:ea typeface="+mn-ea"/>
                  <a:cs typeface="+mn-cs"/>
                </a:endParaRPr>
              </a:p>
            </p:txBody>
          </p:sp>
          <p:sp>
            <p:nvSpPr>
              <p:cNvPr id="32790" name="Textfeld 64">
                <a:extLst>
                  <a:ext uri="{FF2B5EF4-FFF2-40B4-BE49-F238E27FC236}">
                    <a16:creationId xmlns:a16="http://schemas.microsoft.com/office/drawing/2014/main" id="{6697F543-414A-42E8-BC47-3F1D7CD6759E}"/>
                  </a:ext>
                </a:extLst>
              </p:cNvPr>
              <p:cNvSpPr txBox="1">
                <a:spLocks noChangeArrowheads="1"/>
              </p:cNvSpPr>
              <p:nvPr/>
            </p:nvSpPr>
            <p:spPr bwMode="auto">
              <a:xfrm>
                <a:off x="7928437" y="2399501"/>
                <a:ext cx="243084" cy="23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p>
            </p:txBody>
          </p:sp>
          <p:sp>
            <p:nvSpPr>
              <p:cNvPr id="32791" name="Textfeld 65">
                <a:extLst>
                  <a:ext uri="{FF2B5EF4-FFF2-40B4-BE49-F238E27FC236}">
                    <a16:creationId xmlns:a16="http://schemas.microsoft.com/office/drawing/2014/main" id="{13EA5014-87A9-4F44-A18B-FA5228FEC339}"/>
                  </a:ext>
                </a:extLst>
              </p:cNvPr>
              <p:cNvSpPr txBox="1">
                <a:spLocks noChangeArrowheads="1"/>
              </p:cNvSpPr>
              <p:nvPr/>
            </p:nvSpPr>
            <p:spPr bwMode="auto">
              <a:xfrm>
                <a:off x="7072795" y="2160503"/>
                <a:ext cx="243084" cy="23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p>
            </p:txBody>
          </p:sp>
          <p:sp>
            <p:nvSpPr>
              <p:cNvPr id="32792" name="Textfeld 67">
                <a:extLst>
                  <a:ext uri="{FF2B5EF4-FFF2-40B4-BE49-F238E27FC236}">
                    <a16:creationId xmlns:a16="http://schemas.microsoft.com/office/drawing/2014/main" id="{6155FF2B-5B94-432A-AA0D-AAE2765B39FF}"/>
                  </a:ext>
                </a:extLst>
              </p:cNvPr>
              <p:cNvSpPr txBox="1">
                <a:spLocks noChangeArrowheads="1"/>
              </p:cNvSpPr>
              <p:nvPr/>
            </p:nvSpPr>
            <p:spPr bwMode="auto">
              <a:xfrm>
                <a:off x="8211283" y="2315780"/>
                <a:ext cx="698525" cy="39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&lt; 50%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(&gt; 50%)</a:t>
                </a:r>
              </a:p>
            </p:txBody>
          </p:sp>
          <p:sp>
            <p:nvSpPr>
              <p:cNvPr id="32793" name="Textfeld 68">
                <a:extLst>
                  <a:ext uri="{FF2B5EF4-FFF2-40B4-BE49-F238E27FC236}">
                    <a16:creationId xmlns:a16="http://schemas.microsoft.com/office/drawing/2014/main" id="{DB790F4C-571E-4502-BA52-8FC742569D9B}"/>
                  </a:ext>
                </a:extLst>
              </p:cNvPr>
              <p:cNvSpPr txBox="1">
                <a:spLocks noChangeArrowheads="1"/>
              </p:cNvSpPr>
              <p:nvPr/>
            </p:nvSpPr>
            <p:spPr bwMode="auto">
              <a:xfrm>
                <a:off x="6902241" y="3017146"/>
                <a:ext cx="698525" cy="39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&gt; 50%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(&lt; 50%)</a:t>
                </a:r>
              </a:p>
            </p:txBody>
          </p:sp>
        </p:grpSp>
      </p:grpSp>
      <p:sp>
        <p:nvSpPr>
          <p:cNvPr id="47" name="Textfeld 46">
            <a:extLst>
              <a:ext uri="{FF2B5EF4-FFF2-40B4-BE49-F238E27FC236}">
                <a16:creationId xmlns:a16="http://schemas.microsoft.com/office/drawing/2014/main" id="{A4619DD3-6834-4906-BD5C-D981458A1B23}"/>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-16</a:t>
            </a:r>
          </a:p>
        </p:txBody>
      </p:sp>
      <p:sp>
        <p:nvSpPr>
          <p:cNvPr id="52" name="Rectangle 2">
            <a:extLst>
              <a:ext uri="{FF2B5EF4-FFF2-40B4-BE49-F238E27FC236}">
                <a16:creationId xmlns:a16="http://schemas.microsoft.com/office/drawing/2014/main" id="{4FB1780D-6881-41FD-932A-93A79703B0ED}"/>
              </a:ext>
            </a:extLst>
          </p:cNvPr>
          <p:cNvSpPr>
            <a:spLocks noGrp="1" noChangeArrowheads="1"/>
          </p:cNvSpPr>
          <p:nvPr>
            <p:ph type="title"/>
          </p:nvPr>
        </p:nvSpPr>
        <p:spPr>
          <a:xfrm>
            <a:off x="193675" y="190500"/>
            <a:ext cx="9361488" cy="646113"/>
          </a:xfrm>
        </p:spPr>
        <p:txBody>
          <a:bodyPr/>
          <a:lstStyle/>
          <a:p>
            <a:pPr eaLnBrk="1" hangingPunct="1"/>
            <a:r>
              <a:rPr lang="de-CH" altLang="de-DE" dirty="0"/>
              <a:t>Transaktionsstruktur eines Equity-</a:t>
            </a:r>
            <a:r>
              <a:rPr lang="de-CH" altLang="de-DE" dirty="0" err="1"/>
              <a:t>Carveout</a:t>
            </a:r>
            <a:endParaRPr lang="de-DE" alt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4">
            <a:extLst>
              <a:ext uri="{FF2B5EF4-FFF2-40B4-BE49-F238E27FC236}">
                <a16:creationId xmlns:a16="http://schemas.microsoft.com/office/drawing/2014/main" id="{BB32A2B9-2953-4DC0-8B27-7F16BB57B2E2}"/>
              </a:ext>
            </a:extLst>
          </p:cNvPr>
          <p:cNvSpPr>
            <a:spLocks noChangeArrowheads="1"/>
          </p:cNvSpPr>
          <p:nvPr/>
        </p:nvSpPr>
        <p:spPr bwMode="auto">
          <a:xfrm>
            <a:off x="2174631" y="829757"/>
            <a:ext cx="2012936" cy="54323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798" name="Rectangle 6">
            <a:extLst>
              <a:ext uri="{FF2B5EF4-FFF2-40B4-BE49-F238E27FC236}">
                <a16:creationId xmlns:a16="http://schemas.microsoft.com/office/drawing/2014/main" id="{1358D277-36F1-4904-BBCD-BFFA91630093}"/>
              </a:ext>
            </a:extLst>
          </p:cNvPr>
          <p:cNvSpPr>
            <a:spLocks noChangeArrowheads="1"/>
          </p:cNvSpPr>
          <p:nvPr/>
        </p:nvSpPr>
        <p:spPr bwMode="auto">
          <a:xfrm>
            <a:off x="4251067" y="829757"/>
            <a:ext cx="2011349" cy="54323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799" name="Rectangle 7">
            <a:extLst>
              <a:ext uri="{FF2B5EF4-FFF2-40B4-BE49-F238E27FC236}">
                <a16:creationId xmlns:a16="http://schemas.microsoft.com/office/drawing/2014/main" id="{554C8A41-554E-4554-A104-D42F88C53841}"/>
              </a:ext>
            </a:extLst>
          </p:cNvPr>
          <p:cNvSpPr>
            <a:spLocks noChangeArrowheads="1"/>
          </p:cNvSpPr>
          <p:nvPr/>
        </p:nvSpPr>
        <p:spPr bwMode="auto">
          <a:xfrm>
            <a:off x="6322740" y="829757"/>
            <a:ext cx="2014523" cy="54323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0" name="Text Box 8">
            <a:extLst>
              <a:ext uri="{FF2B5EF4-FFF2-40B4-BE49-F238E27FC236}">
                <a16:creationId xmlns:a16="http://schemas.microsoft.com/office/drawing/2014/main" id="{DBF4D375-8E9F-4BE5-BDF2-041054B8DCE3}"/>
              </a:ext>
            </a:extLst>
          </p:cNvPr>
          <p:cNvSpPr txBox="1">
            <a:spLocks noChangeArrowheads="1"/>
          </p:cNvSpPr>
          <p:nvPr/>
        </p:nvSpPr>
        <p:spPr bwMode="auto">
          <a:xfrm>
            <a:off x="2139706" y="831345"/>
            <a:ext cx="1936736" cy="64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Wachstumsmotor</a:t>
            </a:r>
          </a:p>
          <a:p>
            <a:pPr marL="0" marR="0" lvl="0" indent="0" algn="l" defTabSz="914400" rtl="0" eaLnBrk="1" fontAlgn="base" latinLnBrk="0" hangingPunct="1">
              <a:lnSpc>
                <a:spcPct val="100000"/>
              </a:lnSpc>
              <a:spcBef>
                <a:spcPct val="25000"/>
              </a:spcBef>
              <a:spcAft>
                <a:spcPct val="0"/>
              </a:spcAft>
              <a:buClrTx/>
              <a:buSzTx/>
              <a:buFontTx/>
              <a:buNone/>
              <a:tabLst/>
              <a:defRPr/>
            </a:pPr>
            <a:br>
              <a:rPr kumimoji="0" lang="de-CH"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endParaRPr kumimoji="0" lang="de-DE" altLang="de-DE"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3801" name="Text Box 10">
            <a:extLst>
              <a:ext uri="{FF2B5EF4-FFF2-40B4-BE49-F238E27FC236}">
                <a16:creationId xmlns:a16="http://schemas.microsoft.com/office/drawing/2014/main" id="{11480150-FD35-487E-A728-0C2E4CFE7AAB}"/>
              </a:ext>
            </a:extLst>
          </p:cNvPr>
          <p:cNvSpPr txBox="1">
            <a:spLocks noChangeArrowheads="1"/>
          </p:cNvSpPr>
          <p:nvPr/>
        </p:nvSpPr>
        <p:spPr bwMode="auto">
          <a:xfrm>
            <a:off x="4227255" y="831345"/>
            <a:ext cx="1936736" cy="64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Cash-Champion</a:t>
            </a:r>
          </a:p>
          <a:p>
            <a:pPr marL="0" marR="0" lvl="0" indent="0" algn="l" defTabSz="914400" rtl="0" eaLnBrk="1" fontAlgn="base" latinLnBrk="0" hangingPunct="1">
              <a:lnSpc>
                <a:spcPct val="100000"/>
              </a:lnSpc>
              <a:spcBef>
                <a:spcPct val="25000"/>
              </a:spcBef>
              <a:spcAft>
                <a:spcPct val="0"/>
              </a:spcAft>
              <a:buClrTx/>
              <a:buSzTx/>
              <a:buFontTx/>
              <a:buNone/>
              <a:tabLst/>
              <a:defRPr/>
            </a:pPr>
            <a:b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de-DE"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2" name="Text Box 11">
            <a:extLst>
              <a:ext uri="{FF2B5EF4-FFF2-40B4-BE49-F238E27FC236}">
                <a16:creationId xmlns:a16="http://schemas.microsoft.com/office/drawing/2014/main" id="{E9F48D79-59CC-4EF9-8262-1F8975E92379}"/>
              </a:ext>
            </a:extLst>
          </p:cNvPr>
          <p:cNvSpPr txBox="1">
            <a:spLocks noChangeArrowheads="1"/>
          </p:cNvSpPr>
          <p:nvPr/>
        </p:nvSpPr>
        <p:spPr bwMode="auto">
          <a:xfrm>
            <a:off x="6362427" y="831345"/>
            <a:ext cx="1936736" cy="64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Turnaroundkandidat</a:t>
            </a:r>
          </a:p>
          <a:p>
            <a:pPr marL="0" marR="0" lvl="0" indent="0" algn="l" defTabSz="914400" rtl="0" eaLnBrk="1" fontAlgn="base" latinLnBrk="0" hangingPunct="1">
              <a:lnSpc>
                <a:spcPct val="100000"/>
              </a:lnSpc>
              <a:spcBef>
                <a:spcPct val="25000"/>
              </a:spcBef>
              <a:spcAft>
                <a:spcPct val="0"/>
              </a:spcAft>
              <a:buClrTx/>
              <a:buSzTx/>
              <a:buFontTx/>
              <a:buNone/>
              <a:tabLst/>
              <a:defRPr/>
            </a:pPr>
            <a:b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de-DE"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3" name="Rectangle 12">
            <a:extLst>
              <a:ext uri="{FF2B5EF4-FFF2-40B4-BE49-F238E27FC236}">
                <a16:creationId xmlns:a16="http://schemas.microsoft.com/office/drawing/2014/main" id="{D175C80F-D8AC-434A-8FB7-A2A0E5B5F5FF}"/>
              </a:ext>
            </a:extLst>
          </p:cNvPr>
          <p:cNvSpPr>
            <a:spLocks noChangeArrowheads="1"/>
          </p:cNvSpPr>
          <p:nvPr/>
        </p:nvSpPr>
        <p:spPr bwMode="auto">
          <a:xfrm>
            <a:off x="2206381" y="1179005"/>
            <a:ext cx="1949436" cy="139699"/>
          </a:xfrm>
          <a:prstGeom prst="rect">
            <a:avLst/>
          </a:prstGeom>
          <a:solidFill>
            <a:schemeClr val="tx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4" name="Rectangle 14">
            <a:extLst>
              <a:ext uri="{FF2B5EF4-FFF2-40B4-BE49-F238E27FC236}">
                <a16:creationId xmlns:a16="http://schemas.microsoft.com/office/drawing/2014/main" id="{0EFF0331-386A-4019-8299-F6A6143C766E}"/>
              </a:ext>
            </a:extLst>
          </p:cNvPr>
          <p:cNvSpPr>
            <a:spLocks noChangeArrowheads="1"/>
          </p:cNvSpPr>
          <p:nvPr/>
        </p:nvSpPr>
        <p:spPr bwMode="auto">
          <a:xfrm>
            <a:off x="4281229" y="1179005"/>
            <a:ext cx="1951023" cy="139699"/>
          </a:xfrm>
          <a:prstGeom prst="rect">
            <a:avLst/>
          </a:prstGeom>
          <a:solidFill>
            <a:schemeClr val="tx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5" name="Rectangle 15">
            <a:extLst>
              <a:ext uri="{FF2B5EF4-FFF2-40B4-BE49-F238E27FC236}">
                <a16:creationId xmlns:a16="http://schemas.microsoft.com/office/drawing/2014/main" id="{C2300CC9-9815-44ED-B8ED-4539CD635AE8}"/>
              </a:ext>
            </a:extLst>
          </p:cNvPr>
          <p:cNvSpPr>
            <a:spLocks noChangeArrowheads="1"/>
          </p:cNvSpPr>
          <p:nvPr/>
        </p:nvSpPr>
        <p:spPr bwMode="auto">
          <a:xfrm>
            <a:off x="6356077" y="1179005"/>
            <a:ext cx="1947849" cy="139699"/>
          </a:xfrm>
          <a:prstGeom prst="rect">
            <a:avLst/>
          </a:prstGeom>
          <a:solidFill>
            <a:schemeClr val="tx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6" name="Rectangle 16">
            <a:extLst>
              <a:ext uri="{FF2B5EF4-FFF2-40B4-BE49-F238E27FC236}">
                <a16:creationId xmlns:a16="http://schemas.microsoft.com/office/drawing/2014/main" id="{922A26BA-4ECF-4075-9A3F-2ED894992B8C}"/>
              </a:ext>
            </a:extLst>
          </p:cNvPr>
          <p:cNvSpPr>
            <a:spLocks noChangeArrowheads="1"/>
          </p:cNvSpPr>
          <p:nvPr/>
        </p:nvSpPr>
        <p:spPr bwMode="auto">
          <a:xfrm>
            <a:off x="2206381" y="2414071"/>
            <a:ext cx="1949436"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7" name="Rectangle 18">
            <a:extLst>
              <a:ext uri="{FF2B5EF4-FFF2-40B4-BE49-F238E27FC236}">
                <a16:creationId xmlns:a16="http://schemas.microsoft.com/office/drawing/2014/main" id="{401D5D45-DD0D-4555-9B04-5A8990897727}"/>
              </a:ext>
            </a:extLst>
          </p:cNvPr>
          <p:cNvSpPr>
            <a:spLocks noChangeArrowheads="1"/>
          </p:cNvSpPr>
          <p:nvPr/>
        </p:nvSpPr>
        <p:spPr bwMode="auto">
          <a:xfrm>
            <a:off x="4281229" y="2414071"/>
            <a:ext cx="1951023"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8" name="Rectangle 19">
            <a:extLst>
              <a:ext uri="{FF2B5EF4-FFF2-40B4-BE49-F238E27FC236}">
                <a16:creationId xmlns:a16="http://schemas.microsoft.com/office/drawing/2014/main" id="{CEA52F1A-BD36-4A5B-BD57-F1004A63BE4D}"/>
              </a:ext>
            </a:extLst>
          </p:cNvPr>
          <p:cNvSpPr>
            <a:spLocks noChangeArrowheads="1"/>
          </p:cNvSpPr>
          <p:nvPr/>
        </p:nvSpPr>
        <p:spPr bwMode="auto">
          <a:xfrm>
            <a:off x="6356077" y="2414071"/>
            <a:ext cx="1947849"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09" name="Rectangle 20">
            <a:extLst>
              <a:ext uri="{FF2B5EF4-FFF2-40B4-BE49-F238E27FC236}">
                <a16:creationId xmlns:a16="http://schemas.microsoft.com/office/drawing/2014/main" id="{70589BF5-B329-4751-93EF-9EB40DBC0867}"/>
              </a:ext>
            </a:extLst>
          </p:cNvPr>
          <p:cNvSpPr>
            <a:spLocks noChangeArrowheads="1"/>
          </p:cNvSpPr>
          <p:nvPr/>
        </p:nvSpPr>
        <p:spPr bwMode="auto">
          <a:xfrm>
            <a:off x="2206381" y="3649137"/>
            <a:ext cx="1949436"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10" name="Rectangle 22">
            <a:extLst>
              <a:ext uri="{FF2B5EF4-FFF2-40B4-BE49-F238E27FC236}">
                <a16:creationId xmlns:a16="http://schemas.microsoft.com/office/drawing/2014/main" id="{67A6C0DF-5445-4815-9A10-3D539870ADD4}"/>
              </a:ext>
            </a:extLst>
          </p:cNvPr>
          <p:cNvSpPr>
            <a:spLocks noChangeArrowheads="1"/>
          </p:cNvSpPr>
          <p:nvPr/>
        </p:nvSpPr>
        <p:spPr bwMode="auto">
          <a:xfrm>
            <a:off x="4281229" y="3649137"/>
            <a:ext cx="1951023"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11" name="Rectangle 23">
            <a:extLst>
              <a:ext uri="{FF2B5EF4-FFF2-40B4-BE49-F238E27FC236}">
                <a16:creationId xmlns:a16="http://schemas.microsoft.com/office/drawing/2014/main" id="{85B8ABCE-62E9-4B5F-B5F2-BE51923FA8D1}"/>
              </a:ext>
            </a:extLst>
          </p:cNvPr>
          <p:cNvSpPr>
            <a:spLocks noChangeArrowheads="1"/>
          </p:cNvSpPr>
          <p:nvPr/>
        </p:nvSpPr>
        <p:spPr bwMode="auto">
          <a:xfrm>
            <a:off x="6356077" y="3649137"/>
            <a:ext cx="1947849"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12" name="Text Box 24">
            <a:extLst>
              <a:ext uri="{FF2B5EF4-FFF2-40B4-BE49-F238E27FC236}">
                <a16:creationId xmlns:a16="http://schemas.microsoft.com/office/drawing/2014/main" id="{C0D966C4-0E64-4837-B81C-8DE17A3A492C}"/>
              </a:ext>
            </a:extLst>
          </p:cNvPr>
          <p:cNvSpPr txBox="1">
            <a:spLocks noChangeArrowheads="1"/>
          </p:cNvSpPr>
          <p:nvPr/>
        </p:nvSpPr>
        <p:spPr bwMode="auto">
          <a:xfrm>
            <a:off x="940856" y="1382265"/>
            <a:ext cx="12210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Kriterien </a:t>
            </a:r>
            <a:b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zur Rollen-</a:t>
            </a:r>
            <a:b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zuweisung</a:t>
            </a: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3813" name="Text Box 25">
            <a:extLst>
              <a:ext uri="{FF2B5EF4-FFF2-40B4-BE49-F238E27FC236}">
                <a16:creationId xmlns:a16="http://schemas.microsoft.com/office/drawing/2014/main" id="{2DCC52EF-6777-4A52-A8B3-DF98C59EF180}"/>
              </a:ext>
            </a:extLst>
          </p:cNvPr>
          <p:cNvSpPr txBox="1">
            <a:spLocks noChangeArrowheads="1"/>
          </p:cNvSpPr>
          <p:nvPr/>
        </p:nvSpPr>
        <p:spPr bwMode="auto">
          <a:xfrm>
            <a:off x="853560" y="2566643"/>
            <a:ext cx="13083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Hierarchie</a:t>
            </a:r>
            <a:b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strategischer</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Ziele</a:t>
            </a: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3814" name="Text Box 26">
            <a:extLst>
              <a:ext uri="{FF2B5EF4-FFF2-40B4-BE49-F238E27FC236}">
                <a16:creationId xmlns:a16="http://schemas.microsoft.com/office/drawing/2014/main" id="{D80EC618-720F-4544-A747-D363C28F9DD4}"/>
              </a:ext>
            </a:extLst>
          </p:cNvPr>
          <p:cNvSpPr txBox="1">
            <a:spLocks noChangeArrowheads="1"/>
          </p:cNvSpPr>
          <p:nvPr/>
        </p:nvSpPr>
        <p:spPr bwMode="auto">
          <a:xfrm>
            <a:off x="1042714" y="3814792"/>
            <a:ext cx="11192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Hierarchie</a:t>
            </a:r>
            <a:b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finanzieller</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Ziele</a:t>
            </a: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3815" name="Rectangle 27">
            <a:extLst>
              <a:ext uri="{FF2B5EF4-FFF2-40B4-BE49-F238E27FC236}">
                <a16:creationId xmlns:a16="http://schemas.microsoft.com/office/drawing/2014/main" id="{89E64A9D-9ECF-45EE-91B4-DC776E86E545}"/>
              </a:ext>
            </a:extLst>
          </p:cNvPr>
          <p:cNvSpPr>
            <a:spLocks noChangeArrowheads="1"/>
          </p:cNvSpPr>
          <p:nvPr/>
        </p:nvSpPr>
        <p:spPr bwMode="auto">
          <a:xfrm>
            <a:off x="2206381" y="4884204"/>
            <a:ext cx="1949436"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16" name="Rectangle 29">
            <a:extLst>
              <a:ext uri="{FF2B5EF4-FFF2-40B4-BE49-F238E27FC236}">
                <a16:creationId xmlns:a16="http://schemas.microsoft.com/office/drawing/2014/main" id="{08901A4A-2499-4EEE-9BA6-C9E9FF6CD75B}"/>
              </a:ext>
            </a:extLst>
          </p:cNvPr>
          <p:cNvSpPr>
            <a:spLocks noChangeArrowheads="1"/>
          </p:cNvSpPr>
          <p:nvPr/>
        </p:nvSpPr>
        <p:spPr bwMode="auto">
          <a:xfrm>
            <a:off x="4281229" y="4884204"/>
            <a:ext cx="1951023"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17" name="Rectangle 30">
            <a:extLst>
              <a:ext uri="{FF2B5EF4-FFF2-40B4-BE49-F238E27FC236}">
                <a16:creationId xmlns:a16="http://schemas.microsoft.com/office/drawing/2014/main" id="{3510D379-5472-4F47-96C8-38C917D0F894}"/>
              </a:ext>
            </a:extLst>
          </p:cNvPr>
          <p:cNvSpPr>
            <a:spLocks noChangeArrowheads="1"/>
          </p:cNvSpPr>
          <p:nvPr/>
        </p:nvSpPr>
        <p:spPr bwMode="auto">
          <a:xfrm>
            <a:off x="6356077" y="4884204"/>
            <a:ext cx="1947849"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18" name="Text Box 31">
            <a:extLst>
              <a:ext uri="{FF2B5EF4-FFF2-40B4-BE49-F238E27FC236}">
                <a16:creationId xmlns:a16="http://schemas.microsoft.com/office/drawing/2014/main" id="{22359FD6-F4ED-46F1-878F-E62C4E4CC2E8}"/>
              </a:ext>
            </a:extLst>
          </p:cNvPr>
          <p:cNvSpPr txBox="1">
            <a:spLocks noChangeArrowheads="1"/>
          </p:cNvSpPr>
          <p:nvPr/>
        </p:nvSpPr>
        <p:spPr bwMode="auto">
          <a:xfrm>
            <a:off x="921806" y="5050891"/>
            <a:ext cx="1240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Steuerungs-</a:t>
            </a:r>
            <a:b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regeln</a:t>
            </a: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nvGrpSpPr>
          <p:cNvPr id="33819" name="Gruppieren 43">
            <a:extLst>
              <a:ext uri="{FF2B5EF4-FFF2-40B4-BE49-F238E27FC236}">
                <a16:creationId xmlns:a16="http://schemas.microsoft.com/office/drawing/2014/main" id="{243288D0-21BC-44AC-B4A6-E217F6A1EF67}"/>
              </a:ext>
            </a:extLst>
          </p:cNvPr>
          <p:cNvGrpSpPr>
            <a:grpSpLocks/>
          </p:cNvGrpSpPr>
          <p:nvPr/>
        </p:nvGrpSpPr>
        <p:grpSpPr bwMode="auto">
          <a:xfrm>
            <a:off x="877356" y="1179005"/>
            <a:ext cx="1271875" cy="5057740"/>
            <a:chOff x="1208088" y="1041400"/>
            <a:chExt cx="798512" cy="5057775"/>
          </a:xfrm>
        </p:grpSpPr>
        <p:sp>
          <p:nvSpPr>
            <p:cNvPr id="33836" name="Rectangle 33">
              <a:extLst>
                <a:ext uri="{FF2B5EF4-FFF2-40B4-BE49-F238E27FC236}">
                  <a16:creationId xmlns:a16="http://schemas.microsoft.com/office/drawing/2014/main" id="{EAE60C59-E296-4715-BC97-BC47CCAFF3B4}"/>
                </a:ext>
              </a:extLst>
            </p:cNvPr>
            <p:cNvSpPr>
              <a:spLocks noChangeArrowheads="1"/>
            </p:cNvSpPr>
            <p:nvPr/>
          </p:nvSpPr>
          <p:spPr bwMode="auto">
            <a:xfrm>
              <a:off x="1208088" y="1041400"/>
              <a:ext cx="798512" cy="138113"/>
            </a:xfrm>
            <a:prstGeom prst="rect">
              <a:avLst/>
            </a:prstGeom>
            <a:solidFill>
              <a:schemeClr val="tx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7" name="Rectangle 34">
              <a:extLst>
                <a:ext uri="{FF2B5EF4-FFF2-40B4-BE49-F238E27FC236}">
                  <a16:creationId xmlns:a16="http://schemas.microsoft.com/office/drawing/2014/main" id="{B970B67C-7EF1-4D05-8786-EE809DB36B88}"/>
                </a:ext>
              </a:extLst>
            </p:cNvPr>
            <p:cNvSpPr>
              <a:spLocks noChangeArrowheads="1"/>
            </p:cNvSpPr>
            <p:nvPr/>
          </p:nvSpPr>
          <p:spPr bwMode="auto">
            <a:xfrm>
              <a:off x="1208088" y="2274888"/>
              <a:ext cx="798512" cy="139700"/>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8" name="Rectangle 35">
              <a:extLst>
                <a:ext uri="{FF2B5EF4-FFF2-40B4-BE49-F238E27FC236}">
                  <a16:creationId xmlns:a16="http://schemas.microsoft.com/office/drawing/2014/main" id="{BB3050EB-4D00-4974-80C7-25ADD75AE1F6}"/>
                </a:ext>
              </a:extLst>
            </p:cNvPr>
            <p:cNvSpPr>
              <a:spLocks noChangeArrowheads="1"/>
            </p:cNvSpPr>
            <p:nvPr/>
          </p:nvSpPr>
          <p:spPr bwMode="auto">
            <a:xfrm>
              <a:off x="1208088" y="3511550"/>
              <a:ext cx="798512" cy="138113"/>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9" name="Rectangle 36">
              <a:extLst>
                <a:ext uri="{FF2B5EF4-FFF2-40B4-BE49-F238E27FC236}">
                  <a16:creationId xmlns:a16="http://schemas.microsoft.com/office/drawing/2014/main" id="{C6132B8B-2067-4E48-8946-14FD86244993}"/>
                </a:ext>
              </a:extLst>
            </p:cNvPr>
            <p:cNvSpPr>
              <a:spLocks noChangeArrowheads="1"/>
            </p:cNvSpPr>
            <p:nvPr/>
          </p:nvSpPr>
          <p:spPr bwMode="auto">
            <a:xfrm>
              <a:off x="1208088" y="4746625"/>
              <a:ext cx="798512" cy="139700"/>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40" name="Rectangle 37">
              <a:extLst>
                <a:ext uri="{FF2B5EF4-FFF2-40B4-BE49-F238E27FC236}">
                  <a16:creationId xmlns:a16="http://schemas.microsoft.com/office/drawing/2014/main" id="{D1712543-70D1-43B1-99C2-9028ECD5CC3D}"/>
                </a:ext>
              </a:extLst>
            </p:cNvPr>
            <p:cNvSpPr>
              <a:spLocks noChangeArrowheads="1"/>
            </p:cNvSpPr>
            <p:nvPr/>
          </p:nvSpPr>
          <p:spPr bwMode="auto">
            <a:xfrm>
              <a:off x="1208088" y="5961063"/>
              <a:ext cx="798512" cy="138112"/>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33820" name="Rectangle 38">
            <a:extLst>
              <a:ext uri="{FF2B5EF4-FFF2-40B4-BE49-F238E27FC236}">
                <a16:creationId xmlns:a16="http://schemas.microsoft.com/office/drawing/2014/main" id="{E1B7EC4E-81E6-4074-AA1B-E5A69C34E94A}"/>
              </a:ext>
            </a:extLst>
          </p:cNvPr>
          <p:cNvSpPr>
            <a:spLocks noChangeArrowheads="1"/>
          </p:cNvSpPr>
          <p:nvPr/>
        </p:nvSpPr>
        <p:spPr bwMode="auto">
          <a:xfrm>
            <a:off x="2206381" y="6098633"/>
            <a:ext cx="1949436" cy="138111"/>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21" name="Rectangle 40">
            <a:extLst>
              <a:ext uri="{FF2B5EF4-FFF2-40B4-BE49-F238E27FC236}">
                <a16:creationId xmlns:a16="http://schemas.microsoft.com/office/drawing/2014/main" id="{7899941B-B2EE-4C4D-A6A9-1206D4F0503A}"/>
              </a:ext>
            </a:extLst>
          </p:cNvPr>
          <p:cNvSpPr>
            <a:spLocks noChangeArrowheads="1"/>
          </p:cNvSpPr>
          <p:nvPr/>
        </p:nvSpPr>
        <p:spPr bwMode="auto">
          <a:xfrm>
            <a:off x="4281229" y="6098633"/>
            <a:ext cx="1951023" cy="138111"/>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22" name="Rectangle 41">
            <a:extLst>
              <a:ext uri="{FF2B5EF4-FFF2-40B4-BE49-F238E27FC236}">
                <a16:creationId xmlns:a16="http://schemas.microsoft.com/office/drawing/2014/main" id="{51605E2A-71F3-4C71-A26E-87D28255029D}"/>
              </a:ext>
            </a:extLst>
          </p:cNvPr>
          <p:cNvSpPr>
            <a:spLocks noChangeArrowheads="1"/>
          </p:cNvSpPr>
          <p:nvPr/>
        </p:nvSpPr>
        <p:spPr bwMode="auto">
          <a:xfrm>
            <a:off x="6356077" y="6098633"/>
            <a:ext cx="1947849" cy="138111"/>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23" name="Text Box 42">
            <a:extLst>
              <a:ext uri="{FF2B5EF4-FFF2-40B4-BE49-F238E27FC236}">
                <a16:creationId xmlns:a16="http://schemas.microsoft.com/office/drawing/2014/main" id="{DC81FC40-F154-4213-83CD-36733078740A}"/>
              </a:ext>
            </a:extLst>
          </p:cNvPr>
          <p:cNvSpPr txBox="1">
            <a:spLocks noChangeArrowheads="1"/>
          </p:cNvSpPr>
          <p:nvPr/>
        </p:nvSpPr>
        <p:spPr bwMode="auto">
          <a:xfrm>
            <a:off x="2139706" y="1302829"/>
            <a:ext cx="1976424" cy="113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Hoher Beitrag zum Wachstum der Gruppe</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Potenzial für positiven zukünftigen Cashflow ab Jahr 4 und für einen RONOA &gt; WACC</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Verfügt über Portfolio an zukunfts-</a:t>
            </a:r>
            <a:b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trächtigen Technologien</a:t>
            </a: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24" name="Text Box 43">
            <a:extLst>
              <a:ext uri="{FF2B5EF4-FFF2-40B4-BE49-F238E27FC236}">
                <a16:creationId xmlns:a16="http://schemas.microsoft.com/office/drawing/2014/main" id="{01CC801A-1A61-4896-B091-A39275FE8274}"/>
              </a:ext>
            </a:extLst>
          </p:cNvPr>
          <p:cNvSpPr txBox="1">
            <a:spLocks noChangeArrowheads="1"/>
          </p:cNvSpPr>
          <p:nvPr/>
        </p:nvSpPr>
        <p:spPr bwMode="auto">
          <a:xfrm>
            <a:off x="2139706" y="2528370"/>
            <a:ext cx="1976424" cy="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Umsatzwachstum &gt; 8%</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Erreichung führender Markposition: Mindestens Nr. 3</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Mfittelfristig</a:t>
            </a: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übersteigt die Rendite deutlich die Kapitalkosten</a:t>
            </a:r>
            <a:endParaRPr kumimoji="0" lang="de-DE"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3825" name="Text Box 44">
            <a:extLst>
              <a:ext uri="{FF2B5EF4-FFF2-40B4-BE49-F238E27FC236}">
                <a16:creationId xmlns:a16="http://schemas.microsoft.com/office/drawing/2014/main" id="{42422A87-473D-4786-BEFB-E51514F62331}"/>
              </a:ext>
            </a:extLst>
          </p:cNvPr>
          <p:cNvSpPr txBox="1">
            <a:spLocks noChangeArrowheads="1"/>
          </p:cNvSpPr>
          <p:nvPr/>
        </p:nvSpPr>
        <p:spPr bwMode="auto">
          <a:xfrm>
            <a:off x="2139706" y="3757087"/>
            <a:ext cx="1976424" cy="87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NPV-Business Plan &gt; 0</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Jahr 1-4: FCF &lt; 0 akzeptiert</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RONOA &lt; RONOA als bei Cash Champions wird akzeptiert.</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Ab Jahr  5 erwartet: FCF &gt; 0</a:t>
            </a:r>
          </a:p>
        </p:txBody>
      </p:sp>
      <p:sp>
        <p:nvSpPr>
          <p:cNvPr id="33826" name="Text Box 45">
            <a:extLst>
              <a:ext uri="{FF2B5EF4-FFF2-40B4-BE49-F238E27FC236}">
                <a16:creationId xmlns:a16="http://schemas.microsoft.com/office/drawing/2014/main" id="{62F99B01-5F71-4A91-A3F1-313ACEEFD7BA}"/>
              </a:ext>
            </a:extLst>
          </p:cNvPr>
          <p:cNvSpPr txBox="1">
            <a:spLocks noChangeArrowheads="1"/>
          </p:cNvSpPr>
          <p:nvPr/>
        </p:nvSpPr>
        <p:spPr bwMode="auto">
          <a:xfrm>
            <a:off x="2139706" y="5027078"/>
            <a:ext cx="1976424" cy="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Watchlist  für Wachstum</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CapEx &gt; Operating Cashflow</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Durchführung von M&amp;A zur Erreichung einer führenden Marktposition</a:t>
            </a: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27" name="Text Box 47">
            <a:extLst>
              <a:ext uri="{FF2B5EF4-FFF2-40B4-BE49-F238E27FC236}">
                <a16:creationId xmlns:a16="http://schemas.microsoft.com/office/drawing/2014/main" id="{46C2A0A7-C35B-4429-953E-93329A7F85C7}"/>
              </a:ext>
            </a:extLst>
          </p:cNvPr>
          <p:cNvSpPr txBox="1">
            <a:spLocks noChangeArrowheads="1"/>
          </p:cNvSpPr>
          <p:nvPr/>
        </p:nvSpPr>
        <p:spPr bwMode="auto">
          <a:xfrm>
            <a:off x="6321152" y="2583933"/>
            <a:ext cx="1978011" cy="99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Sofortmaßnahmen (z.B. Asset Sales) zur Gewinnung von Handlungsfreiheit</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Szenarien erarbeiten</a:t>
            </a:r>
            <a:endParaRPr kumimoji="0" lang="de-DE"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Profitabilitätssteigerung oder Ausstieg</a:t>
            </a:r>
          </a:p>
        </p:txBody>
      </p:sp>
      <p:sp>
        <p:nvSpPr>
          <p:cNvPr id="33828" name="Text Box 48">
            <a:extLst>
              <a:ext uri="{FF2B5EF4-FFF2-40B4-BE49-F238E27FC236}">
                <a16:creationId xmlns:a16="http://schemas.microsoft.com/office/drawing/2014/main" id="{2CEEB578-CEB8-43AA-AC71-3D4363DD466E}"/>
              </a:ext>
            </a:extLst>
          </p:cNvPr>
          <p:cNvSpPr txBox="1">
            <a:spLocks noChangeArrowheads="1"/>
          </p:cNvSpPr>
          <p:nvPr/>
        </p:nvSpPr>
        <p:spPr bwMode="auto">
          <a:xfrm>
            <a:off x="6321152" y="3757087"/>
            <a:ext cx="1978011" cy="84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FCF &gt; 0 halten</a:t>
            </a:r>
            <a:b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Optimierung des FCF</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Payback Investitionen &lt; 3 Jahre</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Minimierung der Cash- und Profitabilitätslasten</a:t>
            </a: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29" name="Text Box 49">
            <a:extLst>
              <a:ext uri="{FF2B5EF4-FFF2-40B4-BE49-F238E27FC236}">
                <a16:creationId xmlns:a16="http://schemas.microsoft.com/office/drawing/2014/main" id="{90458779-84D4-483C-ADC9-F80B4AAD28C4}"/>
              </a:ext>
            </a:extLst>
          </p:cNvPr>
          <p:cNvSpPr txBox="1">
            <a:spLocks noChangeArrowheads="1"/>
          </p:cNvSpPr>
          <p:nvPr/>
        </p:nvSpPr>
        <p:spPr bwMode="auto">
          <a:xfrm>
            <a:off x="6321152" y="5027078"/>
            <a:ext cx="1978011" cy="84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Restriktive Investitionsplanung</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Keine Wachstumsinvestitionen</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M&amp;A nur um strategische Lösungen zu erzielen</a:t>
            </a:r>
            <a:b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0" name="Text Box 52">
            <a:extLst>
              <a:ext uri="{FF2B5EF4-FFF2-40B4-BE49-F238E27FC236}">
                <a16:creationId xmlns:a16="http://schemas.microsoft.com/office/drawing/2014/main" id="{DE2B8527-26F0-43D9-8535-D8BDE308493E}"/>
              </a:ext>
            </a:extLst>
          </p:cNvPr>
          <p:cNvSpPr txBox="1">
            <a:spLocks noChangeArrowheads="1"/>
          </p:cNvSpPr>
          <p:nvPr/>
        </p:nvSpPr>
        <p:spPr bwMode="auto">
          <a:xfrm>
            <a:off x="4227255" y="1302829"/>
            <a:ext cx="1978011" cy="68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Wesentliche Tragsäule der Profitabilität des Unternehmens</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Quellen für Cash zur Finanzierung der Wachstumsträger</a:t>
            </a: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1" name="Text Box 53">
            <a:extLst>
              <a:ext uri="{FF2B5EF4-FFF2-40B4-BE49-F238E27FC236}">
                <a16:creationId xmlns:a16="http://schemas.microsoft.com/office/drawing/2014/main" id="{9E1B7828-93A5-4577-9A4A-B5E1AD93B834}"/>
              </a:ext>
            </a:extLst>
          </p:cNvPr>
          <p:cNvSpPr txBox="1">
            <a:spLocks noChangeArrowheads="1"/>
          </p:cNvSpPr>
          <p:nvPr/>
        </p:nvSpPr>
        <p:spPr bwMode="auto">
          <a:xfrm>
            <a:off x="4227255" y="2583933"/>
            <a:ext cx="1978011" cy="571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Umsatzwachstum &gt; 1%</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Verteidigung der Marktposition</a:t>
            </a:r>
          </a:p>
          <a:p>
            <a:pPr marL="0" marR="0" lvl="0" indent="0" algn="l" defTabSz="914400" rtl="0" eaLnBrk="1" fontAlgn="base" latinLnBrk="0" hangingPunct="1">
              <a:lnSpc>
                <a:spcPct val="100000"/>
              </a:lnSpc>
              <a:spcBef>
                <a:spcPct val="25000"/>
              </a:spcBef>
              <a:spcAft>
                <a:spcPct val="0"/>
              </a:spcAft>
              <a:buClrTx/>
              <a:buSzTx/>
              <a:buFontTx/>
              <a:buNone/>
              <a:tabLst/>
              <a:defRPr/>
            </a:pP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2" name="Text Box 54">
            <a:extLst>
              <a:ext uri="{FF2B5EF4-FFF2-40B4-BE49-F238E27FC236}">
                <a16:creationId xmlns:a16="http://schemas.microsoft.com/office/drawing/2014/main" id="{AA9E968B-FA58-47D8-93D5-DFC4790BBACE}"/>
              </a:ext>
            </a:extLst>
          </p:cNvPr>
          <p:cNvSpPr txBox="1">
            <a:spLocks noChangeArrowheads="1"/>
          </p:cNvSpPr>
          <p:nvPr/>
        </p:nvSpPr>
        <p:spPr bwMode="auto">
          <a:xfrm>
            <a:off x="4227255" y="5027078"/>
            <a:ext cx="1978011" cy="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CapEx &lt;&lt; Operating CF</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Sicherung eines positiven Cash-Beitrags für das Unternehmen</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M&amp;A zum Verteidigen der Marktposition</a:t>
            </a: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3" name="Text Box 57">
            <a:extLst>
              <a:ext uri="{FF2B5EF4-FFF2-40B4-BE49-F238E27FC236}">
                <a16:creationId xmlns:a16="http://schemas.microsoft.com/office/drawing/2014/main" id="{ECFD65E9-7528-4B24-B3AF-ACB24762BF51}"/>
              </a:ext>
            </a:extLst>
          </p:cNvPr>
          <p:cNvSpPr txBox="1">
            <a:spLocks noChangeArrowheads="1"/>
          </p:cNvSpPr>
          <p:nvPr/>
        </p:nvSpPr>
        <p:spPr bwMode="auto">
          <a:xfrm>
            <a:off x="4227255" y="3757087"/>
            <a:ext cx="1978011" cy="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RONOA &gt; Gruppen-durchschnittsziel &gt; Zielrendite</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FCF  (über 3-Jahresschnitt) &gt; 0</a:t>
            </a:r>
            <a:b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Optimierung des FCF</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Payback Investitionen &lt; 5 Jahre</a:t>
            </a:r>
          </a:p>
        </p:txBody>
      </p:sp>
      <p:sp>
        <p:nvSpPr>
          <p:cNvPr id="33834" name="Text Box 52">
            <a:extLst>
              <a:ext uri="{FF2B5EF4-FFF2-40B4-BE49-F238E27FC236}">
                <a16:creationId xmlns:a16="http://schemas.microsoft.com/office/drawing/2014/main" id="{FDBC352F-01F8-41A7-B586-D1BDBA3580E1}"/>
              </a:ext>
            </a:extLst>
          </p:cNvPr>
          <p:cNvSpPr txBox="1">
            <a:spLocks noChangeArrowheads="1"/>
          </p:cNvSpPr>
          <p:nvPr/>
        </p:nvSpPr>
        <p:spPr bwMode="auto">
          <a:xfrm>
            <a:off x="6316390" y="1339341"/>
            <a:ext cx="1978011" cy="536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Stagnierendes oder schrumpfendes Marktwachstum </a:t>
            </a:r>
          </a:p>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de-CH"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Subkritische Marktposition</a:t>
            </a:r>
            <a:endParaRPr kumimoji="0" lang="de-DE" altLang="de-DE"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835" name="Textfeld 44">
            <a:extLst>
              <a:ext uri="{FF2B5EF4-FFF2-40B4-BE49-F238E27FC236}">
                <a16:creationId xmlns:a16="http://schemas.microsoft.com/office/drawing/2014/main" id="{951A631C-30C9-4B39-9C79-C5FDC9A1784D}"/>
              </a:ext>
            </a:extLst>
          </p:cNvPr>
          <p:cNvSpPr txBox="1">
            <a:spLocks noChangeArrowheads="1"/>
          </p:cNvSpPr>
          <p:nvPr/>
        </p:nvSpPr>
        <p:spPr bwMode="auto">
          <a:xfrm>
            <a:off x="2360712" y="6450100"/>
            <a:ext cx="4636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t>           Legende: RONOA = Return on Net Operating Assets; WACC = </a:t>
            </a:r>
            <a:r>
              <a:rPr kumimoji="0" lang="de-CH" altLang="de-DE" sz="900" b="0" i="0" u="none" strike="noStrike" kern="1200" cap="none" spc="0" normalizeH="0" baseline="0" noProof="0" dirty="0" err="1">
                <a:ln>
                  <a:noFill/>
                </a:ln>
                <a:solidFill>
                  <a:srgbClr val="000000"/>
                </a:solidFill>
                <a:effectLst/>
                <a:uLnTx/>
                <a:uFillTx/>
                <a:latin typeface="Arial Narrow" panose="020B0606020202030204" pitchFamily="34" charset="0"/>
              </a:rPr>
              <a:t>Weighted</a:t>
            </a:r>
            <a: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t> Average </a:t>
            </a:r>
            <a:r>
              <a:rPr kumimoji="0" lang="de-CH" altLang="de-DE" sz="900" b="0" i="0" u="none" strike="noStrike" kern="1200" cap="none" spc="0" normalizeH="0" baseline="0" noProof="0" dirty="0" err="1">
                <a:ln>
                  <a:noFill/>
                </a:ln>
                <a:solidFill>
                  <a:srgbClr val="000000"/>
                </a:solidFill>
                <a:effectLst/>
                <a:uLnTx/>
                <a:uFillTx/>
                <a:latin typeface="Arial Narrow" panose="020B0606020202030204" pitchFamily="34" charset="0"/>
              </a:rPr>
              <a:t>Cost</a:t>
            </a:r>
            <a: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t> of Capital;  </a:t>
            </a:r>
            <a:b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br>
            <a: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t>                           NPV = Net </a:t>
            </a:r>
            <a:r>
              <a:rPr kumimoji="0" lang="de-CH" altLang="de-DE" sz="900" b="0" i="0" u="none" strike="noStrike" kern="1200" cap="none" spc="0" normalizeH="0" baseline="0" noProof="0" dirty="0" err="1">
                <a:ln>
                  <a:noFill/>
                </a:ln>
                <a:solidFill>
                  <a:srgbClr val="000000"/>
                </a:solidFill>
                <a:effectLst/>
                <a:uLnTx/>
                <a:uFillTx/>
                <a:latin typeface="Arial Narrow" panose="020B0606020202030204" pitchFamily="34" charset="0"/>
              </a:rPr>
              <a:t>Present</a:t>
            </a:r>
            <a: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t> Value;</a:t>
            </a:r>
            <a:r>
              <a:rPr lang="de-CH" altLang="de-DE" sz="900" dirty="0">
                <a:solidFill>
                  <a:srgbClr val="000000"/>
                </a:solidFill>
                <a:latin typeface="Arial Narrow" panose="020B0606020202030204" pitchFamily="34" charset="0"/>
              </a:rPr>
              <a:t> </a:t>
            </a:r>
            <a: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t>FCF = Free Cashflow; </a:t>
            </a:r>
            <a:r>
              <a:rPr kumimoji="0" lang="de-CH" altLang="de-DE" sz="900" b="0" i="0" u="none" strike="noStrike" kern="1200" cap="none" spc="0" normalizeH="0" baseline="0" noProof="0" dirty="0" err="1">
                <a:ln>
                  <a:noFill/>
                </a:ln>
                <a:solidFill>
                  <a:srgbClr val="000000"/>
                </a:solidFill>
                <a:effectLst/>
                <a:uLnTx/>
                <a:uFillTx/>
                <a:latin typeface="Arial Narrow" panose="020B0606020202030204" pitchFamily="34" charset="0"/>
              </a:rPr>
              <a:t>CapEx</a:t>
            </a:r>
            <a:r>
              <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rPr>
              <a:t> = Capital </a:t>
            </a:r>
            <a:r>
              <a:rPr kumimoji="0" lang="de-CH" altLang="de-DE" sz="900" b="0" i="0" u="none" strike="noStrike" kern="1200" cap="none" spc="0" normalizeH="0" baseline="0" noProof="0" dirty="0" err="1">
                <a:ln>
                  <a:noFill/>
                </a:ln>
                <a:solidFill>
                  <a:srgbClr val="000000"/>
                </a:solidFill>
                <a:effectLst/>
                <a:uLnTx/>
                <a:uFillTx/>
                <a:latin typeface="Arial Narrow" panose="020B0606020202030204" pitchFamily="34" charset="0"/>
              </a:rPr>
              <a:t>Expenditure</a:t>
            </a:r>
            <a:endParaRPr kumimoji="0" lang="de-CH" altLang="de-DE" sz="900" b="0" i="0" u="none" strike="noStrike" kern="1200" cap="none" spc="0" normalizeH="0" baseline="0" noProof="0" dirty="0">
              <a:ln>
                <a:noFill/>
              </a:ln>
              <a:solidFill>
                <a:srgbClr val="000000"/>
              </a:solidFill>
              <a:effectLst/>
              <a:uLnTx/>
              <a:uFillTx/>
              <a:latin typeface="Arial Narrow" panose="020B0606020202030204" pitchFamily="34" charset="0"/>
            </a:endParaRPr>
          </a:p>
        </p:txBody>
      </p:sp>
      <p:sp>
        <p:nvSpPr>
          <p:cNvPr id="49" name="Textfeld 48">
            <a:extLst>
              <a:ext uri="{FF2B5EF4-FFF2-40B4-BE49-F238E27FC236}">
                <a16:creationId xmlns:a16="http://schemas.microsoft.com/office/drawing/2014/main" id="{ADF129B8-A7E1-4E07-9C13-39117175EB0C}"/>
              </a:ext>
            </a:extLst>
          </p:cNvPr>
          <p:cNvSpPr txBox="1"/>
          <p:nvPr/>
        </p:nvSpPr>
        <p:spPr>
          <a:xfrm>
            <a:off x="8913440" y="6165304"/>
            <a:ext cx="659155"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de-CH" sz="1000" dirty="0">
                <a:solidFill>
                  <a:srgbClr val="000000"/>
                </a:solidFill>
              </a:rPr>
              <a:t>Tab</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a:t>
            </a:r>
          </a:p>
        </p:txBody>
      </p:sp>
      <p:sp>
        <p:nvSpPr>
          <p:cNvPr id="50" name="Rectangle 2">
            <a:extLst>
              <a:ext uri="{FF2B5EF4-FFF2-40B4-BE49-F238E27FC236}">
                <a16:creationId xmlns:a16="http://schemas.microsoft.com/office/drawing/2014/main" id="{4F5EC606-05FE-4403-A9B7-60504C351A11}"/>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Rollenzuweisungen für die SGEs</a:t>
            </a:r>
            <a:endParaRPr lang="de-DE" altLang="de-DE" kern="0"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9" name="Gruppieren 45">
            <a:extLst>
              <a:ext uri="{FF2B5EF4-FFF2-40B4-BE49-F238E27FC236}">
                <a16:creationId xmlns:a16="http://schemas.microsoft.com/office/drawing/2014/main" id="{709CB3FF-22B7-4C8A-B0EF-47A8CDD67E06}"/>
              </a:ext>
            </a:extLst>
          </p:cNvPr>
          <p:cNvGrpSpPr>
            <a:grpSpLocks/>
          </p:cNvGrpSpPr>
          <p:nvPr/>
        </p:nvGrpSpPr>
        <p:grpSpPr bwMode="auto">
          <a:xfrm>
            <a:off x="344488" y="980728"/>
            <a:ext cx="8713727" cy="5343506"/>
            <a:chOff x="273050" y="1171575"/>
            <a:chExt cx="8713788" cy="5343525"/>
          </a:xfrm>
        </p:grpSpPr>
        <p:sp>
          <p:nvSpPr>
            <p:cNvPr id="34821" name="Rectangle 2">
              <a:extLst>
                <a:ext uri="{FF2B5EF4-FFF2-40B4-BE49-F238E27FC236}">
                  <a16:creationId xmlns:a16="http://schemas.microsoft.com/office/drawing/2014/main" id="{C26879EF-0C51-424E-93D8-DC7CDC24FA88}"/>
                </a:ext>
              </a:extLst>
            </p:cNvPr>
            <p:cNvSpPr>
              <a:spLocks noChangeArrowheads="1"/>
            </p:cNvSpPr>
            <p:nvPr/>
          </p:nvSpPr>
          <p:spPr bwMode="auto">
            <a:xfrm>
              <a:off x="6178550" y="1230313"/>
              <a:ext cx="2376488" cy="4392612"/>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2" name="AutoShape 4">
              <a:extLst>
                <a:ext uri="{FF2B5EF4-FFF2-40B4-BE49-F238E27FC236}">
                  <a16:creationId xmlns:a16="http://schemas.microsoft.com/office/drawing/2014/main" id="{3300E22F-7D63-4083-9167-4AA17FADE45C}"/>
                </a:ext>
              </a:extLst>
            </p:cNvPr>
            <p:cNvSpPr>
              <a:spLocks noChangeArrowheads="1"/>
            </p:cNvSpPr>
            <p:nvPr/>
          </p:nvSpPr>
          <p:spPr bwMode="auto">
            <a:xfrm>
              <a:off x="2001838" y="1230313"/>
              <a:ext cx="4176712" cy="4392612"/>
            </a:xfrm>
            <a:prstGeom prst="rtTriangle">
              <a:avLst/>
            </a:prstGeom>
            <a:solidFill>
              <a:schemeClr val="accent1">
                <a:alpha val="70195"/>
              </a:schemeClr>
            </a:solidFill>
            <a:ln w="12700" cap="rnd">
              <a:solidFill>
                <a:schemeClr val="tx1"/>
              </a:solidFill>
              <a:prstDash val="sysDot"/>
              <a:miter lim="800000"/>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3" name="AutoShape 5">
              <a:extLst>
                <a:ext uri="{FF2B5EF4-FFF2-40B4-BE49-F238E27FC236}">
                  <a16:creationId xmlns:a16="http://schemas.microsoft.com/office/drawing/2014/main" id="{A869F5AA-FB47-4C95-978F-758743EB3629}"/>
                </a:ext>
              </a:extLst>
            </p:cNvPr>
            <p:cNvSpPr>
              <a:spLocks noChangeArrowheads="1"/>
            </p:cNvSpPr>
            <p:nvPr/>
          </p:nvSpPr>
          <p:spPr bwMode="auto">
            <a:xfrm rot="10800000">
              <a:off x="2001838" y="1230313"/>
              <a:ext cx="4176712" cy="4392612"/>
            </a:xfrm>
            <a:prstGeom prst="rtTriangle">
              <a:avLst/>
            </a:prstGeom>
            <a:solidFill>
              <a:schemeClr val="accent2">
                <a:alpha val="70195"/>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4" name="Rectangle 6">
              <a:extLst>
                <a:ext uri="{FF2B5EF4-FFF2-40B4-BE49-F238E27FC236}">
                  <a16:creationId xmlns:a16="http://schemas.microsoft.com/office/drawing/2014/main" id="{9AB3C781-34B3-4636-8429-F49B2E6C1E00}"/>
                </a:ext>
              </a:extLst>
            </p:cNvPr>
            <p:cNvSpPr>
              <a:spLocks noChangeArrowheads="1"/>
            </p:cNvSpPr>
            <p:nvPr/>
          </p:nvSpPr>
          <p:spPr bwMode="auto">
            <a:xfrm>
              <a:off x="6178550" y="1230313"/>
              <a:ext cx="2376488" cy="4392612"/>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5" name="Rectangle 7">
              <a:extLst>
                <a:ext uri="{FF2B5EF4-FFF2-40B4-BE49-F238E27FC236}">
                  <a16:creationId xmlns:a16="http://schemas.microsoft.com/office/drawing/2014/main" id="{D891D2EA-705F-4C84-8F17-AA4E0C55AD35}"/>
                </a:ext>
              </a:extLst>
            </p:cNvPr>
            <p:cNvSpPr>
              <a:spLocks noChangeArrowheads="1"/>
            </p:cNvSpPr>
            <p:nvPr/>
          </p:nvSpPr>
          <p:spPr bwMode="auto">
            <a:xfrm>
              <a:off x="6178550" y="3606800"/>
              <a:ext cx="2376488" cy="201612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6" name="Line 8">
              <a:extLst>
                <a:ext uri="{FF2B5EF4-FFF2-40B4-BE49-F238E27FC236}">
                  <a16:creationId xmlns:a16="http://schemas.microsoft.com/office/drawing/2014/main" id="{23ECE9DA-0316-41CB-8C68-2109DBC8AFD0}"/>
                </a:ext>
              </a:extLst>
            </p:cNvPr>
            <p:cNvSpPr>
              <a:spLocks noChangeShapeType="1"/>
            </p:cNvSpPr>
            <p:nvPr/>
          </p:nvSpPr>
          <p:spPr bwMode="auto">
            <a:xfrm>
              <a:off x="2001838" y="3606800"/>
              <a:ext cx="6553200"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7" name="Line 9">
              <a:extLst>
                <a:ext uri="{FF2B5EF4-FFF2-40B4-BE49-F238E27FC236}">
                  <a16:creationId xmlns:a16="http://schemas.microsoft.com/office/drawing/2014/main" id="{FD20E520-E095-470F-B425-F600DAB2FD61}"/>
                </a:ext>
              </a:extLst>
            </p:cNvPr>
            <p:cNvSpPr>
              <a:spLocks noChangeShapeType="1"/>
            </p:cNvSpPr>
            <p:nvPr/>
          </p:nvSpPr>
          <p:spPr bwMode="auto">
            <a:xfrm>
              <a:off x="2001838" y="5622925"/>
              <a:ext cx="6553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8" name="Line 10">
              <a:extLst>
                <a:ext uri="{FF2B5EF4-FFF2-40B4-BE49-F238E27FC236}">
                  <a16:creationId xmlns:a16="http://schemas.microsoft.com/office/drawing/2014/main" id="{2D8D8A8D-B3F4-459A-AE6A-0A0C897CFB6F}"/>
                </a:ext>
              </a:extLst>
            </p:cNvPr>
            <p:cNvSpPr>
              <a:spLocks noChangeShapeType="1"/>
            </p:cNvSpPr>
            <p:nvPr/>
          </p:nvSpPr>
          <p:spPr bwMode="auto">
            <a:xfrm>
              <a:off x="1928813" y="3606800"/>
              <a:ext cx="71437"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29" name="Oval 11">
              <a:extLst>
                <a:ext uri="{FF2B5EF4-FFF2-40B4-BE49-F238E27FC236}">
                  <a16:creationId xmlns:a16="http://schemas.microsoft.com/office/drawing/2014/main" id="{0B375890-A83D-4B9B-B688-E23C0ADEDB1A}"/>
                </a:ext>
              </a:extLst>
            </p:cNvPr>
            <p:cNvSpPr>
              <a:spLocks noChangeArrowheads="1"/>
            </p:cNvSpPr>
            <p:nvPr/>
          </p:nvSpPr>
          <p:spPr bwMode="auto">
            <a:xfrm>
              <a:off x="6805613" y="1968500"/>
              <a:ext cx="971550" cy="971550"/>
            </a:xfrm>
            <a:prstGeom prst="ellipse">
              <a:avLst/>
            </a:prstGeom>
            <a:solidFill>
              <a:srgbClr val="000080">
                <a:alpha val="70195"/>
              </a:srgbClr>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0" name="Oval 12">
              <a:extLst>
                <a:ext uri="{FF2B5EF4-FFF2-40B4-BE49-F238E27FC236}">
                  <a16:creationId xmlns:a16="http://schemas.microsoft.com/office/drawing/2014/main" id="{A7389E45-99C5-4374-9EAD-EB8DC9AF83E6}"/>
                </a:ext>
              </a:extLst>
            </p:cNvPr>
            <p:cNvSpPr>
              <a:spLocks noChangeArrowheads="1"/>
            </p:cNvSpPr>
            <p:nvPr/>
          </p:nvSpPr>
          <p:spPr bwMode="auto">
            <a:xfrm>
              <a:off x="7823200" y="2355850"/>
              <a:ext cx="684213" cy="684213"/>
            </a:xfrm>
            <a:prstGeom prst="ellipse">
              <a:avLst/>
            </a:prstGeom>
            <a:solidFill>
              <a:srgbClr val="000080">
                <a:alpha val="70195"/>
              </a:srgbClr>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1" name="Oval 13">
              <a:extLst>
                <a:ext uri="{FF2B5EF4-FFF2-40B4-BE49-F238E27FC236}">
                  <a16:creationId xmlns:a16="http://schemas.microsoft.com/office/drawing/2014/main" id="{2E1CA800-6D4C-4A83-84D6-8B333AF15A8E}"/>
                </a:ext>
              </a:extLst>
            </p:cNvPr>
            <p:cNvSpPr>
              <a:spLocks noChangeArrowheads="1"/>
            </p:cNvSpPr>
            <p:nvPr/>
          </p:nvSpPr>
          <p:spPr bwMode="auto">
            <a:xfrm>
              <a:off x="6538913" y="2959100"/>
              <a:ext cx="647700" cy="647700"/>
            </a:xfrm>
            <a:prstGeom prst="ellipse">
              <a:avLst/>
            </a:prstGeom>
            <a:solidFill>
              <a:srgbClr val="000080">
                <a:alpha val="70195"/>
              </a:srgbClr>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2" name="Oval 14">
              <a:extLst>
                <a:ext uri="{FF2B5EF4-FFF2-40B4-BE49-F238E27FC236}">
                  <a16:creationId xmlns:a16="http://schemas.microsoft.com/office/drawing/2014/main" id="{9063B131-D7FF-409E-9F71-704EE5505E72}"/>
                </a:ext>
              </a:extLst>
            </p:cNvPr>
            <p:cNvSpPr>
              <a:spLocks noChangeArrowheads="1"/>
            </p:cNvSpPr>
            <p:nvPr/>
          </p:nvSpPr>
          <p:spPr bwMode="auto">
            <a:xfrm>
              <a:off x="6969125" y="4254500"/>
              <a:ext cx="360363" cy="360363"/>
            </a:xfrm>
            <a:prstGeom prst="ellipse">
              <a:avLst/>
            </a:prstGeom>
            <a:solidFill>
              <a:srgbClr val="000080">
                <a:alpha val="50195"/>
              </a:srgbClr>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3" name="Oval 15">
              <a:extLst>
                <a:ext uri="{FF2B5EF4-FFF2-40B4-BE49-F238E27FC236}">
                  <a16:creationId xmlns:a16="http://schemas.microsoft.com/office/drawing/2014/main" id="{AA47D6E7-9650-4E6E-BDB0-C7EDF326FCF0}"/>
                </a:ext>
              </a:extLst>
            </p:cNvPr>
            <p:cNvSpPr>
              <a:spLocks noChangeArrowheads="1"/>
            </p:cNvSpPr>
            <p:nvPr/>
          </p:nvSpPr>
          <p:spPr bwMode="auto">
            <a:xfrm>
              <a:off x="8159750" y="3967163"/>
              <a:ext cx="395288" cy="395287"/>
            </a:xfrm>
            <a:prstGeom prst="ellipse">
              <a:avLst/>
            </a:prstGeom>
            <a:solidFill>
              <a:srgbClr val="000080">
                <a:alpha val="50195"/>
              </a:srgbClr>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4" name="Oval 16">
              <a:extLst>
                <a:ext uri="{FF2B5EF4-FFF2-40B4-BE49-F238E27FC236}">
                  <a16:creationId xmlns:a16="http://schemas.microsoft.com/office/drawing/2014/main" id="{F59BBFA5-AD41-4436-B23B-67D476B34750}"/>
                </a:ext>
              </a:extLst>
            </p:cNvPr>
            <p:cNvSpPr>
              <a:spLocks noChangeArrowheads="1"/>
            </p:cNvSpPr>
            <p:nvPr/>
          </p:nvSpPr>
          <p:spPr bwMode="auto">
            <a:xfrm>
              <a:off x="5710238" y="4470400"/>
              <a:ext cx="360362" cy="360363"/>
            </a:xfrm>
            <a:prstGeom prst="ellipse">
              <a:avLst/>
            </a:prstGeom>
            <a:solidFill>
              <a:srgbClr val="A3A3FF"/>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5" name="Oval 17">
              <a:extLst>
                <a:ext uri="{FF2B5EF4-FFF2-40B4-BE49-F238E27FC236}">
                  <a16:creationId xmlns:a16="http://schemas.microsoft.com/office/drawing/2014/main" id="{72082256-FD60-440A-A564-E42647E4B2F8}"/>
                </a:ext>
              </a:extLst>
            </p:cNvPr>
            <p:cNvSpPr>
              <a:spLocks noChangeArrowheads="1"/>
            </p:cNvSpPr>
            <p:nvPr/>
          </p:nvSpPr>
          <p:spPr bwMode="auto">
            <a:xfrm>
              <a:off x="5313363" y="4686300"/>
              <a:ext cx="431800" cy="431800"/>
            </a:xfrm>
            <a:prstGeom prst="ellipse">
              <a:avLst/>
            </a:prstGeom>
            <a:solidFill>
              <a:srgbClr val="A3A3FF"/>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6" name="Oval 18">
              <a:extLst>
                <a:ext uri="{FF2B5EF4-FFF2-40B4-BE49-F238E27FC236}">
                  <a16:creationId xmlns:a16="http://schemas.microsoft.com/office/drawing/2014/main" id="{197B88EB-235B-4780-8142-25CD1AA98ADC}"/>
                </a:ext>
              </a:extLst>
            </p:cNvPr>
            <p:cNvSpPr>
              <a:spLocks noChangeArrowheads="1"/>
            </p:cNvSpPr>
            <p:nvPr/>
          </p:nvSpPr>
          <p:spPr bwMode="auto">
            <a:xfrm>
              <a:off x="2720975" y="5334000"/>
              <a:ext cx="360363" cy="360363"/>
            </a:xfrm>
            <a:prstGeom prst="ellipse">
              <a:avLst/>
            </a:prstGeom>
            <a:solidFill>
              <a:srgbClr val="C1C1FF"/>
            </a:solidFill>
            <a:ln w="12700" algn="ctr">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7" name="Oval 19">
              <a:extLst>
                <a:ext uri="{FF2B5EF4-FFF2-40B4-BE49-F238E27FC236}">
                  <a16:creationId xmlns:a16="http://schemas.microsoft.com/office/drawing/2014/main" id="{706047CD-1B72-43FD-BDAF-E7A3F64DBE72}"/>
                </a:ext>
              </a:extLst>
            </p:cNvPr>
            <p:cNvSpPr>
              <a:spLocks noChangeArrowheads="1"/>
            </p:cNvSpPr>
            <p:nvPr/>
          </p:nvSpPr>
          <p:spPr bwMode="auto">
            <a:xfrm>
              <a:off x="5746750" y="3751263"/>
              <a:ext cx="431800" cy="431800"/>
            </a:xfrm>
            <a:prstGeom prst="ellipse">
              <a:avLst/>
            </a:prstGeom>
            <a:solidFill>
              <a:srgbClr val="A3A3FF"/>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38" name="Text Box 21">
              <a:extLst>
                <a:ext uri="{FF2B5EF4-FFF2-40B4-BE49-F238E27FC236}">
                  <a16:creationId xmlns:a16="http://schemas.microsoft.com/office/drawing/2014/main" id="{9D5E226D-FF78-4321-B43F-152B1F72C889}"/>
                </a:ext>
              </a:extLst>
            </p:cNvPr>
            <p:cNvSpPr txBox="1">
              <a:spLocks noChangeArrowheads="1"/>
            </p:cNvSpPr>
            <p:nvPr/>
          </p:nvSpPr>
          <p:spPr bwMode="auto">
            <a:xfrm>
              <a:off x="5097463" y="2179638"/>
              <a:ext cx="17208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Automation and Drives</a:t>
              </a:r>
            </a:p>
          </p:txBody>
        </p:sp>
        <p:sp>
          <p:nvSpPr>
            <p:cNvPr id="34839" name="Text Box 22">
              <a:extLst>
                <a:ext uri="{FF2B5EF4-FFF2-40B4-BE49-F238E27FC236}">
                  <a16:creationId xmlns:a16="http://schemas.microsoft.com/office/drawing/2014/main" id="{378950AF-B45D-4BCB-85DE-3871E107C01D}"/>
                </a:ext>
              </a:extLst>
            </p:cNvPr>
            <p:cNvSpPr txBox="1">
              <a:spLocks noChangeArrowheads="1"/>
            </p:cNvSpPr>
            <p:nvPr/>
          </p:nvSpPr>
          <p:spPr bwMode="auto">
            <a:xfrm>
              <a:off x="8051800" y="1939925"/>
              <a:ext cx="935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Power </a:t>
              </a:r>
              <a:b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Generating</a:t>
              </a:r>
            </a:p>
          </p:txBody>
        </p:sp>
        <p:sp>
          <p:nvSpPr>
            <p:cNvPr id="34840" name="Text Box 23">
              <a:extLst>
                <a:ext uri="{FF2B5EF4-FFF2-40B4-BE49-F238E27FC236}">
                  <a16:creationId xmlns:a16="http://schemas.microsoft.com/office/drawing/2014/main" id="{16730E38-4BB2-402A-8F55-7AA5EF9418F2}"/>
                </a:ext>
              </a:extLst>
            </p:cNvPr>
            <p:cNvSpPr txBox="1">
              <a:spLocks noChangeArrowheads="1"/>
            </p:cNvSpPr>
            <p:nvPr/>
          </p:nvSpPr>
          <p:spPr bwMode="auto">
            <a:xfrm>
              <a:off x="7113588" y="3121025"/>
              <a:ext cx="13731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Medical Solutions</a:t>
              </a:r>
            </a:p>
          </p:txBody>
        </p:sp>
        <p:sp>
          <p:nvSpPr>
            <p:cNvPr id="34841" name="Text Box 24">
              <a:extLst>
                <a:ext uri="{FF2B5EF4-FFF2-40B4-BE49-F238E27FC236}">
                  <a16:creationId xmlns:a16="http://schemas.microsoft.com/office/drawing/2014/main" id="{6171D8A7-B411-488D-9268-8433DCC27F7F}"/>
                </a:ext>
              </a:extLst>
            </p:cNvPr>
            <p:cNvSpPr txBox="1">
              <a:spLocks noChangeArrowheads="1"/>
            </p:cNvSpPr>
            <p:nvPr/>
          </p:nvSpPr>
          <p:spPr bwMode="auto">
            <a:xfrm>
              <a:off x="6970713" y="3725863"/>
              <a:ext cx="15605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Power Transmission</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and Distribution</a:t>
              </a:r>
            </a:p>
          </p:txBody>
        </p:sp>
        <p:sp>
          <p:nvSpPr>
            <p:cNvPr id="34842" name="Text Box 25">
              <a:extLst>
                <a:ext uri="{FF2B5EF4-FFF2-40B4-BE49-F238E27FC236}">
                  <a16:creationId xmlns:a16="http://schemas.microsoft.com/office/drawing/2014/main" id="{0DE7B014-CD07-42D5-8763-276E38AC6973}"/>
                </a:ext>
              </a:extLst>
            </p:cNvPr>
            <p:cNvSpPr txBox="1">
              <a:spLocks noChangeArrowheads="1"/>
            </p:cNvSpPr>
            <p:nvPr/>
          </p:nvSpPr>
          <p:spPr bwMode="auto">
            <a:xfrm>
              <a:off x="6727825" y="4552950"/>
              <a:ext cx="1466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Industrial Solutions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and Services</a:t>
              </a:r>
            </a:p>
          </p:txBody>
        </p:sp>
        <p:sp>
          <p:nvSpPr>
            <p:cNvPr id="34843" name="Text Box 26">
              <a:extLst>
                <a:ext uri="{FF2B5EF4-FFF2-40B4-BE49-F238E27FC236}">
                  <a16:creationId xmlns:a16="http://schemas.microsoft.com/office/drawing/2014/main" id="{03721CBF-5CDF-4661-A16F-EE29F1EA34B0}"/>
                </a:ext>
              </a:extLst>
            </p:cNvPr>
            <p:cNvSpPr txBox="1">
              <a:spLocks noChangeArrowheads="1"/>
            </p:cNvSpPr>
            <p:nvPr/>
          </p:nvSpPr>
          <p:spPr bwMode="auto">
            <a:xfrm>
              <a:off x="4017963" y="3101975"/>
              <a:ext cx="1790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Transportation Systems</a:t>
              </a:r>
            </a:p>
          </p:txBody>
        </p:sp>
        <p:sp>
          <p:nvSpPr>
            <p:cNvPr id="34844" name="Text Box 27">
              <a:extLst>
                <a:ext uri="{FF2B5EF4-FFF2-40B4-BE49-F238E27FC236}">
                  <a16:creationId xmlns:a16="http://schemas.microsoft.com/office/drawing/2014/main" id="{9257A58C-DF94-48C8-B47B-2FEF333B8B80}"/>
                </a:ext>
              </a:extLst>
            </p:cNvPr>
            <p:cNvSpPr txBox="1">
              <a:spLocks noChangeArrowheads="1"/>
            </p:cNvSpPr>
            <p:nvPr/>
          </p:nvSpPr>
          <p:spPr bwMode="auto">
            <a:xfrm>
              <a:off x="5170488" y="3797300"/>
              <a:ext cx="641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Osram</a:t>
              </a:r>
            </a:p>
          </p:txBody>
        </p:sp>
        <p:sp>
          <p:nvSpPr>
            <p:cNvPr id="34845" name="Text Box 28">
              <a:extLst>
                <a:ext uri="{FF2B5EF4-FFF2-40B4-BE49-F238E27FC236}">
                  <a16:creationId xmlns:a16="http://schemas.microsoft.com/office/drawing/2014/main" id="{B4EE80AB-833E-4C26-BDCB-69F5456BF328}"/>
                </a:ext>
              </a:extLst>
            </p:cNvPr>
            <p:cNvSpPr txBox="1">
              <a:spLocks noChangeArrowheads="1"/>
            </p:cNvSpPr>
            <p:nvPr/>
          </p:nvSpPr>
          <p:spPr bwMode="auto">
            <a:xfrm>
              <a:off x="3513138" y="4344988"/>
              <a:ext cx="2300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Siemens Building Technologies</a:t>
              </a:r>
            </a:p>
          </p:txBody>
        </p:sp>
        <p:sp>
          <p:nvSpPr>
            <p:cNvPr id="34846" name="Text Box 29">
              <a:extLst>
                <a:ext uri="{FF2B5EF4-FFF2-40B4-BE49-F238E27FC236}">
                  <a16:creationId xmlns:a16="http://schemas.microsoft.com/office/drawing/2014/main" id="{37775614-B6B4-46F4-A8BD-5D14C08C5015}"/>
                </a:ext>
              </a:extLst>
            </p:cNvPr>
            <p:cNvSpPr txBox="1">
              <a:spLocks noChangeArrowheads="1"/>
            </p:cNvSpPr>
            <p:nvPr/>
          </p:nvSpPr>
          <p:spPr bwMode="auto">
            <a:xfrm>
              <a:off x="3435350" y="4733925"/>
              <a:ext cx="19510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Siemens VDO Automotive</a:t>
              </a:r>
            </a:p>
          </p:txBody>
        </p:sp>
        <p:sp>
          <p:nvSpPr>
            <p:cNvPr id="34847" name="Text Box 30">
              <a:extLst>
                <a:ext uri="{FF2B5EF4-FFF2-40B4-BE49-F238E27FC236}">
                  <a16:creationId xmlns:a16="http://schemas.microsoft.com/office/drawing/2014/main" id="{A1A4946E-D37E-48CF-BABC-04CD8081AFB5}"/>
                </a:ext>
              </a:extLst>
            </p:cNvPr>
            <p:cNvSpPr txBox="1">
              <a:spLocks noChangeArrowheads="1"/>
            </p:cNvSpPr>
            <p:nvPr/>
          </p:nvSpPr>
          <p:spPr bwMode="auto">
            <a:xfrm>
              <a:off x="2001838" y="5094288"/>
              <a:ext cx="20589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Siemens Business Services</a:t>
              </a:r>
            </a:p>
          </p:txBody>
        </p:sp>
        <p:sp>
          <p:nvSpPr>
            <p:cNvPr id="34848" name="Text Box 31">
              <a:extLst>
                <a:ext uri="{FF2B5EF4-FFF2-40B4-BE49-F238E27FC236}">
                  <a16:creationId xmlns:a16="http://schemas.microsoft.com/office/drawing/2014/main" id="{440AF2DA-1516-4CBA-B211-741480A8A236}"/>
                </a:ext>
              </a:extLst>
            </p:cNvPr>
            <p:cNvSpPr txBox="1">
              <a:spLocks noChangeArrowheads="1"/>
            </p:cNvSpPr>
            <p:nvPr/>
          </p:nvSpPr>
          <p:spPr bwMode="auto">
            <a:xfrm>
              <a:off x="3471863" y="1209675"/>
              <a:ext cx="1622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rPr>
                <a:t>Profiteers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Investitionsquote</a:t>
              </a: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Arial" panose="020B0604020202020204" pitchFamily="34" charset="0"/>
                </a:rPr>
                <a:t>¹</a:t>
              </a:r>
              <a:r>
                <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 </a:t>
              </a:r>
              <a:br>
                <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br>
              <a:r>
                <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leicht über 100%</a:t>
              </a:r>
            </a:p>
          </p:txBody>
        </p:sp>
        <p:sp>
          <p:nvSpPr>
            <p:cNvPr id="34849" name="Text Box 32">
              <a:extLst>
                <a:ext uri="{FF2B5EF4-FFF2-40B4-BE49-F238E27FC236}">
                  <a16:creationId xmlns:a16="http://schemas.microsoft.com/office/drawing/2014/main" id="{10224FCA-24A0-421F-9136-DE96481F360F}"/>
                </a:ext>
              </a:extLst>
            </p:cNvPr>
            <p:cNvSpPr txBox="1">
              <a:spLocks noChangeArrowheads="1"/>
            </p:cNvSpPr>
            <p:nvPr/>
          </p:nvSpPr>
          <p:spPr bwMode="auto">
            <a:xfrm>
              <a:off x="6456363" y="1209675"/>
              <a:ext cx="187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rPr>
                <a:t>Top Groups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Investitionsquote</a:t>
              </a: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Arial" panose="020B0604020202020204" pitchFamily="34" charset="0"/>
                </a:rPr>
                <a:t>¹</a:t>
              </a:r>
              <a:br>
                <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br>
              <a:r>
                <a:rPr kumimoji="0" lang="de-DE"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signifikant über 100%</a:t>
              </a:r>
            </a:p>
          </p:txBody>
        </p:sp>
        <p:sp>
          <p:nvSpPr>
            <p:cNvPr id="34850" name="Text Box 33">
              <a:extLst>
                <a:ext uri="{FF2B5EF4-FFF2-40B4-BE49-F238E27FC236}">
                  <a16:creationId xmlns:a16="http://schemas.microsoft.com/office/drawing/2014/main" id="{AED02288-761B-4483-B431-6AE0FB238911}"/>
                </a:ext>
              </a:extLst>
            </p:cNvPr>
            <p:cNvSpPr txBox="1">
              <a:spLocks noChangeArrowheads="1"/>
            </p:cNvSpPr>
            <p:nvPr/>
          </p:nvSpPr>
          <p:spPr bwMode="auto">
            <a:xfrm>
              <a:off x="6157913" y="5057775"/>
              <a:ext cx="24796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rPr>
                <a:t>High Growth Groups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Investitionsquote</a:t>
              </a: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Arial" panose="020B0604020202020204" pitchFamily="34" charset="0"/>
                </a:rPr>
                <a:t>¹</a:t>
              </a: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 über 100%</a:t>
              </a:r>
            </a:p>
          </p:txBody>
        </p:sp>
        <p:sp>
          <p:nvSpPr>
            <p:cNvPr id="34851" name="Text Box 34">
              <a:extLst>
                <a:ext uri="{FF2B5EF4-FFF2-40B4-BE49-F238E27FC236}">
                  <a16:creationId xmlns:a16="http://schemas.microsoft.com/office/drawing/2014/main" id="{5A8EACD9-195C-40E5-B9CF-79C03E5A27BA}"/>
                </a:ext>
              </a:extLst>
            </p:cNvPr>
            <p:cNvSpPr txBox="1">
              <a:spLocks noChangeArrowheads="1"/>
            </p:cNvSpPr>
            <p:nvPr/>
          </p:nvSpPr>
          <p:spPr bwMode="auto">
            <a:xfrm>
              <a:off x="2157413" y="3630613"/>
              <a:ext cx="20669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rPr>
                <a:t>Substance Keepers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Investitionsquote</a:t>
              </a: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Arial" panose="020B0604020202020204" pitchFamily="34" charset="0"/>
                </a:rPr>
                <a:t>¹</a:t>
              </a: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 </a:t>
              </a:r>
              <a:b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br>
              <a:r>
                <a:rPr kumimoji="0" lang="en-US" altLang="de-DE" sz="1400" b="0" i="0" u="none" strike="noStrike" kern="1200" cap="none" spc="0" normalizeH="0" baseline="0" noProof="0">
                  <a:ln>
                    <a:noFill/>
                  </a:ln>
                  <a:solidFill>
                    <a:srgbClr val="246237"/>
                  </a:solidFill>
                  <a:effectLst/>
                  <a:uLnTx/>
                  <a:uFillTx/>
                  <a:latin typeface="Arial" panose="020B0604020202020204" pitchFamily="34" charset="0"/>
                  <a:ea typeface="+mn-ea"/>
                  <a:cs typeface="+mn-cs"/>
                </a:rPr>
                <a:t>signifikant unter 100%</a:t>
              </a:r>
            </a:p>
          </p:txBody>
        </p:sp>
        <p:sp>
          <p:nvSpPr>
            <p:cNvPr id="34852" name="Text Box 35">
              <a:extLst>
                <a:ext uri="{FF2B5EF4-FFF2-40B4-BE49-F238E27FC236}">
                  <a16:creationId xmlns:a16="http://schemas.microsoft.com/office/drawing/2014/main" id="{21D84833-43A8-488A-B0A2-5E4942CB97A4}"/>
                </a:ext>
              </a:extLst>
            </p:cNvPr>
            <p:cNvSpPr txBox="1">
              <a:spLocks noChangeArrowheads="1"/>
            </p:cNvSpPr>
            <p:nvPr/>
          </p:nvSpPr>
          <p:spPr bwMode="auto">
            <a:xfrm>
              <a:off x="1300163" y="1182688"/>
              <a:ext cx="568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hoch</a:t>
              </a:r>
            </a:p>
          </p:txBody>
        </p:sp>
        <p:sp>
          <p:nvSpPr>
            <p:cNvPr id="34853" name="Text Box 36">
              <a:extLst>
                <a:ext uri="{FF2B5EF4-FFF2-40B4-BE49-F238E27FC236}">
                  <a16:creationId xmlns:a16="http://schemas.microsoft.com/office/drawing/2014/main" id="{4CCF7762-1772-4309-A40B-9B4006DF20C1}"/>
                </a:ext>
              </a:extLst>
            </p:cNvPr>
            <p:cNvSpPr txBox="1">
              <a:spLocks noChangeArrowheads="1"/>
            </p:cNvSpPr>
            <p:nvPr/>
          </p:nvSpPr>
          <p:spPr bwMode="auto">
            <a:xfrm>
              <a:off x="1238250" y="5335588"/>
              <a:ext cx="7159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niedrig</a:t>
              </a:r>
            </a:p>
          </p:txBody>
        </p:sp>
        <p:sp>
          <p:nvSpPr>
            <p:cNvPr id="34854" name="Text Box 37">
              <a:extLst>
                <a:ext uri="{FF2B5EF4-FFF2-40B4-BE49-F238E27FC236}">
                  <a16:creationId xmlns:a16="http://schemas.microsoft.com/office/drawing/2014/main" id="{29A662EC-7DC6-4BCC-B225-C3823E8BDA2A}"/>
                </a:ext>
              </a:extLst>
            </p:cNvPr>
            <p:cNvSpPr txBox="1">
              <a:spLocks noChangeArrowheads="1"/>
            </p:cNvSpPr>
            <p:nvPr/>
          </p:nvSpPr>
          <p:spPr bwMode="auto">
            <a:xfrm>
              <a:off x="273050" y="3157538"/>
              <a:ext cx="166528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Kapitaleffizienz</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Siemens-</a:t>
              </a:r>
              <a:br>
                <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Durchschnitt</a:t>
              </a:r>
            </a:p>
          </p:txBody>
        </p:sp>
        <p:sp>
          <p:nvSpPr>
            <p:cNvPr id="34855" name="Text Box 38">
              <a:extLst>
                <a:ext uri="{FF2B5EF4-FFF2-40B4-BE49-F238E27FC236}">
                  <a16:creationId xmlns:a16="http://schemas.microsoft.com/office/drawing/2014/main" id="{732A40BF-4C9C-441B-87DF-B2D9AEACA642}"/>
                </a:ext>
              </a:extLst>
            </p:cNvPr>
            <p:cNvSpPr txBox="1">
              <a:spLocks noChangeArrowheads="1"/>
            </p:cNvSpPr>
            <p:nvPr/>
          </p:nvSpPr>
          <p:spPr bwMode="auto">
            <a:xfrm>
              <a:off x="3505200" y="5676900"/>
              <a:ext cx="1371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1 x BIP² Welt</a:t>
              </a:r>
            </a:p>
          </p:txBody>
        </p:sp>
        <p:sp>
          <p:nvSpPr>
            <p:cNvPr id="34856" name="Text Box 39">
              <a:extLst>
                <a:ext uri="{FF2B5EF4-FFF2-40B4-BE49-F238E27FC236}">
                  <a16:creationId xmlns:a16="http://schemas.microsoft.com/office/drawing/2014/main" id="{80BBDA64-A2D7-483E-B219-18C67B712126}"/>
                </a:ext>
              </a:extLst>
            </p:cNvPr>
            <p:cNvSpPr txBox="1">
              <a:spLocks noChangeArrowheads="1"/>
            </p:cNvSpPr>
            <p:nvPr/>
          </p:nvSpPr>
          <p:spPr bwMode="auto">
            <a:xfrm>
              <a:off x="5537200" y="5676900"/>
              <a:ext cx="1371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2 x BIP² Welt</a:t>
              </a:r>
            </a:p>
          </p:txBody>
        </p:sp>
        <p:sp>
          <p:nvSpPr>
            <p:cNvPr id="34857" name="Text Box 40">
              <a:extLst>
                <a:ext uri="{FF2B5EF4-FFF2-40B4-BE49-F238E27FC236}">
                  <a16:creationId xmlns:a16="http://schemas.microsoft.com/office/drawing/2014/main" id="{1E1F3B3D-71B2-468C-97B0-319FBA4D42A2}"/>
                </a:ext>
              </a:extLst>
            </p:cNvPr>
            <p:cNvSpPr txBox="1">
              <a:spLocks noChangeArrowheads="1"/>
            </p:cNvSpPr>
            <p:nvPr/>
          </p:nvSpPr>
          <p:spPr bwMode="auto">
            <a:xfrm>
              <a:off x="4014788" y="5924550"/>
              <a:ext cx="2498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Organisches Wachstum</a:t>
              </a:r>
            </a:p>
          </p:txBody>
        </p:sp>
        <p:sp>
          <p:nvSpPr>
            <p:cNvPr id="34858" name="Line 41">
              <a:extLst>
                <a:ext uri="{FF2B5EF4-FFF2-40B4-BE49-F238E27FC236}">
                  <a16:creationId xmlns:a16="http://schemas.microsoft.com/office/drawing/2014/main" id="{0BD02C03-D352-4524-A34B-787933F2D800}"/>
                </a:ext>
              </a:extLst>
            </p:cNvPr>
            <p:cNvSpPr>
              <a:spLocks noChangeShapeType="1"/>
            </p:cNvSpPr>
            <p:nvPr/>
          </p:nvSpPr>
          <p:spPr bwMode="auto">
            <a:xfrm flipV="1">
              <a:off x="2001838" y="1171575"/>
              <a:ext cx="1587" cy="44513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34859" name="Group 46">
              <a:extLst>
                <a:ext uri="{FF2B5EF4-FFF2-40B4-BE49-F238E27FC236}">
                  <a16:creationId xmlns:a16="http://schemas.microsoft.com/office/drawing/2014/main" id="{88889BAD-51E1-4C39-9DA0-F815556B83DE}"/>
                </a:ext>
              </a:extLst>
            </p:cNvPr>
            <p:cNvGrpSpPr>
              <a:grpSpLocks/>
            </p:cNvGrpSpPr>
            <p:nvPr/>
          </p:nvGrpSpPr>
          <p:grpSpPr bwMode="auto">
            <a:xfrm>
              <a:off x="1108075" y="6270625"/>
              <a:ext cx="7707313" cy="244475"/>
              <a:chOff x="1274" y="3950"/>
              <a:chExt cx="4855" cy="154"/>
            </a:xfrm>
          </p:grpSpPr>
          <p:sp>
            <p:nvSpPr>
              <p:cNvPr id="34863" name="Oval 42">
                <a:extLst>
                  <a:ext uri="{FF2B5EF4-FFF2-40B4-BE49-F238E27FC236}">
                    <a16:creationId xmlns:a16="http://schemas.microsoft.com/office/drawing/2014/main" id="{2CAF996E-68B3-4115-A096-069070EF3A72}"/>
                  </a:ext>
                </a:extLst>
              </p:cNvPr>
              <p:cNvSpPr>
                <a:spLocks noChangeArrowheads="1"/>
              </p:cNvSpPr>
              <p:nvPr/>
            </p:nvSpPr>
            <p:spPr bwMode="auto">
              <a:xfrm>
                <a:off x="1274" y="3973"/>
                <a:ext cx="113" cy="1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64" name="Text Box 43">
                <a:extLst>
                  <a:ext uri="{FF2B5EF4-FFF2-40B4-BE49-F238E27FC236}">
                    <a16:creationId xmlns:a16="http://schemas.microsoft.com/office/drawing/2014/main" id="{ABB413C8-5C18-44F4-9396-86EF3FA94CE5}"/>
                  </a:ext>
                </a:extLst>
              </p:cNvPr>
              <p:cNvSpPr txBox="1">
                <a:spLocks noChangeArrowheads="1"/>
              </p:cNvSpPr>
              <p:nvPr/>
            </p:nvSpPr>
            <p:spPr bwMode="auto">
              <a:xfrm>
                <a:off x="1365" y="3950"/>
                <a:ext cx="47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Grösse der Kreisfläche = Wertbeitrag des Geschäftsbereichs.; 1) Sachanlageinvestitionen/Abschreibungen. 2) Bruttoinlandsprodukt.</a:t>
                </a:r>
              </a:p>
            </p:txBody>
          </p:sp>
        </p:grpSp>
        <p:sp>
          <p:nvSpPr>
            <p:cNvPr id="34860" name="Oval 20">
              <a:extLst>
                <a:ext uri="{FF2B5EF4-FFF2-40B4-BE49-F238E27FC236}">
                  <a16:creationId xmlns:a16="http://schemas.microsoft.com/office/drawing/2014/main" id="{57E293A9-BBF4-462E-BF4F-B3AF2C60D79A}"/>
                </a:ext>
              </a:extLst>
            </p:cNvPr>
            <p:cNvSpPr>
              <a:spLocks noChangeArrowheads="1"/>
            </p:cNvSpPr>
            <p:nvPr/>
          </p:nvSpPr>
          <p:spPr bwMode="auto">
            <a:xfrm>
              <a:off x="4197350" y="3354388"/>
              <a:ext cx="252413" cy="252412"/>
            </a:xfrm>
            <a:prstGeom prst="ellipse">
              <a:avLst/>
            </a:prstGeom>
            <a:solidFill>
              <a:srgbClr val="A3A3FF"/>
            </a:solidFill>
            <a:ln w="12700">
              <a:solidFill>
                <a:schemeClr val="tx1"/>
              </a:solidFill>
              <a:round/>
              <a:headEnd/>
              <a:tailEnd/>
            </a:ln>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61" name="AutoShape 50">
              <a:extLst>
                <a:ext uri="{FF2B5EF4-FFF2-40B4-BE49-F238E27FC236}">
                  <a16:creationId xmlns:a16="http://schemas.microsoft.com/office/drawing/2014/main" id="{CD79BDC4-D0F3-4A2C-98BE-BF092743C2CB}"/>
                </a:ext>
              </a:extLst>
            </p:cNvPr>
            <p:cNvSpPr>
              <a:spLocks noChangeArrowheads="1"/>
            </p:cNvSpPr>
            <p:nvPr/>
          </p:nvSpPr>
          <p:spPr bwMode="auto">
            <a:xfrm>
              <a:off x="4213225" y="5473700"/>
              <a:ext cx="144463" cy="217488"/>
            </a:xfrm>
            <a:prstGeom prst="triangle">
              <a:avLst>
                <a:gd name="adj" fmla="val 50000"/>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862" name="AutoShape 51">
              <a:extLst>
                <a:ext uri="{FF2B5EF4-FFF2-40B4-BE49-F238E27FC236}">
                  <a16:creationId xmlns:a16="http://schemas.microsoft.com/office/drawing/2014/main" id="{79A4F3F8-DF7E-48CF-9EB8-C89BD6EE2397}"/>
                </a:ext>
              </a:extLst>
            </p:cNvPr>
            <p:cNvSpPr>
              <a:spLocks noChangeArrowheads="1"/>
            </p:cNvSpPr>
            <p:nvPr/>
          </p:nvSpPr>
          <p:spPr bwMode="auto">
            <a:xfrm>
              <a:off x="6100763" y="5473700"/>
              <a:ext cx="144462" cy="217488"/>
            </a:xfrm>
            <a:prstGeom prst="triangle">
              <a:avLst>
                <a:gd name="adj" fmla="val 50000"/>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49" name="Textfeld 48">
            <a:extLst>
              <a:ext uri="{FF2B5EF4-FFF2-40B4-BE49-F238E27FC236}">
                <a16:creationId xmlns:a16="http://schemas.microsoft.com/office/drawing/2014/main" id="{DB400689-B99E-4761-A271-9C020E216317}"/>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-17</a:t>
            </a:r>
          </a:p>
        </p:txBody>
      </p:sp>
      <p:sp>
        <p:nvSpPr>
          <p:cNvPr id="50" name="Rectangle 2">
            <a:extLst>
              <a:ext uri="{FF2B5EF4-FFF2-40B4-BE49-F238E27FC236}">
                <a16:creationId xmlns:a16="http://schemas.microsoft.com/office/drawing/2014/main" id="{82419C06-E30E-487A-95E2-8CEB63AD1047}"/>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Portfoliomanagement bei der Siemens AG</a:t>
            </a:r>
            <a:endParaRPr lang="de-DE" altLang="de-DE" kern="0" dirty="0"/>
          </a:p>
        </p:txBody>
      </p:sp>
      <p:sp>
        <p:nvSpPr>
          <p:cNvPr id="2" name="Textfeld 1">
            <a:extLst>
              <a:ext uri="{FF2B5EF4-FFF2-40B4-BE49-F238E27FC236}">
                <a16:creationId xmlns:a16="http://schemas.microsoft.com/office/drawing/2014/main" id="{AA1FE59F-671A-4902-9F4A-44A7E47BEBE2}"/>
              </a:ext>
            </a:extLst>
          </p:cNvPr>
          <p:cNvSpPr txBox="1"/>
          <p:nvPr/>
        </p:nvSpPr>
        <p:spPr>
          <a:xfrm>
            <a:off x="4299791" y="6625698"/>
            <a:ext cx="1686680" cy="246221"/>
          </a:xfrm>
          <a:prstGeom prst="rect">
            <a:avLst/>
          </a:prstGeom>
          <a:noFill/>
        </p:spPr>
        <p:txBody>
          <a:bodyPr wrap="none" rtlCol="0">
            <a:spAutoFit/>
          </a:bodyPr>
          <a:lstStyle/>
          <a:p>
            <a:r>
              <a:rPr lang="de-CH" sz="1000" dirty="0"/>
              <a:t>Quelle: Capital 207, Nr. 10</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Rectangle 2" hidden="1">
            <a:extLst>
              <a:ext uri="{FF2B5EF4-FFF2-40B4-BE49-F238E27FC236}">
                <a16:creationId xmlns:a16="http://schemas.microsoft.com/office/drawing/2014/main" id="{B039A522-7709-4436-95E8-DC7643CDEBC9}"/>
              </a:ext>
            </a:extLst>
          </p:cNvPr>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135" r:id="rId21" imgW="0" imgH="0" progId="TCLayout.ActiveDocument.1">
                  <p:embed/>
                </p:oleObj>
              </mc:Choice>
              <mc:Fallback>
                <p:oleObj r:id="rId21" imgW="0" imgH="0" progId="TCLayout.ActiveDocument.1">
                  <p:embed/>
                  <p:pic>
                    <p:nvPicPr>
                      <p:cNvPr id="3074" name="Rectangle 2" hidden="1">
                        <a:extLst>
                          <a:ext uri="{FF2B5EF4-FFF2-40B4-BE49-F238E27FC236}">
                            <a16:creationId xmlns:a16="http://schemas.microsoft.com/office/drawing/2014/main" id="{B039A522-7709-4436-95E8-DC7643CDEBC9}"/>
                          </a:ext>
                        </a:extLst>
                      </p:cNvPr>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6" name="Rectangle 4">
            <a:extLst>
              <a:ext uri="{FF2B5EF4-FFF2-40B4-BE49-F238E27FC236}">
                <a16:creationId xmlns:a16="http://schemas.microsoft.com/office/drawing/2014/main" id="{1E875987-524E-472F-9C23-BF2444AA0CE4}"/>
              </a:ext>
            </a:extLst>
          </p:cNvPr>
          <p:cNvSpPr>
            <a:spLocks noChangeArrowheads="1"/>
          </p:cNvSpPr>
          <p:nvPr>
            <p:custDataLst>
              <p:tags r:id="rId3"/>
            </p:custDataLst>
          </p:nvPr>
        </p:nvSpPr>
        <p:spPr bwMode="auto">
          <a:xfrm>
            <a:off x="416496" y="2891579"/>
            <a:ext cx="1382197" cy="1128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Ergebnis/</a:t>
            </a:r>
          </a:p>
          <a:p>
            <a:pPr marL="0" marR="0" lvl="0" indent="0" algn="r" defTabSz="914400" rtl="0" eaLnBrk="0" fontAlgn="base" latinLnBrk="0" hangingPunct="0">
              <a:lnSpc>
                <a:spcPct val="90000"/>
              </a:lnSpc>
              <a:spcBef>
                <a:spcPct val="0"/>
              </a:spcBef>
              <a:spcAft>
                <a:spcPct val="0"/>
              </a:spcAft>
              <a:buClrTx/>
              <a:buSzTx/>
              <a:buFontTx/>
              <a:buNone/>
              <a:tabLst/>
              <a:defRPr/>
            </a:pPr>
            <a:r>
              <a:rPr kumimoji="0" lang="de-DE" altLang="de-DE"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Wachstum/ Potenzial</a:t>
            </a:r>
          </a:p>
        </p:txBody>
      </p:sp>
      <p:sp>
        <p:nvSpPr>
          <p:cNvPr id="3077" name="Rectangle 5">
            <a:extLst>
              <a:ext uri="{FF2B5EF4-FFF2-40B4-BE49-F238E27FC236}">
                <a16:creationId xmlns:a16="http://schemas.microsoft.com/office/drawing/2014/main" id="{932E0680-6976-49C3-A702-2862BA23EFA8}"/>
              </a:ext>
            </a:extLst>
          </p:cNvPr>
          <p:cNvSpPr>
            <a:spLocks noChangeArrowheads="1"/>
          </p:cNvSpPr>
          <p:nvPr>
            <p:custDataLst>
              <p:tags r:id="rId4"/>
            </p:custDataLst>
          </p:nvPr>
        </p:nvSpPr>
        <p:spPr bwMode="auto">
          <a:xfrm>
            <a:off x="725613" y="5221614"/>
            <a:ext cx="1139318" cy="445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b"/>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Niedrig</a:t>
            </a:r>
          </a:p>
        </p:txBody>
      </p:sp>
      <p:sp>
        <p:nvSpPr>
          <p:cNvPr id="3078" name="Rectangle 6">
            <a:extLst>
              <a:ext uri="{FF2B5EF4-FFF2-40B4-BE49-F238E27FC236}">
                <a16:creationId xmlns:a16="http://schemas.microsoft.com/office/drawing/2014/main" id="{84E55AE2-975B-407B-A5D6-DDE0198FB6F6}"/>
              </a:ext>
            </a:extLst>
          </p:cNvPr>
          <p:cNvSpPr>
            <a:spLocks noChangeArrowheads="1"/>
          </p:cNvSpPr>
          <p:nvPr>
            <p:custDataLst>
              <p:tags r:id="rId5"/>
            </p:custDataLst>
          </p:nvPr>
        </p:nvSpPr>
        <p:spPr bwMode="auto">
          <a:xfrm>
            <a:off x="725613" y="1245196"/>
            <a:ext cx="1139318" cy="33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Hoch</a:t>
            </a:r>
          </a:p>
        </p:txBody>
      </p:sp>
      <p:sp>
        <p:nvSpPr>
          <p:cNvPr id="3079" name="Rectangle 7">
            <a:extLst>
              <a:ext uri="{FF2B5EF4-FFF2-40B4-BE49-F238E27FC236}">
                <a16:creationId xmlns:a16="http://schemas.microsoft.com/office/drawing/2014/main" id="{6752F80F-6234-4B7A-85D9-9F3912BDA045}"/>
              </a:ext>
            </a:extLst>
          </p:cNvPr>
          <p:cNvSpPr>
            <a:spLocks noChangeArrowheads="1"/>
          </p:cNvSpPr>
          <p:nvPr>
            <p:custDataLst>
              <p:tags r:id="rId6"/>
            </p:custDataLst>
          </p:nvPr>
        </p:nvSpPr>
        <p:spPr bwMode="auto">
          <a:xfrm>
            <a:off x="3377398" y="5963796"/>
            <a:ext cx="3903708" cy="32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Marktanteil</a:t>
            </a:r>
          </a:p>
        </p:txBody>
      </p:sp>
      <p:sp>
        <p:nvSpPr>
          <p:cNvPr id="3080" name="Rectangle 8">
            <a:extLst>
              <a:ext uri="{FF2B5EF4-FFF2-40B4-BE49-F238E27FC236}">
                <a16:creationId xmlns:a16="http://schemas.microsoft.com/office/drawing/2014/main" id="{70BCBF08-EB24-403A-957A-DF9ED556B53C}"/>
              </a:ext>
            </a:extLst>
          </p:cNvPr>
          <p:cNvSpPr>
            <a:spLocks noChangeArrowheads="1"/>
          </p:cNvSpPr>
          <p:nvPr>
            <p:custDataLst>
              <p:tags r:id="rId7"/>
            </p:custDataLst>
          </p:nvPr>
        </p:nvSpPr>
        <p:spPr bwMode="auto">
          <a:xfrm>
            <a:off x="5329252" y="5963796"/>
            <a:ext cx="3080132" cy="28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Hoch</a:t>
            </a:r>
          </a:p>
        </p:txBody>
      </p:sp>
      <p:sp>
        <p:nvSpPr>
          <p:cNvPr id="3081" name="Rectangle 9">
            <a:extLst>
              <a:ext uri="{FF2B5EF4-FFF2-40B4-BE49-F238E27FC236}">
                <a16:creationId xmlns:a16="http://schemas.microsoft.com/office/drawing/2014/main" id="{7F155617-0668-4E79-B4E5-81A132883505}"/>
              </a:ext>
            </a:extLst>
          </p:cNvPr>
          <p:cNvSpPr>
            <a:spLocks noChangeArrowheads="1"/>
          </p:cNvSpPr>
          <p:nvPr>
            <p:custDataLst>
              <p:tags r:id="rId8"/>
            </p:custDataLst>
          </p:nvPr>
        </p:nvSpPr>
        <p:spPr bwMode="auto">
          <a:xfrm>
            <a:off x="2249119" y="5963796"/>
            <a:ext cx="3080132" cy="28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Niedrig</a:t>
            </a:r>
          </a:p>
        </p:txBody>
      </p:sp>
      <p:sp>
        <p:nvSpPr>
          <p:cNvPr id="3082" name="Rectangle 10">
            <a:extLst>
              <a:ext uri="{FF2B5EF4-FFF2-40B4-BE49-F238E27FC236}">
                <a16:creationId xmlns:a16="http://schemas.microsoft.com/office/drawing/2014/main" id="{0CDC9A9C-A380-480C-AACD-44AFAEFE8F8C}"/>
              </a:ext>
            </a:extLst>
          </p:cNvPr>
          <p:cNvSpPr>
            <a:spLocks noChangeArrowheads="1"/>
          </p:cNvSpPr>
          <p:nvPr>
            <p:custDataLst>
              <p:tags r:id="rId9"/>
            </p:custDataLst>
          </p:nvPr>
        </p:nvSpPr>
        <p:spPr bwMode="auto">
          <a:xfrm>
            <a:off x="2249119" y="3457105"/>
            <a:ext cx="3080132" cy="2209819"/>
          </a:xfrm>
          <a:prstGeom prst="rect">
            <a:avLst/>
          </a:prstGeom>
          <a:noFill/>
          <a:ln w="12700">
            <a:solidFill>
              <a:srgbClr val="4D4D4D"/>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Beispiele: </a:t>
            </a:r>
            <a:r>
              <a:rPr kumimoji="0" lang="de-DE" altLang="de-DE"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Spektrenphysik</a:t>
            </a: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-Laser, Feuerlöschmittel, </a:t>
            </a:r>
            <a:r>
              <a:rPr kumimoji="0" lang="de-DE" altLang="de-DE"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Wasserauf-bereitungschemikalien</a:t>
            </a:r>
            <a:endPar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endPar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Strategie:</a:t>
            </a: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Desinvestieren, vor allem falls kein Fit mit Novartis- Kernkompetenzen besteht</a:t>
            </a:r>
          </a:p>
        </p:txBody>
      </p:sp>
      <p:sp>
        <p:nvSpPr>
          <p:cNvPr id="3083" name="Line 11">
            <a:extLst>
              <a:ext uri="{FF2B5EF4-FFF2-40B4-BE49-F238E27FC236}">
                <a16:creationId xmlns:a16="http://schemas.microsoft.com/office/drawing/2014/main" id="{4EA0E82A-B4F9-4E44-9AB0-F5315B4998DB}"/>
              </a:ext>
            </a:extLst>
          </p:cNvPr>
          <p:cNvSpPr>
            <a:spLocks noChangeShapeType="1"/>
          </p:cNvSpPr>
          <p:nvPr>
            <p:custDataLst>
              <p:tags r:id="rId10"/>
            </p:custDataLst>
          </p:nvPr>
        </p:nvSpPr>
        <p:spPr bwMode="auto">
          <a:xfrm>
            <a:off x="1864931" y="1245196"/>
            <a:ext cx="0" cy="4421727"/>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4" name="Line 12">
            <a:extLst>
              <a:ext uri="{FF2B5EF4-FFF2-40B4-BE49-F238E27FC236}">
                <a16:creationId xmlns:a16="http://schemas.microsoft.com/office/drawing/2014/main" id="{72FE66AB-5EAB-4284-AD5A-75274E497F77}"/>
              </a:ext>
            </a:extLst>
          </p:cNvPr>
          <p:cNvSpPr>
            <a:spLocks noChangeShapeType="1"/>
          </p:cNvSpPr>
          <p:nvPr>
            <p:custDataLst>
              <p:tags r:id="rId11"/>
            </p:custDataLst>
          </p:nvPr>
        </p:nvSpPr>
        <p:spPr bwMode="auto">
          <a:xfrm>
            <a:off x="2249119" y="5859263"/>
            <a:ext cx="6160263"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85" name="Rectangle 13">
            <a:extLst>
              <a:ext uri="{FF2B5EF4-FFF2-40B4-BE49-F238E27FC236}">
                <a16:creationId xmlns:a16="http://schemas.microsoft.com/office/drawing/2014/main" id="{0CDD449A-B7AA-4A25-8671-792F93D19DAE}"/>
              </a:ext>
            </a:extLst>
          </p:cNvPr>
          <p:cNvSpPr>
            <a:spLocks noChangeArrowheads="1"/>
          </p:cNvSpPr>
          <p:nvPr>
            <p:custDataLst>
              <p:tags r:id="rId12"/>
            </p:custDataLst>
          </p:nvPr>
        </p:nvSpPr>
        <p:spPr bwMode="auto">
          <a:xfrm>
            <a:off x="2249119" y="1245196"/>
            <a:ext cx="3080132" cy="2211909"/>
          </a:xfrm>
          <a:prstGeom prst="rect">
            <a:avLst/>
          </a:prstGeom>
          <a:noFill/>
          <a:ln w="12700">
            <a:solidFill>
              <a:srgbClr val="4D4D4D"/>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Growth </a:t>
            </a:r>
            <a:r>
              <a:rPr kumimoji="0" lang="de-DE" altLang="de-DE" sz="14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Businesses</a:t>
            </a: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Beispiele: Selbstmedikation, Diagnostik, Sehhilfen</a:t>
            </a:r>
          </a:p>
          <a:p>
            <a:pPr marL="0" marR="0" lvl="0" indent="0" algn="l" defTabSz="914400" rtl="0" eaLnBrk="0" fontAlgn="base" latinLnBrk="0" hangingPunct="0">
              <a:lnSpc>
                <a:spcPct val="90000"/>
              </a:lnSpc>
              <a:spcBef>
                <a:spcPct val="0"/>
              </a:spcBef>
              <a:spcAft>
                <a:spcPct val="0"/>
              </a:spcAft>
              <a:buClrTx/>
              <a:buSzTx/>
              <a:buFontTx/>
              <a:buNone/>
              <a:tabLst/>
              <a:defRPr/>
            </a:pPr>
            <a:endPar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Strategie:</a:t>
            </a: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Aggressive Investments, um Marktführerschaft zu erreichen (falls Geschäft zu den allgemeinen </a:t>
            </a:r>
            <a:r>
              <a:rPr kumimoji="0" lang="de-DE" altLang="de-DE"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Norvartis</a:t>
            </a: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-Kernkompetenzen passt)</a:t>
            </a:r>
          </a:p>
        </p:txBody>
      </p:sp>
      <p:sp>
        <p:nvSpPr>
          <p:cNvPr id="3086" name="Rectangle 14">
            <a:extLst>
              <a:ext uri="{FF2B5EF4-FFF2-40B4-BE49-F238E27FC236}">
                <a16:creationId xmlns:a16="http://schemas.microsoft.com/office/drawing/2014/main" id="{6E68199E-6B42-4DF2-8C0E-7ED09AA61ABD}"/>
              </a:ext>
            </a:extLst>
          </p:cNvPr>
          <p:cNvSpPr>
            <a:spLocks noChangeArrowheads="1"/>
          </p:cNvSpPr>
          <p:nvPr>
            <p:custDataLst>
              <p:tags r:id="rId13"/>
            </p:custDataLst>
          </p:nvPr>
        </p:nvSpPr>
        <p:spPr bwMode="auto">
          <a:xfrm>
            <a:off x="5329252" y="1245196"/>
            <a:ext cx="3080132" cy="2211909"/>
          </a:xfrm>
          <a:prstGeom prst="rect">
            <a:avLst/>
          </a:prstGeom>
          <a:noFill/>
          <a:ln w="12700">
            <a:solidFill>
              <a:srgbClr val="4D4D4D"/>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Beispiele: Pharma, Additive</a:t>
            </a:r>
          </a:p>
          <a:p>
            <a:pPr marL="0" marR="0" lvl="0" indent="0" algn="l"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b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Strategie: </a:t>
            </a: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Investments wenn nötig, um Marktposition in wachsendem Markt zu halten; Schwerpunkt auf Innovation</a:t>
            </a:r>
          </a:p>
        </p:txBody>
      </p:sp>
      <p:sp>
        <p:nvSpPr>
          <p:cNvPr id="3087" name="Rectangle 15">
            <a:extLst>
              <a:ext uri="{FF2B5EF4-FFF2-40B4-BE49-F238E27FC236}">
                <a16:creationId xmlns:a16="http://schemas.microsoft.com/office/drawing/2014/main" id="{47E99F69-8CC8-4A68-877D-5B08D1BF9316}"/>
              </a:ext>
            </a:extLst>
          </p:cNvPr>
          <p:cNvSpPr>
            <a:spLocks noChangeArrowheads="1"/>
          </p:cNvSpPr>
          <p:nvPr>
            <p:custDataLst>
              <p:tags r:id="rId14"/>
            </p:custDataLst>
          </p:nvPr>
        </p:nvSpPr>
        <p:spPr bwMode="auto">
          <a:xfrm>
            <a:off x="5329252" y="3457105"/>
            <a:ext cx="3080132" cy="2209819"/>
          </a:xfrm>
          <a:prstGeom prst="rect">
            <a:avLst/>
          </a:prstGeom>
          <a:noFill/>
          <a:ln w="12700">
            <a:solidFill>
              <a:srgbClr val="4D4D4D"/>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Beispiele: Farbstoffe, Polymere, Pigmente</a:t>
            </a:r>
          </a:p>
          <a:p>
            <a:pPr marL="0" marR="0" lvl="0" indent="0" algn="l" defTabSz="914400" rtl="0" eaLnBrk="0" fontAlgn="base" latinLnBrk="0" hangingPunct="0">
              <a:lnSpc>
                <a:spcPct val="90000"/>
              </a:lnSpc>
              <a:spcBef>
                <a:spcPct val="0"/>
              </a:spcBef>
              <a:spcAft>
                <a:spcPct val="0"/>
              </a:spcAft>
              <a:buClrTx/>
              <a:buSzTx/>
              <a:buFontTx/>
              <a:buNone/>
              <a:tabLst/>
              <a:defRPr/>
            </a:pPr>
            <a:endPar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endPar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90000"/>
              </a:lnSpc>
              <a:spcBef>
                <a:spcPct val="0"/>
              </a:spcBef>
              <a:spcAft>
                <a:spcPct val="0"/>
              </a:spcAft>
              <a:buClrTx/>
              <a:buSzTx/>
              <a:buFontTx/>
              <a:buNone/>
              <a:tabLst/>
              <a:defRPr/>
            </a:pPr>
            <a:r>
              <a:rPr kumimoji="0" lang="de-DE"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Strategie</a:t>
            </a:r>
            <a:r>
              <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Starke Cash-Orientierung; Investitionen nur beschränkt; fokussiert auf Profitabilitätssteigerung</a:t>
            </a:r>
          </a:p>
        </p:txBody>
      </p:sp>
      <p:sp>
        <p:nvSpPr>
          <p:cNvPr id="4112" name="Rectangle 16">
            <a:extLst>
              <a:ext uri="{FF2B5EF4-FFF2-40B4-BE49-F238E27FC236}">
                <a16:creationId xmlns:a16="http://schemas.microsoft.com/office/drawing/2014/main" id="{032F1CF3-D221-4B5D-A327-40B76B553DF5}"/>
              </a:ext>
            </a:extLst>
          </p:cNvPr>
          <p:cNvSpPr>
            <a:spLocks noChangeArrowheads="1"/>
          </p:cNvSpPr>
          <p:nvPr>
            <p:custDataLst>
              <p:tags r:id="rId15"/>
            </p:custDataLst>
          </p:nvPr>
        </p:nvSpPr>
        <p:spPr bwMode="auto">
          <a:xfrm>
            <a:off x="2430160" y="1460517"/>
            <a:ext cx="2691547" cy="324054"/>
          </a:xfrm>
          <a:prstGeom prst="rect">
            <a:avLst/>
          </a:prstGeom>
          <a:solidFill>
            <a:schemeClr val="tx2"/>
          </a:solidFill>
          <a:ln w="12700">
            <a:noFill/>
            <a:miter lim="800000"/>
            <a:headEnd/>
            <a:tailEnd/>
          </a:ln>
        </p:spPr>
        <p:txBody>
          <a:bodyPr wrap="none" lIns="90000" rIns="90000"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itchFamily="34" charset="0"/>
              </a:rPr>
              <a:t>Wachstumsgeschäft</a:t>
            </a:r>
          </a:p>
        </p:txBody>
      </p:sp>
      <p:sp>
        <p:nvSpPr>
          <p:cNvPr id="4113" name="Rectangle 17">
            <a:extLst>
              <a:ext uri="{FF2B5EF4-FFF2-40B4-BE49-F238E27FC236}">
                <a16:creationId xmlns:a16="http://schemas.microsoft.com/office/drawing/2014/main" id="{83242A56-6B32-49DD-8CED-FA986F5D60FD}"/>
              </a:ext>
            </a:extLst>
          </p:cNvPr>
          <p:cNvSpPr>
            <a:spLocks noChangeArrowheads="1"/>
          </p:cNvSpPr>
          <p:nvPr>
            <p:custDataLst>
              <p:tags r:id="rId16"/>
            </p:custDataLst>
          </p:nvPr>
        </p:nvSpPr>
        <p:spPr bwMode="auto">
          <a:xfrm>
            <a:off x="5499272" y="1460517"/>
            <a:ext cx="2695963" cy="324054"/>
          </a:xfrm>
          <a:prstGeom prst="rect">
            <a:avLst/>
          </a:prstGeom>
          <a:solidFill>
            <a:schemeClr val="tx2"/>
          </a:solidFill>
          <a:ln w="12700">
            <a:noFill/>
            <a:miter lim="800000"/>
            <a:headEnd/>
            <a:tailEnd/>
          </a:ln>
        </p:spPr>
        <p:txBody>
          <a:bodyPr wrap="none" lIns="90000" rIns="90000"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de-DE"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rPr>
              <a:t>Stamm- &amp; Nischengeschäft</a:t>
            </a:r>
          </a:p>
        </p:txBody>
      </p:sp>
      <p:sp>
        <p:nvSpPr>
          <p:cNvPr id="4114" name="Rectangle 18">
            <a:extLst>
              <a:ext uri="{FF2B5EF4-FFF2-40B4-BE49-F238E27FC236}">
                <a16:creationId xmlns:a16="http://schemas.microsoft.com/office/drawing/2014/main" id="{428DAAC4-DDE0-4FA7-BC16-BC452A6492F7}"/>
              </a:ext>
            </a:extLst>
          </p:cNvPr>
          <p:cNvSpPr>
            <a:spLocks noChangeArrowheads="1"/>
          </p:cNvSpPr>
          <p:nvPr>
            <p:custDataLst>
              <p:tags r:id="rId17"/>
            </p:custDataLst>
          </p:nvPr>
        </p:nvSpPr>
        <p:spPr bwMode="auto">
          <a:xfrm>
            <a:off x="2445616" y="3674532"/>
            <a:ext cx="2693755" cy="321963"/>
          </a:xfrm>
          <a:prstGeom prst="rect">
            <a:avLst/>
          </a:prstGeom>
          <a:solidFill>
            <a:schemeClr val="tx2"/>
          </a:solidFill>
          <a:ln w="12700">
            <a:noFill/>
            <a:miter lim="800000"/>
            <a:headEnd/>
            <a:tailEnd/>
          </a:ln>
        </p:spPr>
        <p:txBody>
          <a:bodyPr wrap="none" lIns="90000" rIns="90000"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de-DE"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rPr>
              <a:t>Desinvestitionsgeschäft</a:t>
            </a:r>
          </a:p>
        </p:txBody>
      </p:sp>
      <p:sp>
        <p:nvSpPr>
          <p:cNvPr id="4115" name="Rectangle 19">
            <a:extLst>
              <a:ext uri="{FF2B5EF4-FFF2-40B4-BE49-F238E27FC236}">
                <a16:creationId xmlns:a16="http://schemas.microsoft.com/office/drawing/2014/main" id="{71E6A5E6-8AB6-40E2-96B5-142914A8B691}"/>
              </a:ext>
            </a:extLst>
          </p:cNvPr>
          <p:cNvSpPr>
            <a:spLocks noChangeArrowheads="1"/>
          </p:cNvSpPr>
          <p:nvPr>
            <p:custDataLst>
              <p:tags r:id="rId18"/>
            </p:custDataLst>
          </p:nvPr>
        </p:nvSpPr>
        <p:spPr bwMode="auto">
          <a:xfrm>
            <a:off x="5514729" y="3672440"/>
            <a:ext cx="2691546" cy="324054"/>
          </a:xfrm>
          <a:prstGeom prst="rect">
            <a:avLst/>
          </a:prstGeom>
          <a:solidFill>
            <a:schemeClr val="tx2"/>
          </a:solidFill>
          <a:ln w="12700">
            <a:noFill/>
            <a:miter lim="800000"/>
            <a:headEnd/>
            <a:tailEnd/>
          </a:ln>
        </p:spPr>
        <p:txBody>
          <a:bodyPr wrap="none" lIns="90000" rIns="90000"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de-DE"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rPr>
              <a:t>Kerngeschäft</a:t>
            </a:r>
          </a:p>
        </p:txBody>
      </p:sp>
      <p:sp>
        <p:nvSpPr>
          <p:cNvPr id="21" name="Textfeld 20">
            <a:extLst>
              <a:ext uri="{FF2B5EF4-FFF2-40B4-BE49-F238E27FC236}">
                <a16:creationId xmlns:a16="http://schemas.microsoft.com/office/drawing/2014/main" id="{119F393A-6D0A-4786-AA26-BE669EB854EF}"/>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-18</a:t>
            </a:r>
          </a:p>
        </p:txBody>
      </p:sp>
      <p:sp>
        <p:nvSpPr>
          <p:cNvPr id="22" name="Rectangle 2">
            <a:extLst>
              <a:ext uri="{FF2B5EF4-FFF2-40B4-BE49-F238E27FC236}">
                <a16:creationId xmlns:a16="http://schemas.microsoft.com/office/drawing/2014/main" id="{366EB500-6D25-4675-A3D7-7EC5FA29C2E0}"/>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Einordnung der Geschäfte in die Portfoliologik</a:t>
            </a:r>
            <a:endParaRPr lang="de-DE" altLang="de-DE" kern="0" dirty="0"/>
          </a:p>
        </p:txBody>
      </p:sp>
      <p:sp>
        <p:nvSpPr>
          <p:cNvPr id="2" name="Textfeld 1">
            <a:extLst>
              <a:ext uri="{FF2B5EF4-FFF2-40B4-BE49-F238E27FC236}">
                <a16:creationId xmlns:a16="http://schemas.microsoft.com/office/drawing/2014/main" id="{61267569-8812-457D-BFF6-8CE364DAEE9D}"/>
              </a:ext>
            </a:extLst>
          </p:cNvPr>
          <p:cNvSpPr txBox="1"/>
          <p:nvPr/>
        </p:nvSpPr>
        <p:spPr>
          <a:xfrm>
            <a:off x="193675" y="667336"/>
            <a:ext cx="1656351" cy="400110"/>
          </a:xfrm>
          <a:prstGeom prst="rect">
            <a:avLst/>
          </a:prstGeom>
          <a:noFill/>
        </p:spPr>
        <p:txBody>
          <a:bodyPr wrap="none" rtlCol="0">
            <a:spAutoFit/>
          </a:bodyPr>
          <a:lstStyle/>
          <a:p>
            <a:r>
              <a:rPr lang="de-CH" sz="2000" b="1" dirty="0">
                <a:solidFill>
                  <a:schemeClr val="tx2"/>
                </a:solidFill>
              </a:rPr>
              <a:t>Novartis AG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Rectangle 2" hidden="1">
            <a:extLst>
              <a:ext uri="{FF2B5EF4-FFF2-40B4-BE49-F238E27FC236}">
                <a16:creationId xmlns:a16="http://schemas.microsoft.com/office/drawing/2014/main" id="{6BC50B7B-3C81-401A-B3B2-9588C1973066}"/>
              </a:ext>
            </a:extLst>
          </p:cNvPr>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59" r:id="rId11" imgW="0" imgH="0" progId="TCLayout.ActiveDocument.1">
                  <p:embed/>
                </p:oleObj>
              </mc:Choice>
              <mc:Fallback>
                <p:oleObj r:id="rId11" imgW="0" imgH="0" progId="TCLayout.ActiveDocument.1">
                  <p:embed/>
                  <p:pic>
                    <p:nvPicPr>
                      <p:cNvPr id="4098" name="Rectangle 2" hidden="1">
                        <a:extLst>
                          <a:ext uri="{FF2B5EF4-FFF2-40B4-BE49-F238E27FC236}">
                            <a16:creationId xmlns:a16="http://schemas.microsoft.com/office/drawing/2014/main" id="{6BC50B7B-3C81-401A-B3B2-9588C1973066}"/>
                          </a:ext>
                        </a:extLst>
                      </p:cNvPr>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uppieren 1">
            <a:extLst>
              <a:ext uri="{FF2B5EF4-FFF2-40B4-BE49-F238E27FC236}">
                <a16:creationId xmlns:a16="http://schemas.microsoft.com/office/drawing/2014/main" id="{F03ED8C2-A200-493D-A179-023EC1D4A2B8}"/>
              </a:ext>
            </a:extLst>
          </p:cNvPr>
          <p:cNvGrpSpPr/>
          <p:nvPr/>
        </p:nvGrpSpPr>
        <p:grpSpPr>
          <a:xfrm>
            <a:off x="485657" y="1298326"/>
            <a:ext cx="9163882" cy="5102277"/>
            <a:chOff x="485657" y="1515502"/>
            <a:chExt cx="9163882" cy="4885565"/>
          </a:xfrm>
        </p:grpSpPr>
        <p:sp>
          <p:nvSpPr>
            <p:cNvPr id="292868" name="Rectangle 4">
              <a:extLst>
                <a:ext uri="{FF2B5EF4-FFF2-40B4-BE49-F238E27FC236}">
                  <a16:creationId xmlns:a16="http://schemas.microsoft.com/office/drawing/2014/main" id="{F1CD4C31-2140-4762-88C2-8B7E08F300E9}"/>
                </a:ext>
              </a:extLst>
            </p:cNvPr>
            <p:cNvSpPr>
              <a:spLocks noChangeArrowheads="1"/>
            </p:cNvSpPr>
            <p:nvPr>
              <p:custDataLst>
                <p:tags r:id="rId3"/>
              </p:custDataLst>
            </p:nvPr>
          </p:nvSpPr>
          <p:spPr bwMode="gray">
            <a:xfrm>
              <a:off x="486444" y="1515502"/>
              <a:ext cx="2794566" cy="471527"/>
            </a:xfrm>
            <a:prstGeom prst="rect">
              <a:avLst/>
            </a:prstGeom>
            <a:solidFill>
              <a:schemeClr val="tx2"/>
            </a:solidFill>
            <a:ln w="9525" algn="ctr">
              <a:solidFill>
                <a:schemeClr val="tx2"/>
              </a:solidFill>
              <a:miter lim="800000"/>
              <a:headEnd type="none" w="lg" len="lg"/>
              <a:tailEnd type="none" w="lg" len="lg"/>
            </a:ln>
            <a:effectLst>
              <a:outerShdw dist="25400" dir="5400000" algn="ctr" rotWithShape="0">
                <a:schemeClr val="bg1"/>
              </a:outerShdw>
            </a:effectLst>
          </p:spPr>
          <p:txBody>
            <a:bodyPr tIns="91440" bIns="91440" anchor="b">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itchFamily="34" charset="0"/>
                </a:rPr>
                <a:t>Akquisitionen</a:t>
              </a:r>
            </a:p>
          </p:txBody>
        </p:sp>
        <p:sp>
          <p:nvSpPr>
            <p:cNvPr id="4101" name="Rectangle 5">
              <a:extLst>
                <a:ext uri="{FF2B5EF4-FFF2-40B4-BE49-F238E27FC236}">
                  <a16:creationId xmlns:a16="http://schemas.microsoft.com/office/drawing/2014/main" id="{72C20230-12C7-4E76-97EA-C764A00251C8}"/>
                </a:ext>
              </a:extLst>
            </p:cNvPr>
            <p:cNvSpPr>
              <a:spLocks noChangeArrowheads="1"/>
            </p:cNvSpPr>
            <p:nvPr>
              <p:custDataLst>
                <p:tags r:id="rId4"/>
              </p:custDataLst>
            </p:nvPr>
          </p:nvSpPr>
          <p:spPr bwMode="gray">
            <a:xfrm>
              <a:off x="485657" y="1987036"/>
              <a:ext cx="2794545" cy="389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type="none" w="lg" len="lg"/>
                  <a:tailEnd type="none" w="lg" len="lg"/>
                </a14:hiddenLine>
              </a:ext>
            </a:extLst>
          </p:spPr>
          <p:txBody>
            <a:bodyPr tIns="91440" bIns="91440"/>
            <a:lstStyle>
              <a:lvl1pPr eaLnBrk="0" hangingPunct="0">
                <a:defRPr sz="1600">
                  <a:solidFill>
                    <a:schemeClr val="tx1"/>
                  </a:solidFill>
                  <a:latin typeface="Arial" panose="020B0604020202020204" pitchFamily="34" charset="0"/>
                </a:defRPr>
              </a:lvl1pPr>
              <a:lvl2pPr marL="288925" indent="-174625" eaLnBrk="0" hangingPunct="0">
                <a:defRPr sz="1600">
                  <a:solidFill>
                    <a:schemeClr val="tx1"/>
                  </a:solidFill>
                  <a:latin typeface="Arial" panose="020B0604020202020204" pitchFamily="34" charset="0"/>
                </a:defRPr>
              </a:lvl2pPr>
              <a:lvl3pPr marL="569913" indent="-166688"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Genehmigung von Zukäufen stark beschränkt</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Stammgeschäfte</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Wachstumsgeschäfte</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endPar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rgbClr val="246237"/>
                </a:buClr>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Ausnahmen nur in einzelnen Bereichen möglich</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Kerngeschäfte</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Nischengeschäfte</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endPar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rgbClr val="246237"/>
                </a:buClr>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Ausnahmen nur bei ausserordentlichem Wertbeitrag</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Nischengeschäft: Profit</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Kerngeschäft: Cashflow</a:t>
              </a:r>
            </a:p>
            <a:p>
              <a:pPr marL="569913" marR="0" lvl="2" indent="-166688" algn="l" defTabSz="914400" rtl="0" eaLnBrk="1" fontAlgn="base" latinLnBrk="0" hangingPunct="1">
                <a:lnSpc>
                  <a:spcPct val="100000"/>
                </a:lnSpc>
                <a:spcBef>
                  <a:spcPct val="0"/>
                </a:spcBef>
                <a:spcAft>
                  <a:spcPct val="0"/>
                </a:spcAft>
                <a:buClr>
                  <a:srgbClr val="246237"/>
                </a:buClr>
                <a:buSzTx/>
                <a:buFont typeface="Arial" panose="020B0604020202020204" pitchFamily="34" charset="0"/>
                <a:buChar char="–"/>
                <a:tabLst/>
                <a:defRPr/>
              </a:pPr>
              <a:endPar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92870" name="Rectangle 6">
              <a:extLst>
                <a:ext uri="{FF2B5EF4-FFF2-40B4-BE49-F238E27FC236}">
                  <a16:creationId xmlns:a16="http://schemas.microsoft.com/office/drawing/2014/main" id="{641EA03F-BCF4-45DA-B11C-2A9063A32131}"/>
                </a:ext>
              </a:extLst>
            </p:cNvPr>
            <p:cNvSpPr>
              <a:spLocks noChangeArrowheads="1"/>
            </p:cNvSpPr>
            <p:nvPr>
              <p:custDataLst>
                <p:tags r:id="rId5"/>
              </p:custDataLst>
            </p:nvPr>
          </p:nvSpPr>
          <p:spPr bwMode="gray">
            <a:xfrm>
              <a:off x="3553368" y="1515502"/>
              <a:ext cx="2792915" cy="471527"/>
            </a:xfrm>
            <a:prstGeom prst="rect">
              <a:avLst/>
            </a:prstGeom>
            <a:solidFill>
              <a:schemeClr val="tx2"/>
            </a:solidFill>
            <a:ln w="9525" algn="ctr">
              <a:solidFill>
                <a:schemeClr val="tx2"/>
              </a:solidFill>
              <a:miter lim="800000"/>
              <a:headEnd type="none" w="lg" len="lg"/>
              <a:tailEnd type="none" w="lg" len="lg"/>
            </a:ln>
            <a:effectLst>
              <a:outerShdw dist="25400" dir="5400000" algn="ctr" rotWithShape="0">
                <a:schemeClr val="bg1"/>
              </a:outerShdw>
            </a:effectLst>
          </p:spPr>
          <p:txBody>
            <a:bodyPr tIns="91440" bIns="91440" anchor="b">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rPr>
                <a:t>Investitionen</a:t>
              </a:r>
            </a:p>
          </p:txBody>
        </p:sp>
        <p:sp>
          <p:nvSpPr>
            <p:cNvPr id="4103" name="Rectangle 7">
              <a:extLst>
                <a:ext uri="{FF2B5EF4-FFF2-40B4-BE49-F238E27FC236}">
                  <a16:creationId xmlns:a16="http://schemas.microsoft.com/office/drawing/2014/main" id="{73776FD7-84FE-414F-A917-535A5179A21F}"/>
                </a:ext>
              </a:extLst>
            </p:cNvPr>
            <p:cNvSpPr>
              <a:spLocks noChangeArrowheads="1"/>
            </p:cNvSpPr>
            <p:nvPr>
              <p:custDataLst>
                <p:tags r:id="rId6"/>
              </p:custDataLst>
            </p:nvPr>
          </p:nvSpPr>
          <p:spPr bwMode="gray">
            <a:xfrm>
              <a:off x="3552553" y="1987036"/>
              <a:ext cx="2794545" cy="389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type="none" w="lg" len="lg"/>
                  <a:tailEnd type="none" w="lg" len="lg"/>
                </a14:hiddenLine>
              </a:ext>
            </a:extLst>
          </p:spPr>
          <p:txBody>
            <a:bodyPr tIns="91440" bIns="91440"/>
            <a:lstStyle>
              <a:lvl1pPr eaLnBrk="0" hangingPunct="0">
                <a:defRPr sz="1600">
                  <a:solidFill>
                    <a:schemeClr val="tx1"/>
                  </a:solidFill>
                  <a:latin typeface="Arial" panose="020B0604020202020204" pitchFamily="34" charset="0"/>
                </a:defRPr>
              </a:lvl1pPr>
              <a:lvl2pPr marL="288925" indent="-174625"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Explizite Berücksichtigung Portfolio-Rolle bei Bewertung Investitionen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rgbClr val="246237"/>
                </a:buClr>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Stamm- und Wachstums-geschäfte mit klarer Priorität</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höchster Capex-Anteil</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Wachtumsinvestitionen</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Paybackzeit: 7-10 Jahre</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endPar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rgbClr val="246237"/>
                </a:buClr>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Kerngeschäfte eher nachrangig</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niedrigster Capex-Anteil</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Effizienzinvestitionen</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Paybackzeit: 2-3 Jahre (wie alle restlichen Kategorien)</a:t>
              </a:r>
            </a:p>
          </p:txBody>
        </p:sp>
        <p:sp>
          <p:nvSpPr>
            <p:cNvPr id="292872" name="Rectangle 8">
              <a:extLst>
                <a:ext uri="{FF2B5EF4-FFF2-40B4-BE49-F238E27FC236}">
                  <a16:creationId xmlns:a16="http://schemas.microsoft.com/office/drawing/2014/main" id="{AD5023E9-6237-4790-AA40-07C0F6ECBB09}"/>
                </a:ext>
              </a:extLst>
            </p:cNvPr>
            <p:cNvSpPr>
              <a:spLocks noChangeArrowheads="1"/>
            </p:cNvSpPr>
            <p:nvPr>
              <p:custDataLst>
                <p:tags r:id="rId7"/>
              </p:custDataLst>
            </p:nvPr>
          </p:nvSpPr>
          <p:spPr bwMode="gray">
            <a:xfrm>
              <a:off x="6618641" y="1515502"/>
              <a:ext cx="2794565" cy="471527"/>
            </a:xfrm>
            <a:prstGeom prst="rect">
              <a:avLst/>
            </a:prstGeom>
            <a:solidFill>
              <a:schemeClr val="tx2"/>
            </a:solidFill>
            <a:ln w="9525" algn="ctr">
              <a:solidFill>
                <a:schemeClr val="tx2"/>
              </a:solidFill>
              <a:miter lim="800000"/>
              <a:headEnd type="none" w="lg" len="lg"/>
              <a:tailEnd type="none" w="lg" len="lg"/>
            </a:ln>
            <a:effectLst>
              <a:outerShdw dist="25400" dir="5400000" algn="ctr" rotWithShape="0">
                <a:schemeClr val="bg1"/>
              </a:outerShdw>
            </a:effectLst>
          </p:spPr>
          <p:txBody>
            <a:bodyPr tIns="91440" bIns="91440" anchor="b">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rPr>
                <a:t>Personal</a:t>
              </a:r>
            </a:p>
          </p:txBody>
        </p:sp>
        <p:sp>
          <p:nvSpPr>
            <p:cNvPr id="4105" name="Rectangle 9">
              <a:extLst>
                <a:ext uri="{FF2B5EF4-FFF2-40B4-BE49-F238E27FC236}">
                  <a16:creationId xmlns:a16="http://schemas.microsoft.com/office/drawing/2014/main" id="{06BDB175-94A7-4664-88F2-A21B72A3E864}"/>
                </a:ext>
              </a:extLst>
            </p:cNvPr>
            <p:cNvSpPr>
              <a:spLocks noChangeArrowheads="1"/>
            </p:cNvSpPr>
            <p:nvPr>
              <p:custDataLst>
                <p:tags r:id="rId8"/>
              </p:custDataLst>
            </p:nvPr>
          </p:nvSpPr>
          <p:spPr bwMode="gray">
            <a:xfrm>
              <a:off x="6619449" y="1987036"/>
              <a:ext cx="2794545" cy="228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type="none" w="lg" len="lg"/>
                  <a:tailEnd type="none" w="lg" len="lg"/>
                </a14:hiddenLine>
              </a:ext>
            </a:extLst>
          </p:spPr>
          <p:txBody>
            <a:bodyPr tIns="91440" bIns="91440"/>
            <a:lstStyle>
              <a:lvl1pPr eaLnBrk="0" hangingPunct="0">
                <a:defRPr sz="1600">
                  <a:solidFill>
                    <a:schemeClr val="tx1"/>
                  </a:solidFill>
                  <a:latin typeface="Arial" panose="020B0604020202020204" pitchFamily="34" charset="0"/>
                </a:defRPr>
              </a:lvl1pPr>
              <a:lvl2pPr marL="288925" indent="-174625"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Informelle Allokation von Managern zu Geschäften nach Portfoliologik, z.B.</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Wachstumsgeschäfte: "Strategen", "Verkäufer"</a:t>
              </a:r>
            </a:p>
            <a:p>
              <a:pPr marL="288925" marR="0" lvl="1" indent="-174625" algn="l" defTabSz="914400" rtl="0" eaLnBrk="1" fontAlgn="base" latinLnBrk="0" hangingPunct="1">
                <a:lnSpc>
                  <a:spcPct val="100000"/>
                </a:lnSpc>
                <a:spcBef>
                  <a:spcPct val="0"/>
                </a:spcBef>
                <a:spcAft>
                  <a:spcPct val="0"/>
                </a:spcAft>
                <a:buClr>
                  <a:srgbClr val="246237"/>
                </a:buClr>
                <a:buSzTx/>
                <a:buFontTx/>
                <a:buChar char="•"/>
                <a:tabLst/>
                <a:defRPr/>
              </a:pPr>
              <a:r>
                <a:rPr kumimoji="0" lang="de-DE" altLang="de-DE"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Kerngeschäfte: "Optimierer", "Kostendrücker"</a:t>
              </a:r>
            </a:p>
          </p:txBody>
        </p:sp>
        <p:sp>
          <p:nvSpPr>
            <p:cNvPr id="11" name="Textfeld 10">
              <a:extLst>
                <a:ext uri="{FF2B5EF4-FFF2-40B4-BE49-F238E27FC236}">
                  <a16:creationId xmlns:a16="http://schemas.microsoft.com/office/drawing/2014/main" id="{22FC3C11-61E0-4390-A315-A556D7D8FC72}"/>
                </a:ext>
              </a:extLst>
            </p:cNvPr>
            <p:cNvSpPr txBox="1"/>
            <p:nvPr/>
          </p:nvSpPr>
          <p:spPr>
            <a:xfrm>
              <a:off x="8913440" y="6165304"/>
              <a:ext cx="736099" cy="2357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-19</a:t>
              </a:r>
            </a:p>
          </p:txBody>
        </p:sp>
      </p:grpSp>
      <p:sp>
        <p:nvSpPr>
          <p:cNvPr id="12" name="Rectangle 2">
            <a:extLst>
              <a:ext uri="{FF2B5EF4-FFF2-40B4-BE49-F238E27FC236}">
                <a16:creationId xmlns:a16="http://schemas.microsoft.com/office/drawing/2014/main" id="{46578A19-0181-49F7-80C7-191A986453C9}"/>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Portfoliobasierte Regeln zur Ressourcenallokation</a:t>
            </a:r>
            <a:endParaRPr lang="de-DE" altLang="de-DE" kern="0" dirty="0"/>
          </a:p>
        </p:txBody>
      </p:sp>
      <p:sp>
        <p:nvSpPr>
          <p:cNvPr id="14" name="Textfeld 13">
            <a:extLst>
              <a:ext uri="{FF2B5EF4-FFF2-40B4-BE49-F238E27FC236}">
                <a16:creationId xmlns:a16="http://schemas.microsoft.com/office/drawing/2014/main" id="{5B2C7B8C-5ED6-430A-BDEC-E566056068C9}"/>
              </a:ext>
            </a:extLst>
          </p:cNvPr>
          <p:cNvSpPr txBox="1"/>
          <p:nvPr/>
        </p:nvSpPr>
        <p:spPr>
          <a:xfrm>
            <a:off x="193675" y="667336"/>
            <a:ext cx="1656351" cy="400110"/>
          </a:xfrm>
          <a:prstGeom prst="rect">
            <a:avLst/>
          </a:prstGeom>
          <a:noFill/>
        </p:spPr>
        <p:txBody>
          <a:bodyPr wrap="none" rtlCol="0">
            <a:spAutoFit/>
          </a:bodyPr>
          <a:lstStyle/>
          <a:p>
            <a:r>
              <a:rPr lang="de-CH" sz="2000" b="1" dirty="0">
                <a:solidFill>
                  <a:schemeClr val="tx2"/>
                </a:solidFill>
              </a:rPr>
              <a:t>Novartis AG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feld 1">
            <a:extLst>
              <a:ext uri="{FF2B5EF4-FFF2-40B4-BE49-F238E27FC236}">
                <a16:creationId xmlns:a16="http://schemas.microsoft.com/office/drawing/2014/main" id="{FD6DFA72-D98E-4569-8BF7-F739B21DF422}"/>
              </a:ext>
            </a:extLst>
          </p:cNvPr>
          <p:cNvSpPr txBox="1">
            <a:spLocks noChangeArrowheads="1"/>
          </p:cNvSpPr>
          <p:nvPr/>
        </p:nvSpPr>
        <p:spPr bwMode="auto">
          <a:xfrm>
            <a:off x="219100" y="1648386"/>
            <a:ext cx="18662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Konfiguration</a:t>
            </a:r>
          </a:p>
        </p:txBody>
      </p:sp>
      <p:sp>
        <p:nvSpPr>
          <p:cNvPr id="36868" name="Textfeld 2">
            <a:extLst>
              <a:ext uri="{FF2B5EF4-FFF2-40B4-BE49-F238E27FC236}">
                <a16:creationId xmlns:a16="http://schemas.microsoft.com/office/drawing/2014/main" id="{7E1A297F-C519-49AE-9354-1666936E396F}"/>
              </a:ext>
            </a:extLst>
          </p:cNvPr>
          <p:cNvSpPr txBox="1">
            <a:spLocks noChangeArrowheads="1"/>
          </p:cNvSpPr>
          <p:nvPr/>
        </p:nvSpPr>
        <p:spPr bwMode="auto">
          <a:xfrm>
            <a:off x="691182" y="2214370"/>
            <a:ext cx="15199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Einzelbetrachtung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der Geschäfte</a:t>
            </a:r>
          </a:p>
        </p:txBody>
      </p:sp>
      <p:sp>
        <p:nvSpPr>
          <p:cNvPr id="36869" name="Textfeld 3">
            <a:extLst>
              <a:ext uri="{FF2B5EF4-FFF2-40B4-BE49-F238E27FC236}">
                <a16:creationId xmlns:a16="http://schemas.microsoft.com/office/drawing/2014/main" id="{FDA9518D-D74E-4CC6-A1AC-BBCCAA808057}"/>
              </a:ext>
            </a:extLst>
          </p:cNvPr>
          <p:cNvSpPr txBox="1">
            <a:spLocks noChangeArrowheads="1"/>
          </p:cNvSpPr>
          <p:nvPr/>
        </p:nvSpPr>
        <p:spPr bwMode="auto">
          <a:xfrm>
            <a:off x="388084" y="3120726"/>
            <a:ext cx="19880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Integrierende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Gesamtbetrachtung des </a:t>
            </a:r>
            <a:b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Geschäftsportfolios</a:t>
            </a:r>
          </a:p>
        </p:txBody>
      </p:sp>
      <p:sp>
        <p:nvSpPr>
          <p:cNvPr id="36870" name="Textfeld 6">
            <a:extLst>
              <a:ext uri="{FF2B5EF4-FFF2-40B4-BE49-F238E27FC236}">
                <a16:creationId xmlns:a16="http://schemas.microsoft.com/office/drawing/2014/main" id="{EEEBBB87-B862-4F92-999B-A55B2B476547}"/>
              </a:ext>
            </a:extLst>
          </p:cNvPr>
          <p:cNvSpPr txBox="1">
            <a:spLocks noChangeArrowheads="1"/>
          </p:cNvSpPr>
          <p:nvPr/>
        </p:nvSpPr>
        <p:spPr bwMode="auto">
          <a:xfrm>
            <a:off x="2795847" y="2836860"/>
            <a:ext cx="16353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Portfolioveränderungen</a:t>
            </a:r>
          </a:p>
        </p:txBody>
      </p:sp>
      <p:sp>
        <p:nvSpPr>
          <p:cNvPr id="36871" name="Textfeld 11">
            <a:extLst>
              <a:ext uri="{FF2B5EF4-FFF2-40B4-BE49-F238E27FC236}">
                <a16:creationId xmlns:a16="http://schemas.microsoft.com/office/drawing/2014/main" id="{8A12CE0D-57E1-4FEF-A340-B1270759D476}"/>
              </a:ext>
            </a:extLst>
          </p:cNvPr>
          <p:cNvSpPr txBox="1">
            <a:spLocks noChangeArrowheads="1"/>
          </p:cNvSpPr>
          <p:nvPr/>
        </p:nvSpPr>
        <p:spPr bwMode="auto">
          <a:xfrm>
            <a:off x="4892187" y="4290045"/>
            <a:ext cx="10294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Mechanismen</a:t>
            </a:r>
          </a:p>
        </p:txBody>
      </p:sp>
      <p:sp>
        <p:nvSpPr>
          <p:cNvPr id="36872" name="Textfeld 13">
            <a:extLst>
              <a:ext uri="{FF2B5EF4-FFF2-40B4-BE49-F238E27FC236}">
                <a16:creationId xmlns:a16="http://schemas.microsoft.com/office/drawing/2014/main" id="{E32655DF-C534-4782-B43C-A147D5B10FC9}"/>
              </a:ext>
            </a:extLst>
          </p:cNvPr>
          <p:cNvSpPr txBox="1">
            <a:spLocks noChangeArrowheads="1"/>
          </p:cNvSpPr>
          <p:nvPr/>
        </p:nvSpPr>
        <p:spPr bwMode="auto">
          <a:xfrm>
            <a:off x="5508126" y="4807570"/>
            <a:ext cx="681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Rückzug</a:t>
            </a:r>
          </a:p>
        </p:txBody>
      </p:sp>
      <p:sp>
        <p:nvSpPr>
          <p:cNvPr id="36873" name="Textfeld 15">
            <a:extLst>
              <a:ext uri="{FF2B5EF4-FFF2-40B4-BE49-F238E27FC236}">
                <a16:creationId xmlns:a16="http://schemas.microsoft.com/office/drawing/2014/main" id="{761DB6FB-2FF9-4115-B75C-6F85950F233C}"/>
              </a:ext>
            </a:extLst>
          </p:cNvPr>
          <p:cNvSpPr txBox="1">
            <a:spLocks noChangeArrowheads="1"/>
          </p:cNvSpPr>
          <p:nvPr/>
        </p:nvSpPr>
        <p:spPr bwMode="auto">
          <a:xfrm>
            <a:off x="6555856" y="4509120"/>
            <a:ext cx="1852579"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Direkter Verkauf (Trade Sale)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Spin-off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Carveout (Börsengang/IPO)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Schliessung/Liquidation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Dual Track</a:t>
            </a:r>
          </a:p>
        </p:txBody>
      </p:sp>
      <p:sp>
        <p:nvSpPr>
          <p:cNvPr id="36874" name="Textfeld 16">
            <a:extLst>
              <a:ext uri="{FF2B5EF4-FFF2-40B4-BE49-F238E27FC236}">
                <a16:creationId xmlns:a16="http://schemas.microsoft.com/office/drawing/2014/main" id="{777093F4-BB7B-492F-AC13-814BA3ECF312}"/>
              </a:ext>
            </a:extLst>
          </p:cNvPr>
          <p:cNvSpPr txBox="1">
            <a:spLocks noChangeArrowheads="1"/>
          </p:cNvSpPr>
          <p:nvPr/>
        </p:nvSpPr>
        <p:spPr bwMode="auto">
          <a:xfrm>
            <a:off x="8722754" y="4363070"/>
            <a:ext cx="83024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Share-Deal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Cash-Deal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Asset-Deal</a:t>
            </a:r>
          </a:p>
        </p:txBody>
      </p:sp>
      <p:cxnSp>
        <p:nvCxnSpPr>
          <p:cNvPr id="36875" name="Gerade Verbindung 20">
            <a:extLst>
              <a:ext uri="{FF2B5EF4-FFF2-40B4-BE49-F238E27FC236}">
                <a16:creationId xmlns:a16="http://schemas.microsoft.com/office/drawing/2014/main" id="{DD66A234-DFB7-40D2-BA62-19D4B0E931CF}"/>
              </a:ext>
            </a:extLst>
          </p:cNvPr>
          <p:cNvCxnSpPr>
            <a:cxnSpLocks noChangeShapeType="1"/>
          </p:cNvCxnSpPr>
          <p:nvPr/>
        </p:nvCxnSpPr>
        <p:spPr bwMode="auto">
          <a:xfrm rot="5400000">
            <a:off x="8402875" y="4638502"/>
            <a:ext cx="333375"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76" name="Gerade Verbindung 22">
            <a:extLst>
              <a:ext uri="{FF2B5EF4-FFF2-40B4-BE49-F238E27FC236}">
                <a16:creationId xmlns:a16="http://schemas.microsoft.com/office/drawing/2014/main" id="{A078C921-0870-427F-A275-A0D9B937880C}"/>
              </a:ext>
            </a:extLst>
          </p:cNvPr>
          <p:cNvCxnSpPr>
            <a:cxnSpLocks noChangeShapeType="1"/>
          </p:cNvCxnSpPr>
          <p:nvPr/>
        </p:nvCxnSpPr>
        <p:spPr bwMode="auto">
          <a:xfrm>
            <a:off x="8356048" y="4639295"/>
            <a:ext cx="214309"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77" name="Gerade Verbindung 23">
            <a:extLst>
              <a:ext uri="{FF2B5EF4-FFF2-40B4-BE49-F238E27FC236}">
                <a16:creationId xmlns:a16="http://schemas.microsoft.com/office/drawing/2014/main" id="{F42A5451-8E08-4DC5-A794-CACA2BBC3D00}"/>
              </a:ext>
            </a:extLst>
          </p:cNvPr>
          <p:cNvCxnSpPr>
            <a:cxnSpLocks noChangeShapeType="1"/>
          </p:cNvCxnSpPr>
          <p:nvPr/>
        </p:nvCxnSpPr>
        <p:spPr bwMode="auto">
          <a:xfrm>
            <a:off x="8565594" y="4477370"/>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78" name="Gerade Verbindung 24">
            <a:extLst>
              <a:ext uri="{FF2B5EF4-FFF2-40B4-BE49-F238E27FC236}">
                <a16:creationId xmlns:a16="http://schemas.microsoft.com/office/drawing/2014/main" id="{C9E2D73E-FBD2-461B-B733-9520C227D349}"/>
              </a:ext>
            </a:extLst>
          </p:cNvPr>
          <p:cNvCxnSpPr>
            <a:cxnSpLocks noChangeShapeType="1"/>
          </p:cNvCxnSpPr>
          <p:nvPr/>
        </p:nvCxnSpPr>
        <p:spPr bwMode="auto">
          <a:xfrm>
            <a:off x="8565594" y="4801220"/>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79" name="Gerade Verbindung 25">
            <a:extLst>
              <a:ext uri="{FF2B5EF4-FFF2-40B4-BE49-F238E27FC236}">
                <a16:creationId xmlns:a16="http://schemas.microsoft.com/office/drawing/2014/main" id="{BC4976DE-6A2E-4BC3-BE6D-B0E83BC70E5E}"/>
              </a:ext>
            </a:extLst>
          </p:cNvPr>
          <p:cNvCxnSpPr>
            <a:cxnSpLocks noChangeShapeType="1"/>
          </p:cNvCxnSpPr>
          <p:nvPr/>
        </p:nvCxnSpPr>
        <p:spPr bwMode="auto">
          <a:xfrm>
            <a:off x="8565594" y="4639295"/>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80" name="Gerade Verbindung 28">
            <a:extLst>
              <a:ext uri="{FF2B5EF4-FFF2-40B4-BE49-F238E27FC236}">
                <a16:creationId xmlns:a16="http://schemas.microsoft.com/office/drawing/2014/main" id="{79572694-F24C-432A-A94C-12D3C3E205EA}"/>
              </a:ext>
            </a:extLst>
          </p:cNvPr>
          <p:cNvCxnSpPr>
            <a:cxnSpLocks noChangeShapeType="1"/>
          </p:cNvCxnSpPr>
          <p:nvPr/>
        </p:nvCxnSpPr>
        <p:spPr bwMode="auto">
          <a:xfrm rot="5400000">
            <a:off x="6058179" y="4941714"/>
            <a:ext cx="622300"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81" name="Gerade Verbindung 29">
            <a:extLst>
              <a:ext uri="{FF2B5EF4-FFF2-40B4-BE49-F238E27FC236}">
                <a16:creationId xmlns:a16="http://schemas.microsoft.com/office/drawing/2014/main" id="{9A6925E9-6A8B-4050-8837-088A3329BEC8}"/>
              </a:ext>
            </a:extLst>
          </p:cNvPr>
          <p:cNvCxnSpPr>
            <a:cxnSpLocks noChangeShapeType="1"/>
          </p:cNvCxnSpPr>
          <p:nvPr/>
        </p:nvCxnSpPr>
        <p:spPr bwMode="auto">
          <a:xfrm>
            <a:off x="6154227" y="4940920"/>
            <a:ext cx="214308" cy="317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82" name="Gerade Verbindung 30">
            <a:extLst>
              <a:ext uri="{FF2B5EF4-FFF2-40B4-BE49-F238E27FC236}">
                <a16:creationId xmlns:a16="http://schemas.microsoft.com/office/drawing/2014/main" id="{44F84617-60A8-4BC5-BDA2-9A383DA846BA}"/>
              </a:ext>
            </a:extLst>
          </p:cNvPr>
          <p:cNvCxnSpPr>
            <a:cxnSpLocks noChangeShapeType="1"/>
          </p:cNvCxnSpPr>
          <p:nvPr/>
        </p:nvCxnSpPr>
        <p:spPr bwMode="auto">
          <a:xfrm>
            <a:off x="6365360" y="4640883"/>
            <a:ext cx="214309"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83" name="Gerade Verbindung 31">
            <a:extLst>
              <a:ext uri="{FF2B5EF4-FFF2-40B4-BE49-F238E27FC236}">
                <a16:creationId xmlns:a16="http://schemas.microsoft.com/office/drawing/2014/main" id="{E8C76869-73FD-49DE-B160-93EDE986DE2C}"/>
              </a:ext>
            </a:extLst>
          </p:cNvPr>
          <p:cNvCxnSpPr>
            <a:cxnSpLocks noChangeShapeType="1"/>
          </p:cNvCxnSpPr>
          <p:nvPr/>
        </p:nvCxnSpPr>
        <p:spPr bwMode="auto">
          <a:xfrm>
            <a:off x="6365360" y="5244133"/>
            <a:ext cx="214309"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84" name="Gerade Verbindung 32">
            <a:extLst>
              <a:ext uri="{FF2B5EF4-FFF2-40B4-BE49-F238E27FC236}">
                <a16:creationId xmlns:a16="http://schemas.microsoft.com/office/drawing/2014/main" id="{06E2095C-47B7-4973-B77E-0B16ADCC8614}"/>
              </a:ext>
            </a:extLst>
          </p:cNvPr>
          <p:cNvCxnSpPr>
            <a:cxnSpLocks noChangeShapeType="1"/>
          </p:cNvCxnSpPr>
          <p:nvPr/>
        </p:nvCxnSpPr>
        <p:spPr bwMode="auto">
          <a:xfrm>
            <a:off x="6365360" y="4942508"/>
            <a:ext cx="214309"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85" name="Gerade Verbindung 45">
            <a:extLst>
              <a:ext uri="{FF2B5EF4-FFF2-40B4-BE49-F238E27FC236}">
                <a16:creationId xmlns:a16="http://schemas.microsoft.com/office/drawing/2014/main" id="{DE822C5C-87D4-4756-A7BB-1CD6E986B09B}"/>
              </a:ext>
            </a:extLst>
          </p:cNvPr>
          <p:cNvCxnSpPr>
            <a:cxnSpLocks noChangeShapeType="1"/>
          </p:cNvCxnSpPr>
          <p:nvPr/>
        </p:nvCxnSpPr>
        <p:spPr bwMode="auto">
          <a:xfrm>
            <a:off x="6365360" y="4791695"/>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86" name="Gerade Verbindung 46">
            <a:extLst>
              <a:ext uri="{FF2B5EF4-FFF2-40B4-BE49-F238E27FC236}">
                <a16:creationId xmlns:a16="http://schemas.microsoft.com/office/drawing/2014/main" id="{3EE4BAD4-AD10-4256-8F08-702EF249882B}"/>
              </a:ext>
            </a:extLst>
          </p:cNvPr>
          <p:cNvCxnSpPr>
            <a:cxnSpLocks noChangeShapeType="1"/>
          </p:cNvCxnSpPr>
          <p:nvPr/>
        </p:nvCxnSpPr>
        <p:spPr bwMode="auto">
          <a:xfrm>
            <a:off x="6365360" y="5093320"/>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6887" name="Textfeld 14">
            <a:extLst>
              <a:ext uri="{FF2B5EF4-FFF2-40B4-BE49-F238E27FC236}">
                <a16:creationId xmlns:a16="http://schemas.microsoft.com/office/drawing/2014/main" id="{A39ABF0F-43F2-44C0-9F48-3823BF594484}"/>
              </a:ext>
            </a:extLst>
          </p:cNvPr>
          <p:cNvSpPr txBox="1">
            <a:spLocks noChangeArrowheads="1"/>
          </p:cNvSpPr>
          <p:nvPr/>
        </p:nvSpPr>
        <p:spPr bwMode="auto">
          <a:xfrm>
            <a:off x="6700316" y="3610595"/>
            <a:ext cx="1539846"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Organisches Wachstum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Strategische Allianzen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Mergers &amp; Acquisitions</a:t>
            </a:r>
          </a:p>
        </p:txBody>
      </p:sp>
      <p:sp>
        <p:nvSpPr>
          <p:cNvPr id="36888" name="Textfeld 12">
            <a:extLst>
              <a:ext uri="{FF2B5EF4-FFF2-40B4-BE49-F238E27FC236}">
                <a16:creationId xmlns:a16="http://schemas.microsoft.com/office/drawing/2014/main" id="{B9876B2C-86A8-41A6-9140-2C961CE37D3D}"/>
              </a:ext>
            </a:extLst>
          </p:cNvPr>
          <p:cNvSpPr txBox="1">
            <a:spLocks noChangeArrowheads="1"/>
          </p:cNvSpPr>
          <p:nvPr/>
        </p:nvSpPr>
        <p:spPr bwMode="auto">
          <a:xfrm>
            <a:off x="5508126" y="3772520"/>
            <a:ext cx="78897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a:t>
            </a:r>
          </a:p>
        </p:txBody>
      </p:sp>
      <p:cxnSp>
        <p:nvCxnSpPr>
          <p:cNvPr id="36889" name="Gerade Verbindung 50">
            <a:extLst>
              <a:ext uri="{FF2B5EF4-FFF2-40B4-BE49-F238E27FC236}">
                <a16:creationId xmlns:a16="http://schemas.microsoft.com/office/drawing/2014/main" id="{77EE40AC-0B03-4132-B570-D8A2587C940E}"/>
              </a:ext>
            </a:extLst>
          </p:cNvPr>
          <p:cNvCxnSpPr>
            <a:cxnSpLocks noChangeShapeType="1"/>
          </p:cNvCxnSpPr>
          <p:nvPr/>
        </p:nvCxnSpPr>
        <p:spPr bwMode="auto">
          <a:xfrm rot="5400000">
            <a:off x="6341545" y="3899520"/>
            <a:ext cx="334962"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90" name="Gerade Verbindung 51">
            <a:extLst>
              <a:ext uri="{FF2B5EF4-FFF2-40B4-BE49-F238E27FC236}">
                <a16:creationId xmlns:a16="http://schemas.microsoft.com/office/drawing/2014/main" id="{5B40A85B-EDBE-45A7-B234-6ECD3CC7FDBA}"/>
              </a:ext>
            </a:extLst>
          </p:cNvPr>
          <p:cNvCxnSpPr>
            <a:cxnSpLocks noChangeShapeType="1"/>
          </p:cNvCxnSpPr>
          <p:nvPr/>
        </p:nvCxnSpPr>
        <p:spPr bwMode="auto">
          <a:xfrm>
            <a:off x="6293924" y="3899520"/>
            <a:ext cx="214308"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91" name="Gerade Verbindung 52">
            <a:extLst>
              <a:ext uri="{FF2B5EF4-FFF2-40B4-BE49-F238E27FC236}">
                <a16:creationId xmlns:a16="http://schemas.microsoft.com/office/drawing/2014/main" id="{ABB0F26E-ACE4-4E06-A611-265EAA331C92}"/>
              </a:ext>
            </a:extLst>
          </p:cNvPr>
          <p:cNvCxnSpPr>
            <a:cxnSpLocks noChangeShapeType="1"/>
          </p:cNvCxnSpPr>
          <p:nvPr/>
        </p:nvCxnSpPr>
        <p:spPr bwMode="auto">
          <a:xfrm>
            <a:off x="6503470" y="3737595"/>
            <a:ext cx="214308"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92" name="Gerade Verbindung 53">
            <a:extLst>
              <a:ext uri="{FF2B5EF4-FFF2-40B4-BE49-F238E27FC236}">
                <a16:creationId xmlns:a16="http://schemas.microsoft.com/office/drawing/2014/main" id="{419DE3A3-E2BF-4DAB-B240-28E9607A70E5}"/>
              </a:ext>
            </a:extLst>
          </p:cNvPr>
          <p:cNvCxnSpPr>
            <a:cxnSpLocks noChangeShapeType="1"/>
          </p:cNvCxnSpPr>
          <p:nvPr/>
        </p:nvCxnSpPr>
        <p:spPr bwMode="auto">
          <a:xfrm>
            <a:off x="6503470" y="4061445"/>
            <a:ext cx="214308"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93" name="Gerade Verbindung 54">
            <a:extLst>
              <a:ext uri="{FF2B5EF4-FFF2-40B4-BE49-F238E27FC236}">
                <a16:creationId xmlns:a16="http://schemas.microsoft.com/office/drawing/2014/main" id="{D6142897-6234-42D9-AA4E-18E54FD29999}"/>
              </a:ext>
            </a:extLst>
          </p:cNvPr>
          <p:cNvCxnSpPr>
            <a:cxnSpLocks noChangeShapeType="1"/>
          </p:cNvCxnSpPr>
          <p:nvPr/>
        </p:nvCxnSpPr>
        <p:spPr bwMode="auto">
          <a:xfrm>
            <a:off x="6503470" y="3899520"/>
            <a:ext cx="214308"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94" name="Gerade Verbindung 61">
            <a:extLst>
              <a:ext uri="{FF2B5EF4-FFF2-40B4-BE49-F238E27FC236}">
                <a16:creationId xmlns:a16="http://schemas.microsoft.com/office/drawing/2014/main" id="{64F7033D-AA0A-463B-909C-9FB6DD12D1E9}"/>
              </a:ext>
            </a:extLst>
          </p:cNvPr>
          <p:cNvCxnSpPr>
            <a:cxnSpLocks noChangeShapeType="1"/>
          </p:cNvCxnSpPr>
          <p:nvPr/>
        </p:nvCxnSpPr>
        <p:spPr bwMode="auto">
          <a:xfrm rot="5400000" flipH="1" flipV="1">
            <a:off x="5149354" y="4099545"/>
            <a:ext cx="411162" cy="793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95" name="Gerade Verbindung 63">
            <a:extLst>
              <a:ext uri="{FF2B5EF4-FFF2-40B4-BE49-F238E27FC236}">
                <a16:creationId xmlns:a16="http://schemas.microsoft.com/office/drawing/2014/main" id="{CB9CB463-C669-4445-8CF4-85F9C8438209}"/>
              </a:ext>
            </a:extLst>
          </p:cNvPr>
          <p:cNvCxnSpPr>
            <a:cxnSpLocks noChangeShapeType="1"/>
          </p:cNvCxnSpPr>
          <p:nvPr/>
        </p:nvCxnSpPr>
        <p:spPr bwMode="auto">
          <a:xfrm flipV="1">
            <a:off x="5358903" y="3896345"/>
            <a:ext cx="196846" cy="0"/>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896" name="Gerade Verbindung 67">
            <a:extLst>
              <a:ext uri="{FF2B5EF4-FFF2-40B4-BE49-F238E27FC236}">
                <a16:creationId xmlns:a16="http://schemas.microsoft.com/office/drawing/2014/main" id="{518B99C0-2310-4C99-87A3-06D665FBCDA2}"/>
              </a:ext>
            </a:extLst>
          </p:cNvPr>
          <p:cNvCxnSpPr>
            <a:cxnSpLocks noChangeShapeType="1"/>
          </p:cNvCxnSpPr>
          <p:nvPr/>
        </p:nvCxnSpPr>
        <p:spPr bwMode="auto">
          <a:xfrm rot="16200000" flipH="1">
            <a:off x="5149353" y="4720258"/>
            <a:ext cx="411163" cy="793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897" name="Gerade Verbindung 68">
            <a:extLst>
              <a:ext uri="{FF2B5EF4-FFF2-40B4-BE49-F238E27FC236}">
                <a16:creationId xmlns:a16="http://schemas.microsoft.com/office/drawing/2014/main" id="{B4EB0C0C-8D28-4E68-91FB-D6BAA43DCEE4}"/>
              </a:ext>
            </a:extLst>
          </p:cNvPr>
          <p:cNvCxnSpPr>
            <a:cxnSpLocks noChangeShapeType="1"/>
          </p:cNvCxnSpPr>
          <p:nvPr/>
        </p:nvCxnSpPr>
        <p:spPr bwMode="auto">
          <a:xfrm>
            <a:off x="5358903" y="4931395"/>
            <a:ext cx="196846"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6898" name="Textfeld 7">
            <a:extLst>
              <a:ext uri="{FF2B5EF4-FFF2-40B4-BE49-F238E27FC236}">
                <a16:creationId xmlns:a16="http://schemas.microsoft.com/office/drawing/2014/main" id="{59A2282E-67D9-4B3D-9E92-1DBACA3CE777}"/>
              </a:ext>
            </a:extLst>
          </p:cNvPr>
          <p:cNvSpPr txBox="1">
            <a:spLocks noChangeArrowheads="1"/>
          </p:cNvSpPr>
          <p:nvPr/>
        </p:nvSpPr>
        <p:spPr bwMode="auto">
          <a:xfrm>
            <a:off x="4892187" y="1376983"/>
            <a:ext cx="8899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Richtungen</a:t>
            </a:r>
          </a:p>
        </p:txBody>
      </p:sp>
      <p:cxnSp>
        <p:nvCxnSpPr>
          <p:cNvPr id="36899" name="Gerade Verbindung 34">
            <a:extLst>
              <a:ext uri="{FF2B5EF4-FFF2-40B4-BE49-F238E27FC236}">
                <a16:creationId xmlns:a16="http://schemas.microsoft.com/office/drawing/2014/main" id="{993037B9-D364-433C-9702-065F9463B749}"/>
              </a:ext>
            </a:extLst>
          </p:cNvPr>
          <p:cNvCxnSpPr>
            <a:cxnSpLocks noChangeShapeType="1"/>
          </p:cNvCxnSpPr>
          <p:nvPr/>
        </p:nvCxnSpPr>
        <p:spPr bwMode="auto">
          <a:xfrm rot="5400000">
            <a:off x="5778787" y="1503189"/>
            <a:ext cx="330200"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00" name="Gerade Verbindung 35">
            <a:extLst>
              <a:ext uri="{FF2B5EF4-FFF2-40B4-BE49-F238E27FC236}">
                <a16:creationId xmlns:a16="http://schemas.microsoft.com/office/drawing/2014/main" id="{094480C4-F518-48FE-AB87-4A614C9A4812}"/>
              </a:ext>
            </a:extLst>
          </p:cNvPr>
          <p:cNvCxnSpPr>
            <a:cxnSpLocks noChangeShapeType="1"/>
          </p:cNvCxnSpPr>
          <p:nvPr/>
        </p:nvCxnSpPr>
        <p:spPr bwMode="auto">
          <a:xfrm>
            <a:off x="5730371" y="1502395"/>
            <a:ext cx="214309"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01" name="Gerade Verbindung 36">
            <a:extLst>
              <a:ext uri="{FF2B5EF4-FFF2-40B4-BE49-F238E27FC236}">
                <a16:creationId xmlns:a16="http://schemas.microsoft.com/office/drawing/2014/main" id="{82557E53-C8AC-4472-8D40-9A159E7B8D5A}"/>
              </a:ext>
            </a:extLst>
          </p:cNvPr>
          <p:cNvCxnSpPr>
            <a:cxnSpLocks noChangeShapeType="1"/>
          </p:cNvCxnSpPr>
          <p:nvPr/>
        </p:nvCxnSpPr>
        <p:spPr bwMode="auto">
          <a:xfrm>
            <a:off x="5939918" y="1343645"/>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02" name="Gerade Verbindung 37">
            <a:extLst>
              <a:ext uri="{FF2B5EF4-FFF2-40B4-BE49-F238E27FC236}">
                <a16:creationId xmlns:a16="http://schemas.microsoft.com/office/drawing/2014/main" id="{9839C1ED-4D69-4057-A4EF-911839232FF4}"/>
              </a:ext>
            </a:extLst>
          </p:cNvPr>
          <p:cNvCxnSpPr>
            <a:cxnSpLocks noChangeShapeType="1"/>
          </p:cNvCxnSpPr>
          <p:nvPr/>
        </p:nvCxnSpPr>
        <p:spPr bwMode="auto">
          <a:xfrm>
            <a:off x="5939918" y="1662733"/>
            <a:ext cx="214309"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03" name="Gerade Verbindung 38">
            <a:extLst>
              <a:ext uri="{FF2B5EF4-FFF2-40B4-BE49-F238E27FC236}">
                <a16:creationId xmlns:a16="http://schemas.microsoft.com/office/drawing/2014/main" id="{4536A358-A763-434A-8AF2-D2A0FB76C5C6}"/>
              </a:ext>
            </a:extLst>
          </p:cNvPr>
          <p:cNvCxnSpPr>
            <a:cxnSpLocks noChangeShapeType="1"/>
          </p:cNvCxnSpPr>
          <p:nvPr/>
        </p:nvCxnSpPr>
        <p:spPr bwMode="auto">
          <a:xfrm>
            <a:off x="5939918" y="1502395"/>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6904" name="Textfeld 70">
            <a:extLst>
              <a:ext uri="{FF2B5EF4-FFF2-40B4-BE49-F238E27FC236}">
                <a16:creationId xmlns:a16="http://schemas.microsoft.com/office/drawing/2014/main" id="{2DCAF181-8CF8-4AD4-9268-410016065798}"/>
              </a:ext>
            </a:extLst>
          </p:cNvPr>
          <p:cNvSpPr txBox="1">
            <a:spLocks noChangeArrowheads="1"/>
          </p:cNvSpPr>
          <p:nvPr/>
        </p:nvSpPr>
        <p:spPr bwMode="auto">
          <a:xfrm>
            <a:off x="6103428" y="1227758"/>
            <a:ext cx="1860516"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Horizontale Diversifikation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Vertikale Diversifikation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Internationale/geographische </a:t>
            </a:r>
            <a:b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Diversifikation</a:t>
            </a:r>
          </a:p>
        </p:txBody>
      </p:sp>
      <p:sp>
        <p:nvSpPr>
          <p:cNvPr id="36905" name="Textfeld 72">
            <a:extLst>
              <a:ext uri="{FF2B5EF4-FFF2-40B4-BE49-F238E27FC236}">
                <a16:creationId xmlns:a16="http://schemas.microsoft.com/office/drawing/2014/main" id="{AD552581-97B0-4AE5-8E7C-41FCBEE2ABE9}"/>
              </a:ext>
            </a:extLst>
          </p:cNvPr>
          <p:cNvSpPr txBox="1">
            <a:spLocks noChangeArrowheads="1"/>
          </p:cNvSpPr>
          <p:nvPr/>
        </p:nvSpPr>
        <p:spPr bwMode="auto">
          <a:xfrm>
            <a:off x="8186189" y="1302370"/>
            <a:ext cx="78262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Vorwärts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Rückwärts</a:t>
            </a:r>
          </a:p>
        </p:txBody>
      </p:sp>
      <p:cxnSp>
        <p:nvCxnSpPr>
          <p:cNvPr id="36906" name="Gerade Verbindung 74">
            <a:extLst>
              <a:ext uri="{FF2B5EF4-FFF2-40B4-BE49-F238E27FC236}">
                <a16:creationId xmlns:a16="http://schemas.microsoft.com/office/drawing/2014/main" id="{0C69EF1E-16C1-4643-A1F8-B65EAC9851E4}"/>
              </a:ext>
            </a:extLst>
          </p:cNvPr>
          <p:cNvCxnSpPr>
            <a:cxnSpLocks noChangeShapeType="1"/>
          </p:cNvCxnSpPr>
          <p:nvPr/>
        </p:nvCxnSpPr>
        <p:spPr bwMode="auto">
          <a:xfrm rot="5400000">
            <a:off x="7922667" y="1505570"/>
            <a:ext cx="163512"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07" name="Gerade Verbindung 75">
            <a:extLst>
              <a:ext uri="{FF2B5EF4-FFF2-40B4-BE49-F238E27FC236}">
                <a16:creationId xmlns:a16="http://schemas.microsoft.com/office/drawing/2014/main" id="{1EB5E28D-866C-4396-8AF6-5690F1371F4D}"/>
              </a:ext>
            </a:extLst>
          </p:cNvPr>
          <p:cNvCxnSpPr>
            <a:cxnSpLocks noChangeShapeType="1"/>
          </p:cNvCxnSpPr>
          <p:nvPr/>
        </p:nvCxnSpPr>
        <p:spPr bwMode="auto">
          <a:xfrm flipV="1">
            <a:off x="7559138" y="1505570"/>
            <a:ext cx="444492"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08" name="Gerade Verbindung 76">
            <a:extLst>
              <a:ext uri="{FF2B5EF4-FFF2-40B4-BE49-F238E27FC236}">
                <a16:creationId xmlns:a16="http://schemas.microsoft.com/office/drawing/2014/main" id="{01FAF0C3-6C57-487D-ACFE-0CB8C391BF81}"/>
              </a:ext>
            </a:extLst>
          </p:cNvPr>
          <p:cNvCxnSpPr>
            <a:cxnSpLocks noChangeShapeType="1"/>
          </p:cNvCxnSpPr>
          <p:nvPr/>
        </p:nvCxnSpPr>
        <p:spPr bwMode="auto">
          <a:xfrm>
            <a:off x="8000454" y="1426195"/>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09" name="Gerade Verbindung 77">
            <a:extLst>
              <a:ext uri="{FF2B5EF4-FFF2-40B4-BE49-F238E27FC236}">
                <a16:creationId xmlns:a16="http://schemas.microsoft.com/office/drawing/2014/main" id="{1C57B3B9-B4DA-4723-81E4-F8C3389CE3F6}"/>
              </a:ext>
            </a:extLst>
          </p:cNvPr>
          <p:cNvCxnSpPr>
            <a:cxnSpLocks noChangeShapeType="1"/>
          </p:cNvCxnSpPr>
          <p:nvPr/>
        </p:nvCxnSpPr>
        <p:spPr bwMode="auto">
          <a:xfrm>
            <a:off x="8000454" y="1584945"/>
            <a:ext cx="214309" cy="0"/>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10" name="Gerade Verbindung 91">
            <a:extLst>
              <a:ext uri="{FF2B5EF4-FFF2-40B4-BE49-F238E27FC236}">
                <a16:creationId xmlns:a16="http://schemas.microsoft.com/office/drawing/2014/main" id="{DCFD1E34-745A-40C7-9F2B-9D26840C5708}"/>
              </a:ext>
            </a:extLst>
          </p:cNvPr>
          <p:cNvCxnSpPr>
            <a:cxnSpLocks noChangeShapeType="1"/>
          </p:cNvCxnSpPr>
          <p:nvPr/>
        </p:nvCxnSpPr>
        <p:spPr bwMode="auto">
          <a:xfrm rot="5400000">
            <a:off x="3187216" y="2950195"/>
            <a:ext cx="2933700" cy="635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36911" name="Textfeld 9">
            <a:extLst>
              <a:ext uri="{FF2B5EF4-FFF2-40B4-BE49-F238E27FC236}">
                <a16:creationId xmlns:a16="http://schemas.microsoft.com/office/drawing/2014/main" id="{167AC34A-5A10-4569-8E47-0713A5FCA80E}"/>
              </a:ext>
            </a:extLst>
          </p:cNvPr>
          <p:cNvSpPr txBox="1">
            <a:spLocks noChangeArrowheads="1"/>
          </p:cNvSpPr>
          <p:nvPr/>
        </p:nvSpPr>
        <p:spPr bwMode="auto">
          <a:xfrm>
            <a:off x="4892187" y="2315195"/>
            <a:ext cx="7954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Schichten</a:t>
            </a:r>
          </a:p>
        </p:txBody>
      </p:sp>
      <p:cxnSp>
        <p:nvCxnSpPr>
          <p:cNvPr id="36912" name="Gerade Verbindung 83">
            <a:extLst>
              <a:ext uri="{FF2B5EF4-FFF2-40B4-BE49-F238E27FC236}">
                <a16:creationId xmlns:a16="http://schemas.microsoft.com/office/drawing/2014/main" id="{6FA66176-128D-491A-844B-96CEEC7D1936}"/>
              </a:ext>
            </a:extLst>
          </p:cNvPr>
          <p:cNvCxnSpPr>
            <a:cxnSpLocks noChangeShapeType="1"/>
          </p:cNvCxnSpPr>
          <p:nvPr/>
        </p:nvCxnSpPr>
        <p:spPr bwMode="auto">
          <a:xfrm rot="5400000">
            <a:off x="5548601" y="2436639"/>
            <a:ext cx="622300"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13" name="Gerade Verbindung 84">
            <a:extLst>
              <a:ext uri="{FF2B5EF4-FFF2-40B4-BE49-F238E27FC236}">
                <a16:creationId xmlns:a16="http://schemas.microsoft.com/office/drawing/2014/main" id="{6AFC97AD-17BF-4466-8728-A0FF8DA2C087}"/>
              </a:ext>
            </a:extLst>
          </p:cNvPr>
          <p:cNvCxnSpPr>
            <a:cxnSpLocks noChangeShapeType="1"/>
          </p:cNvCxnSpPr>
          <p:nvPr/>
        </p:nvCxnSpPr>
        <p:spPr bwMode="auto">
          <a:xfrm>
            <a:off x="5646236" y="2435845"/>
            <a:ext cx="214308" cy="3175"/>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14" name="Gerade Verbindung 85">
            <a:extLst>
              <a:ext uri="{FF2B5EF4-FFF2-40B4-BE49-F238E27FC236}">
                <a16:creationId xmlns:a16="http://schemas.microsoft.com/office/drawing/2014/main" id="{1A8BB182-8A92-434D-9242-D4C8F42CC87F}"/>
              </a:ext>
            </a:extLst>
          </p:cNvPr>
          <p:cNvCxnSpPr>
            <a:cxnSpLocks noChangeShapeType="1"/>
          </p:cNvCxnSpPr>
          <p:nvPr/>
        </p:nvCxnSpPr>
        <p:spPr bwMode="auto">
          <a:xfrm>
            <a:off x="5855782" y="2135808"/>
            <a:ext cx="214308"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15" name="Gerade Verbindung 86">
            <a:extLst>
              <a:ext uri="{FF2B5EF4-FFF2-40B4-BE49-F238E27FC236}">
                <a16:creationId xmlns:a16="http://schemas.microsoft.com/office/drawing/2014/main" id="{B42D1363-6EC4-404F-A69C-4B410EDA5BDF}"/>
              </a:ext>
            </a:extLst>
          </p:cNvPr>
          <p:cNvCxnSpPr>
            <a:cxnSpLocks noChangeShapeType="1"/>
          </p:cNvCxnSpPr>
          <p:nvPr/>
        </p:nvCxnSpPr>
        <p:spPr bwMode="auto">
          <a:xfrm>
            <a:off x="5855782" y="2737470"/>
            <a:ext cx="214308" cy="3175"/>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16" name="Gerade Verbindung 87">
            <a:extLst>
              <a:ext uri="{FF2B5EF4-FFF2-40B4-BE49-F238E27FC236}">
                <a16:creationId xmlns:a16="http://schemas.microsoft.com/office/drawing/2014/main" id="{EA728E96-D887-4D00-9D10-A9E6BDC3B950}"/>
              </a:ext>
            </a:extLst>
          </p:cNvPr>
          <p:cNvCxnSpPr>
            <a:cxnSpLocks noChangeShapeType="1"/>
          </p:cNvCxnSpPr>
          <p:nvPr/>
        </p:nvCxnSpPr>
        <p:spPr bwMode="auto">
          <a:xfrm>
            <a:off x="5855782" y="2437433"/>
            <a:ext cx="214308"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17" name="Gerade Verbindung 88">
            <a:extLst>
              <a:ext uri="{FF2B5EF4-FFF2-40B4-BE49-F238E27FC236}">
                <a16:creationId xmlns:a16="http://schemas.microsoft.com/office/drawing/2014/main" id="{ECA0FB6E-A861-4046-9800-97E7F93B4D87}"/>
              </a:ext>
            </a:extLst>
          </p:cNvPr>
          <p:cNvCxnSpPr>
            <a:cxnSpLocks noChangeShapeType="1"/>
          </p:cNvCxnSpPr>
          <p:nvPr/>
        </p:nvCxnSpPr>
        <p:spPr bwMode="auto">
          <a:xfrm>
            <a:off x="5855782" y="2286620"/>
            <a:ext cx="214308"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18" name="Gerade Verbindung 89">
            <a:extLst>
              <a:ext uri="{FF2B5EF4-FFF2-40B4-BE49-F238E27FC236}">
                <a16:creationId xmlns:a16="http://schemas.microsoft.com/office/drawing/2014/main" id="{A5131EBE-B72B-4BCC-91D6-274C7BD0DEB9}"/>
              </a:ext>
            </a:extLst>
          </p:cNvPr>
          <p:cNvCxnSpPr>
            <a:cxnSpLocks noChangeShapeType="1"/>
          </p:cNvCxnSpPr>
          <p:nvPr/>
        </p:nvCxnSpPr>
        <p:spPr bwMode="auto">
          <a:xfrm>
            <a:off x="5855782" y="2586658"/>
            <a:ext cx="214308" cy="3175"/>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6919" name="Textfeld 99">
            <a:extLst>
              <a:ext uri="{FF2B5EF4-FFF2-40B4-BE49-F238E27FC236}">
                <a16:creationId xmlns:a16="http://schemas.microsoft.com/office/drawing/2014/main" id="{5F2C5CEC-85A5-483C-92CC-CDA7706270AF}"/>
              </a:ext>
            </a:extLst>
          </p:cNvPr>
          <p:cNvSpPr txBox="1">
            <a:spLocks noChangeArrowheads="1"/>
          </p:cNvSpPr>
          <p:nvPr/>
        </p:nvSpPr>
        <p:spPr bwMode="auto">
          <a:xfrm>
            <a:off x="6030404" y="2021508"/>
            <a:ext cx="337496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aus dem Kern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nahe am Kern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durch Fähigkeiten-verbundene Diversifikation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durch unverbundene Diversifikation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durch Erschaffung neuer Geschäfte</a:t>
            </a:r>
          </a:p>
        </p:txBody>
      </p:sp>
      <p:sp>
        <p:nvSpPr>
          <p:cNvPr id="36920" name="Textfeld 109">
            <a:extLst>
              <a:ext uri="{FF2B5EF4-FFF2-40B4-BE49-F238E27FC236}">
                <a16:creationId xmlns:a16="http://schemas.microsoft.com/office/drawing/2014/main" id="{5F4B6815-FA93-4780-960A-FCA150CEF857}"/>
              </a:ext>
            </a:extLst>
          </p:cNvPr>
          <p:cNvSpPr txBox="1">
            <a:spLocks noChangeArrowheads="1"/>
          </p:cNvSpPr>
          <p:nvPr/>
        </p:nvSpPr>
        <p:spPr bwMode="auto">
          <a:xfrm>
            <a:off x="4892187" y="3118470"/>
            <a:ext cx="6463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Ebenen</a:t>
            </a:r>
          </a:p>
        </p:txBody>
      </p:sp>
      <p:cxnSp>
        <p:nvCxnSpPr>
          <p:cNvPr id="36921" name="Gerade Verbindung 119">
            <a:extLst>
              <a:ext uri="{FF2B5EF4-FFF2-40B4-BE49-F238E27FC236}">
                <a16:creationId xmlns:a16="http://schemas.microsoft.com/office/drawing/2014/main" id="{B7B844FD-E177-484D-AF23-827630F71E40}"/>
              </a:ext>
            </a:extLst>
          </p:cNvPr>
          <p:cNvCxnSpPr>
            <a:cxnSpLocks noChangeShapeType="1"/>
          </p:cNvCxnSpPr>
          <p:nvPr/>
        </p:nvCxnSpPr>
        <p:spPr bwMode="auto">
          <a:xfrm rot="5400000">
            <a:off x="5563685" y="3245470"/>
            <a:ext cx="328612"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22" name="Gerade Verbindung 120">
            <a:extLst>
              <a:ext uri="{FF2B5EF4-FFF2-40B4-BE49-F238E27FC236}">
                <a16:creationId xmlns:a16="http://schemas.microsoft.com/office/drawing/2014/main" id="{F4A11EC7-1732-4A7F-8008-43A461E3647B}"/>
              </a:ext>
            </a:extLst>
          </p:cNvPr>
          <p:cNvCxnSpPr>
            <a:cxnSpLocks noChangeShapeType="1"/>
          </p:cNvCxnSpPr>
          <p:nvPr/>
        </p:nvCxnSpPr>
        <p:spPr bwMode="auto">
          <a:xfrm>
            <a:off x="5514475" y="3245470"/>
            <a:ext cx="214309"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23" name="Gerade Verbindung 121">
            <a:extLst>
              <a:ext uri="{FF2B5EF4-FFF2-40B4-BE49-F238E27FC236}">
                <a16:creationId xmlns:a16="http://schemas.microsoft.com/office/drawing/2014/main" id="{040E8B10-3E31-4E11-8928-6D14C0B09984}"/>
              </a:ext>
            </a:extLst>
          </p:cNvPr>
          <p:cNvCxnSpPr>
            <a:cxnSpLocks noChangeShapeType="1"/>
          </p:cNvCxnSpPr>
          <p:nvPr/>
        </p:nvCxnSpPr>
        <p:spPr bwMode="auto">
          <a:xfrm>
            <a:off x="5724022" y="3086720"/>
            <a:ext cx="214309" cy="0"/>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24" name="Gerade Verbindung 122">
            <a:extLst>
              <a:ext uri="{FF2B5EF4-FFF2-40B4-BE49-F238E27FC236}">
                <a16:creationId xmlns:a16="http://schemas.microsoft.com/office/drawing/2014/main" id="{E46DBEA0-85E1-4204-A473-3B724DBF8CFA}"/>
              </a:ext>
            </a:extLst>
          </p:cNvPr>
          <p:cNvCxnSpPr>
            <a:cxnSpLocks noChangeShapeType="1"/>
          </p:cNvCxnSpPr>
          <p:nvPr/>
        </p:nvCxnSpPr>
        <p:spPr bwMode="auto">
          <a:xfrm>
            <a:off x="5724022" y="3405808"/>
            <a:ext cx="214309"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25" name="Gerade Verbindung 123">
            <a:extLst>
              <a:ext uri="{FF2B5EF4-FFF2-40B4-BE49-F238E27FC236}">
                <a16:creationId xmlns:a16="http://schemas.microsoft.com/office/drawing/2014/main" id="{4B0C3D55-058D-43C1-846D-0D713BF52392}"/>
              </a:ext>
            </a:extLst>
          </p:cNvPr>
          <p:cNvCxnSpPr>
            <a:cxnSpLocks noChangeShapeType="1"/>
          </p:cNvCxnSpPr>
          <p:nvPr/>
        </p:nvCxnSpPr>
        <p:spPr bwMode="auto">
          <a:xfrm>
            <a:off x="5724022" y="3245470"/>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6926" name="Textfeld 111">
            <a:extLst>
              <a:ext uri="{FF2B5EF4-FFF2-40B4-BE49-F238E27FC236}">
                <a16:creationId xmlns:a16="http://schemas.microsoft.com/office/drawing/2014/main" id="{4AB219F9-5AD1-46A7-BC53-1DCD596467E6}"/>
              </a:ext>
            </a:extLst>
          </p:cNvPr>
          <p:cNvSpPr txBox="1">
            <a:spLocks noChangeArrowheads="1"/>
          </p:cNvSpPr>
          <p:nvPr/>
        </p:nvSpPr>
        <p:spPr bwMode="auto">
          <a:xfrm>
            <a:off x="5887532" y="2970833"/>
            <a:ext cx="251614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im Geschäft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zwischen den Geschäften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Wachstum durch neue Geschäftsmodelle</a:t>
            </a:r>
          </a:p>
        </p:txBody>
      </p:sp>
      <p:cxnSp>
        <p:nvCxnSpPr>
          <p:cNvPr id="36927" name="Gerade Verbindung 137">
            <a:extLst>
              <a:ext uri="{FF2B5EF4-FFF2-40B4-BE49-F238E27FC236}">
                <a16:creationId xmlns:a16="http://schemas.microsoft.com/office/drawing/2014/main" id="{2ECD89F1-9C47-46C3-8FD1-C72797A71A8E}"/>
              </a:ext>
            </a:extLst>
          </p:cNvPr>
          <p:cNvCxnSpPr>
            <a:cxnSpLocks noChangeShapeType="1"/>
          </p:cNvCxnSpPr>
          <p:nvPr/>
        </p:nvCxnSpPr>
        <p:spPr bwMode="auto">
          <a:xfrm rot="10800000" flipV="1">
            <a:off x="4650891" y="1486520"/>
            <a:ext cx="241296" cy="7938"/>
          </a:xfrm>
          <a:prstGeom prst="line">
            <a:avLst/>
          </a:prstGeom>
          <a:noFill/>
          <a:ln w="12700" algn="ctr">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36928" name="Gerade Verbindung 138">
            <a:extLst>
              <a:ext uri="{FF2B5EF4-FFF2-40B4-BE49-F238E27FC236}">
                <a16:creationId xmlns:a16="http://schemas.microsoft.com/office/drawing/2014/main" id="{27D3F212-8066-4E9E-9B4A-C931F4B208DE}"/>
              </a:ext>
            </a:extLst>
          </p:cNvPr>
          <p:cNvCxnSpPr>
            <a:cxnSpLocks noChangeShapeType="1"/>
          </p:cNvCxnSpPr>
          <p:nvPr/>
        </p:nvCxnSpPr>
        <p:spPr bwMode="auto">
          <a:xfrm rot="10800000" flipV="1">
            <a:off x="4650891" y="2440608"/>
            <a:ext cx="241296" cy="6350"/>
          </a:xfrm>
          <a:prstGeom prst="line">
            <a:avLst/>
          </a:prstGeom>
          <a:noFill/>
          <a:ln w="12700" algn="ctr">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36929" name="Gerade Verbindung 139">
            <a:extLst>
              <a:ext uri="{FF2B5EF4-FFF2-40B4-BE49-F238E27FC236}">
                <a16:creationId xmlns:a16="http://schemas.microsoft.com/office/drawing/2014/main" id="{DFF39627-5AA2-4873-91C0-1EC4ED55DE8A}"/>
              </a:ext>
            </a:extLst>
          </p:cNvPr>
          <p:cNvCxnSpPr>
            <a:cxnSpLocks noChangeShapeType="1"/>
          </p:cNvCxnSpPr>
          <p:nvPr/>
        </p:nvCxnSpPr>
        <p:spPr bwMode="auto">
          <a:xfrm rot="10800000" flipV="1">
            <a:off x="4650891" y="3240708"/>
            <a:ext cx="241296" cy="6350"/>
          </a:xfrm>
          <a:prstGeom prst="line">
            <a:avLst/>
          </a:prstGeom>
          <a:noFill/>
          <a:ln w="12700" algn="ctr">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36930" name="Gerade Verbindung 140">
            <a:extLst>
              <a:ext uri="{FF2B5EF4-FFF2-40B4-BE49-F238E27FC236}">
                <a16:creationId xmlns:a16="http://schemas.microsoft.com/office/drawing/2014/main" id="{06BC080B-8250-4AA7-A68C-1F111F31237E}"/>
              </a:ext>
            </a:extLst>
          </p:cNvPr>
          <p:cNvCxnSpPr>
            <a:cxnSpLocks noChangeShapeType="1"/>
          </p:cNvCxnSpPr>
          <p:nvPr/>
        </p:nvCxnSpPr>
        <p:spPr bwMode="auto">
          <a:xfrm rot="10800000" flipV="1">
            <a:off x="4641367" y="4399583"/>
            <a:ext cx="241296" cy="7937"/>
          </a:xfrm>
          <a:prstGeom prst="line">
            <a:avLst/>
          </a:prstGeom>
          <a:noFill/>
          <a:ln w="12700" algn="ctr">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36931" name="Gerade Verbindung 142">
            <a:extLst>
              <a:ext uri="{FF2B5EF4-FFF2-40B4-BE49-F238E27FC236}">
                <a16:creationId xmlns:a16="http://schemas.microsoft.com/office/drawing/2014/main" id="{E4517636-8B52-481D-AB49-523D24211551}"/>
              </a:ext>
            </a:extLst>
          </p:cNvPr>
          <p:cNvCxnSpPr>
            <a:cxnSpLocks noChangeShapeType="1"/>
          </p:cNvCxnSpPr>
          <p:nvPr/>
        </p:nvCxnSpPr>
        <p:spPr bwMode="auto">
          <a:xfrm rot="10800000" flipV="1">
            <a:off x="4408009" y="2950195"/>
            <a:ext cx="241296" cy="793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36932" name="Textfeld 4">
            <a:extLst>
              <a:ext uri="{FF2B5EF4-FFF2-40B4-BE49-F238E27FC236}">
                <a16:creationId xmlns:a16="http://schemas.microsoft.com/office/drawing/2014/main" id="{13393086-5793-4EBF-9702-5AA64CB00AAC}"/>
              </a:ext>
            </a:extLst>
          </p:cNvPr>
          <p:cNvSpPr txBox="1">
            <a:spLocks noChangeArrowheads="1"/>
          </p:cNvSpPr>
          <p:nvPr/>
        </p:nvSpPr>
        <p:spPr bwMode="auto">
          <a:xfrm>
            <a:off x="1140994" y="3867770"/>
            <a:ext cx="91723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Portfolio-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steuerungs-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kriterien</a:t>
            </a:r>
            <a:endParaRPr kumimoji="0" lang="de-CH" altLang="de-DE"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6933" name="Textfeld 5">
            <a:extLst>
              <a:ext uri="{FF2B5EF4-FFF2-40B4-BE49-F238E27FC236}">
                <a16:creationId xmlns:a16="http://schemas.microsoft.com/office/drawing/2014/main" id="{A9A2629F-AED8-4D37-B3C7-6D7BBF0D694E}"/>
              </a:ext>
            </a:extLst>
          </p:cNvPr>
          <p:cNvSpPr txBox="1">
            <a:spLocks noChangeArrowheads="1"/>
          </p:cNvSpPr>
          <p:nvPr/>
        </p:nvSpPr>
        <p:spPr bwMode="auto">
          <a:xfrm>
            <a:off x="2368109" y="3494708"/>
            <a:ext cx="112551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Verbundenheit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Ausgewogenheit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Strategische</a:t>
            </a:r>
            <a:b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Ähnlichkeit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Finanzielle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Erwartungen</a:t>
            </a:r>
          </a:p>
        </p:txBody>
      </p:sp>
      <p:cxnSp>
        <p:nvCxnSpPr>
          <p:cNvPr id="36934" name="Gerade Verbindung 128">
            <a:extLst>
              <a:ext uri="{FF2B5EF4-FFF2-40B4-BE49-F238E27FC236}">
                <a16:creationId xmlns:a16="http://schemas.microsoft.com/office/drawing/2014/main" id="{7EF6F29F-996B-4B8C-BAAD-A88BF686DCDD}"/>
              </a:ext>
            </a:extLst>
          </p:cNvPr>
          <p:cNvCxnSpPr>
            <a:cxnSpLocks noChangeShapeType="1"/>
          </p:cNvCxnSpPr>
          <p:nvPr/>
        </p:nvCxnSpPr>
        <p:spPr bwMode="auto">
          <a:xfrm rot="5400000">
            <a:off x="1627543" y="4146377"/>
            <a:ext cx="1076325"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35" name="Gerade Verbindung 152">
            <a:extLst>
              <a:ext uri="{FF2B5EF4-FFF2-40B4-BE49-F238E27FC236}">
                <a16:creationId xmlns:a16="http://schemas.microsoft.com/office/drawing/2014/main" id="{D15171B2-AC94-4D3F-A897-5FF6929905D5}"/>
              </a:ext>
            </a:extLst>
          </p:cNvPr>
          <p:cNvCxnSpPr>
            <a:cxnSpLocks noChangeShapeType="1"/>
          </p:cNvCxnSpPr>
          <p:nvPr/>
        </p:nvCxnSpPr>
        <p:spPr bwMode="auto">
          <a:xfrm>
            <a:off x="2164913" y="3616945"/>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36" name="Gerade Verbindung 153">
            <a:extLst>
              <a:ext uri="{FF2B5EF4-FFF2-40B4-BE49-F238E27FC236}">
                <a16:creationId xmlns:a16="http://schemas.microsoft.com/office/drawing/2014/main" id="{863B90C3-6BC3-4FB7-B504-89F1C66CDD80}"/>
              </a:ext>
            </a:extLst>
          </p:cNvPr>
          <p:cNvCxnSpPr>
            <a:cxnSpLocks noChangeShapeType="1"/>
          </p:cNvCxnSpPr>
          <p:nvPr/>
        </p:nvCxnSpPr>
        <p:spPr bwMode="auto">
          <a:xfrm>
            <a:off x="2161738" y="3924920"/>
            <a:ext cx="214309"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37" name="Gerade Verbindung 154">
            <a:extLst>
              <a:ext uri="{FF2B5EF4-FFF2-40B4-BE49-F238E27FC236}">
                <a16:creationId xmlns:a16="http://schemas.microsoft.com/office/drawing/2014/main" id="{43034FDC-FA5C-4144-867D-D8C3E8E47002}"/>
              </a:ext>
            </a:extLst>
          </p:cNvPr>
          <p:cNvCxnSpPr>
            <a:cxnSpLocks noChangeShapeType="1"/>
          </p:cNvCxnSpPr>
          <p:nvPr/>
        </p:nvCxnSpPr>
        <p:spPr bwMode="auto">
          <a:xfrm>
            <a:off x="2163326" y="4237658"/>
            <a:ext cx="214308" cy="1587"/>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38" name="Gerade Verbindung 155">
            <a:extLst>
              <a:ext uri="{FF2B5EF4-FFF2-40B4-BE49-F238E27FC236}">
                <a16:creationId xmlns:a16="http://schemas.microsoft.com/office/drawing/2014/main" id="{23C98633-99C9-4CC9-90A9-35121CCD199F}"/>
              </a:ext>
            </a:extLst>
          </p:cNvPr>
          <p:cNvCxnSpPr>
            <a:cxnSpLocks noChangeShapeType="1"/>
          </p:cNvCxnSpPr>
          <p:nvPr/>
        </p:nvCxnSpPr>
        <p:spPr bwMode="auto">
          <a:xfrm>
            <a:off x="2163326" y="4680570"/>
            <a:ext cx="214308"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39" name="Gerade Verbindung 156">
            <a:extLst>
              <a:ext uri="{FF2B5EF4-FFF2-40B4-BE49-F238E27FC236}">
                <a16:creationId xmlns:a16="http://schemas.microsoft.com/office/drawing/2014/main" id="{EC53AB8A-CCB9-41E2-9297-A2E77C916408}"/>
              </a:ext>
            </a:extLst>
          </p:cNvPr>
          <p:cNvCxnSpPr>
            <a:cxnSpLocks noChangeShapeType="1"/>
          </p:cNvCxnSpPr>
          <p:nvPr/>
        </p:nvCxnSpPr>
        <p:spPr bwMode="auto">
          <a:xfrm flipV="1">
            <a:off x="2048256" y="4147170"/>
            <a:ext cx="119831" cy="54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40" name="Gerade Verbindung 159">
            <a:extLst>
              <a:ext uri="{FF2B5EF4-FFF2-40B4-BE49-F238E27FC236}">
                <a16:creationId xmlns:a16="http://schemas.microsoft.com/office/drawing/2014/main" id="{79199A23-981A-4509-81D5-3C99547C11D5}"/>
              </a:ext>
            </a:extLst>
          </p:cNvPr>
          <p:cNvCxnSpPr>
            <a:cxnSpLocks noChangeShapeType="1"/>
          </p:cNvCxnSpPr>
          <p:nvPr/>
        </p:nvCxnSpPr>
        <p:spPr bwMode="auto">
          <a:xfrm rot="16200000" flipH="1">
            <a:off x="3102304" y="4146377"/>
            <a:ext cx="1076325"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41" name="Gerade Verbindung 160">
            <a:extLst>
              <a:ext uri="{FF2B5EF4-FFF2-40B4-BE49-F238E27FC236}">
                <a16:creationId xmlns:a16="http://schemas.microsoft.com/office/drawing/2014/main" id="{5A00C523-D2CD-4A66-8CB1-08A0DCD1EBF7}"/>
              </a:ext>
            </a:extLst>
          </p:cNvPr>
          <p:cNvCxnSpPr>
            <a:cxnSpLocks noChangeShapeType="1"/>
          </p:cNvCxnSpPr>
          <p:nvPr/>
        </p:nvCxnSpPr>
        <p:spPr bwMode="auto">
          <a:xfrm rot="10800000" flipV="1">
            <a:off x="3306304" y="3616945"/>
            <a:ext cx="334956" cy="47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42" name="Gerade Verbindung 161">
            <a:extLst>
              <a:ext uri="{FF2B5EF4-FFF2-40B4-BE49-F238E27FC236}">
                <a16:creationId xmlns:a16="http://schemas.microsoft.com/office/drawing/2014/main" id="{4BEFFB95-E569-4F0E-A7E9-62366689855A}"/>
              </a:ext>
            </a:extLst>
          </p:cNvPr>
          <p:cNvCxnSpPr>
            <a:cxnSpLocks noChangeShapeType="1"/>
          </p:cNvCxnSpPr>
          <p:nvPr/>
        </p:nvCxnSpPr>
        <p:spPr bwMode="auto">
          <a:xfrm flipH="1">
            <a:off x="3430127" y="3924920"/>
            <a:ext cx="214308"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43" name="Gerade Verbindung 162">
            <a:extLst>
              <a:ext uri="{FF2B5EF4-FFF2-40B4-BE49-F238E27FC236}">
                <a16:creationId xmlns:a16="http://schemas.microsoft.com/office/drawing/2014/main" id="{A1768A4B-D863-4208-AFC9-D7C4F5050D06}"/>
              </a:ext>
            </a:extLst>
          </p:cNvPr>
          <p:cNvCxnSpPr>
            <a:cxnSpLocks noChangeShapeType="1"/>
          </p:cNvCxnSpPr>
          <p:nvPr/>
        </p:nvCxnSpPr>
        <p:spPr bwMode="auto">
          <a:xfrm rot="10800000" flipV="1">
            <a:off x="3215818" y="4237658"/>
            <a:ext cx="428617" cy="793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44" name="Gerade Verbindung 163">
            <a:extLst>
              <a:ext uri="{FF2B5EF4-FFF2-40B4-BE49-F238E27FC236}">
                <a16:creationId xmlns:a16="http://schemas.microsoft.com/office/drawing/2014/main" id="{9602FDB1-CE76-4F7D-A5FD-37AC0F7A669B}"/>
              </a:ext>
            </a:extLst>
          </p:cNvPr>
          <p:cNvCxnSpPr>
            <a:cxnSpLocks noChangeShapeType="1"/>
          </p:cNvCxnSpPr>
          <p:nvPr/>
        </p:nvCxnSpPr>
        <p:spPr bwMode="auto">
          <a:xfrm rot="10800000" flipV="1">
            <a:off x="3104695" y="4680570"/>
            <a:ext cx="538153" cy="635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45" name="Gerade Verbindung 164">
            <a:extLst>
              <a:ext uri="{FF2B5EF4-FFF2-40B4-BE49-F238E27FC236}">
                <a16:creationId xmlns:a16="http://schemas.microsoft.com/office/drawing/2014/main" id="{E4057CD6-20BC-4655-BE35-987F9668C4EE}"/>
              </a:ext>
            </a:extLst>
          </p:cNvPr>
          <p:cNvCxnSpPr>
            <a:cxnSpLocks noChangeShapeType="1"/>
          </p:cNvCxnSpPr>
          <p:nvPr/>
        </p:nvCxnSpPr>
        <p:spPr bwMode="auto">
          <a:xfrm flipH="1">
            <a:off x="3639673" y="4145583"/>
            <a:ext cx="214308"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36946" name="Gruppieren 93">
            <a:extLst>
              <a:ext uri="{FF2B5EF4-FFF2-40B4-BE49-F238E27FC236}">
                <a16:creationId xmlns:a16="http://schemas.microsoft.com/office/drawing/2014/main" id="{4006847D-4421-4925-84FA-B3B1F948CE54}"/>
              </a:ext>
            </a:extLst>
          </p:cNvPr>
          <p:cNvGrpSpPr>
            <a:grpSpLocks/>
          </p:cNvGrpSpPr>
          <p:nvPr/>
        </p:nvGrpSpPr>
        <p:grpSpPr bwMode="auto">
          <a:xfrm flipV="1">
            <a:off x="474843" y="2013570"/>
            <a:ext cx="204783" cy="414338"/>
            <a:chOff x="579438" y="2006600"/>
            <a:chExt cx="204787" cy="414338"/>
          </a:xfrm>
        </p:grpSpPr>
        <p:cxnSp>
          <p:nvCxnSpPr>
            <p:cNvPr id="36954" name="Gerade Verbindung 170">
              <a:extLst>
                <a:ext uri="{FF2B5EF4-FFF2-40B4-BE49-F238E27FC236}">
                  <a16:creationId xmlns:a16="http://schemas.microsoft.com/office/drawing/2014/main" id="{7581ADB7-F565-4565-B6B9-BE6929B79A30}"/>
                </a:ext>
              </a:extLst>
            </p:cNvPr>
            <p:cNvCxnSpPr>
              <a:cxnSpLocks noChangeShapeType="1"/>
            </p:cNvCxnSpPr>
            <p:nvPr/>
          </p:nvCxnSpPr>
          <p:spPr bwMode="auto">
            <a:xfrm rot="5400000" flipH="1" flipV="1">
              <a:off x="377032" y="2210594"/>
              <a:ext cx="412750" cy="793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55" name="Gerade Verbindung 171">
              <a:extLst>
                <a:ext uri="{FF2B5EF4-FFF2-40B4-BE49-F238E27FC236}">
                  <a16:creationId xmlns:a16="http://schemas.microsoft.com/office/drawing/2014/main" id="{285260A4-1CB8-47CD-8B26-91C5ABF1FA7C}"/>
                </a:ext>
              </a:extLst>
            </p:cNvPr>
            <p:cNvCxnSpPr>
              <a:cxnSpLocks noChangeShapeType="1"/>
            </p:cNvCxnSpPr>
            <p:nvPr/>
          </p:nvCxnSpPr>
          <p:spPr bwMode="auto">
            <a:xfrm flipV="1">
              <a:off x="587375" y="2006600"/>
              <a:ext cx="196850" cy="1588"/>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grpSp>
      <p:cxnSp>
        <p:nvCxnSpPr>
          <p:cNvPr id="36947" name="Gerade Verbindung 172">
            <a:extLst>
              <a:ext uri="{FF2B5EF4-FFF2-40B4-BE49-F238E27FC236}">
                <a16:creationId xmlns:a16="http://schemas.microsoft.com/office/drawing/2014/main" id="{C8E06A56-23A5-44BD-B7B2-A3B5EF2C0EE6}"/>
              </a:ext>
            </a:extLst>
          </p:cNvPr>
          <p:cNvCxnSpPr>
            <a:cxnSpLocks noChangeShapeType="1"/>
          </p:cNvCxnSpPr>
          <p:nvPr/>
        </p:nvCxnSpPr>
        <p:spPr bwMode="auto">
          <a:xfrm rot="16200000" flipH="1">
            <a:off x="720311" y="3937620"/>
            <a:ext cx="411162" cy="793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48" name="Gerade Verbindung 173">
            <a:extLst>
              <a:ext uri="{FF2B5EF4-FFF2-40B4-BE49-F238E27FC236}">
                <a16:creationId xmlns:a16="http://schemas.microsoft.com/office/drawing/2014/main" id="{5C8363CB-9F54-492A-8CFE-00371D5AF1A4}"/>
              </a:ext>
            </a:extLst>
          </p:cNvPr>
          <p:cNvCxnSpPr>
            <a:cxnSpLocks noChangeShapeType="1"/>
          </p:cNvCxnSpPr>
          <p:nvPr/>
        </p:nvCxnSpPr>
        <p:spPr bwMode="auto">
          <a:xfrm>
            <a:off x="928273" y="4148758"/>
            <a:ext cx="196846" cy="0"/>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49" name="Gerade Verbindung 180">
            <a:extLst>
              <a:ext uri="{FF2B5EF4-FFF2-40B4-BE49-F238E27FC236}">
                <a16:creationId xmlns:a16="http://schemas.microsoft.com/office/drawing/2014/main" id="{F834F0B8-C750-4665-917B-6607E243A695}"/>
              </a:ext>
            </a:extLst>
          </p:cNvPr>
          <p:cNvCxnSpPr>
            <a:cxnSpLocks noChangeShapeType="1"/>
          </p:cNvCxnSpPr>
          <p:nvPr/>
        </p:nvCxnSpPr>
        <p:spPr bwMode="auto">
          <a:xfrm>
            <a:off x="2216506" y="2406701"/>
            <a:ext cx="1637475" cy="2120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6950" name="Gerade Verbindung 182">
            <a:extLst>
              <a:ext uri="{FF2B5EF4-FFF2-40B4-BE49-F238E27FC236}">
                <a16:creationId xmlns:a16="http://schemas.microsoft.com/office/drawing/2014/main" id="{773A4F7D-73F6-4D4F-A1CA-AC38EFD96F41}"/>
              </a:ext>
            </a:extLst>
          </p:cNvPr>
          <p:cNvCxnSpPr>
            <a:cxnSpLocks noChangeShapeType="1"/>
          </p:cNvCxnSpPr>
          <p:nvPr/>
        </p:nvCxnSpPr>
        <p:spPr bwMode="auto">
          <a:xfrm rot="5400000">
            <a:off x="3660306" y="2610470"/>
            <a:ext cx="384175" cy="3175"/>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6951" name="Gerade Verbindung 183">
            <a:extLst>
              <a:ext uri="{FF2B5EF4-FFF2-40B4-BE49-F238E27FC236}">
                <a16:creationId xmlns:a16="http://schemas.microsoft.com/office/drawing/2014/main" id="{99BD97A6-889A-41C0-BA93-6F8986FE2C46}"/>
              </a:ext>
            </a:extLst>
          </p:cNvPr>
          <p:cNvCxnSpPr>
            <a:cxnSpLocks noChangeShapeType="1"/>
          </p:cNvCxnSpPr>
          <p:nvPr/>
        </p:nvCxnSpPr>
        <p:spPr bwMode="auto">
          <a:xfrm rot="16200000" flipH="1">
            <a:off x="3321375" y="3605039"/>
            <a:ext cx="1058862" cy="0"/>
          </a:xfrm>
          <a:prstGeom prst="line">
            <a:avLst/>
          </a:prstGeom>
          <a:noFill/>
          <a:ln w="12700" algn="ctr">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36953" name="Gerade Verbindung 182">
            <a:extLst>
              <a:ext uri="{FF2B5EF4-FFF2-40B4-BE49-F238E27FC236}">
                <a16:creationId xmlns:a16="http://schemas.microsoft.com/office/drawing/2014/main" id="{6EFF8604-3F44-42BB-8A93-BE8AAB7985AE}"/>
              </a:ext>
            </a:extLst>
          </p:cNvPr>
          <p:cNvCxnSpPr>
            <a:cxnSpLocks noChangeShapeType="1"/>
          </p:cNvCxnSpPr>
          <p:nvPr/>
        </p:nvCxnSpPr>
        <p:spPr bwMode="auto">
          <a:xfrm rot="16200000" flipH="1">
            <a:off x="709168" y="2935837"/>
            <a:ext cx="435286" cy="9776"/>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2" name="Textfeld 91">
            <a:extLst>
              <a:ext uri="{FF2B5EF4-FFF2-40B4-BE49-F238E27FC236}">
                <a16:creationId xmlns:a16="http://schemas.microsoft.com/office/drawing/2014/main" id="{3B071F25-2B50-491C-9CC0-0DFA14FA70D5}"/>
              </a:ext>
            </a:extLst>
          </p:cNvPr>
          <p:cNvSpPr txBox="1"/>
          <p:nvPr/>
        </p:nvSpPr>
        <p:spPr>
          <a:xfrm>
            <a:off x="8913440" y="616530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7</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-20</a:t>
            </a:r>
          </a:p>
        </p:txBody>
      </p:sp>
      <p:sp>
        <p:nvSpPr>
          <p:cNvPr id="93" name="Rectangle 2">
            <a:extLst>
              <a:ext uri="{FF2B5EF4-FFF2-40B4-BE49-F238E27FC236}">
                <a16:creationId xmlns:a16="http://schemas.microsoft.com/office/drawing/2014/main" id="{F2A08E1A-2602-48F8-855F-444BE24105DF}"/>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Zentrale Optionen einer Konfigurationsstrategie</a:t>
            </a:r>
            <a:endParaRPr lang="de-DE" altLang="de-DE" kern="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Grafik 1" descr="Disney_MS2.jpg">
            <a:extLst>
              <a:ext uri="{FF2B5EF4-FFF2-40B4-BE49-F238E27FC236}">
                <a16:creationId xmlns:a16="http://schemas.microsoft.com/office/drawing/2014/main" id="{49B688C3-ADE9-4CF6-A769-06AE7B3193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8504" y="694440"/>
            <a:ext cx="8343900" cy="56886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1E109159-B11E-4381-961E-D181ED0045EC}"/>
              </a:ext>
            </a:extLst>
          </p:cNvPr>
          <p:cNvSpPr txBox="1"/>
          <p:nvPr/>
        </p:nvSpPr>
        <p:spPr>
          <a:xfrm>
            <a:off x="8951225" y="616530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8-1</a:t>
            </a:r>
          </a:p>
        </p:txBody>
      </p:sp>
      <p:sp>
        <p:nvSpPr>
          <p:cNvPr id="4" name="Rectangle 2">
            <a:extLst>
              <a:ext uri="{FF2B5EF4-FFF2-40B4-BE49-F238E27FC236}">
                <a16:creationId xmlns:a16="http://schemas.microsoft.com/office/drawing/2014/main" id="{20DA5569-361B-48E6-8F17-87DF292A864D}"/>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Synergien zwischen den Geschäften bei Walt Disney</a:t>
            </a:r>
            <a:endParaRPr lang="de-DE" altLang="de-DE" kern="0" dirty="0"/>
          </a:p>
        </p:txBody>
      </p:sp>
      <p:sp>
        <p:nvSpPr>
          <p:cNvPr id="2" name="Textfeld 1">
            <a:extLst>
              <a:ext uri="{FF2B5EF4-FFF2-40B4-BE49-F238E27FC236}">
                <a16:creationId xmlns:a16="http://schemas.microsoft.com/office/drawing/2014/main" id="{EC356A73-FB8C-4FD8-9122-B42CCC8488A3}"/>
              </a:ext>
            </a:extLst>
          </p:cNvPr>
          <p:cNvSpPr txBox="1"/>
          <p:nvPr/>
        </p:nvSpPr>
        <p:spPr>
          <a:xfrm>
            <a:off x="4039929" y="6591096"/>
            <a:ext cx="1826141" cy="246221"/>
          </a:xfrm>
          <a:prstGeom prst="rect">
            <a:avLst/>
          </a:prstGeom>
          <a:noFill/>
        </p:spPr>
        <p:txBody>
          <a:bodyPr wrap="none" rtlCol="0">
            <a:spAutoFit/>
          </a:bodyPr>
          <a:lstStyle/>
          <a:p>
            <a:r>
              <a:rPr lang="de-CH" sz="1000" dirty="0"/>
              <a:t>Quelle: Handelsblatt, 17.2.04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3" name="Gruppieren 34">
            <a:extLst>
              <a:ext uri="{FF2B5EF4-FFF2-40B4-BE49-F238E27FC236}">
                <a16:creationId xmlns:a16="http://schemas.microsoft.com/office/drawing/2014/main" id="{5F6F0F0B-94DF-46B6-AC2A-A0BC1FB93C5C}"/>
              </a:ext>
            </a:extLst>
          </p:cNvPr>
          <p:cNvGrpSpPr>
            <a:grpSpLocks/>
          </p:cNvGrpSpPr>
          <p:nvPr/>
        </p:nvGrpSpPr>
        <p:grpSpPr bwMode="auto">
          <a:xfrm>
            <a:off x="1247007" y="811747"/>
            <a:ext cx="7254825" cy="5329201"/>
            <a:chOff x="819150" y="549275"/>
            <a:chExt cx="7254875" cy="5329238"/>
          </a:xfrm>
        </p:grpSpPr>
        <p:sp>
          <p:nvSpPr>
            <p:cNvPr id="5125" name="Rectangle 10">
              <a:extLst>
                <a:ext uri="{FF2B5EF4-FFF2-40B4-BE49-F238E27FC236}">
                  <a16:creationId xmlns:a16="http://schemas.microsoft.com/office/drawing/2014/main" id="{BC0B472B-D598-4F4D-A1AC-9ABDDCCD4BB3}"/>
                </a:ext>
              </a:extLst>
            </p:cNvPr>
            <p:cNvSpPr>
              <a:spLocks noChangeArrowheads="1"/>
            </p:cNvSpPr>
            <p:nvPr/>
          </p:nvSpPr>
          <p:spPr bwMode="auto">
            <a:xfrm>
              <a:off x="819150" y="981075"/>
              <a:ext cx="3354885" cy="2089150"/>
            </a:xfrm>
            <a:prstGeom prst="rect">
              <a:avLst/>
            </a:prstGeom>
            <a:solidFill>
              <a:srgbClr val="FFFFFF"/>
            </a:solidFill>
            <a:ln w="12700">
              <a:solidFill>
                <a:srgbClr val="000000"/>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26" name="Rectangle 11">
              <a:extLst>
                <a:ext uri="{FF2B5EF4-FFF2-40B4-BE49-F238E27FC236}">
                  <a16:creationId xmlns:a16="http://schemas.microsoft.com/office/drawing/2014/main" id="{3994AA58-DDAF-4E5E-A9DB-BC4515BBBEA9}"/>
                </a:ext>
              </a:extLst>
            </p:cNvPr>
            <p:cNvSpPr>
              <a:spLocks noChangeArrowheads="1"/>
            </p:cNvSpPr>
            <p:nvPr/>
          </p:nvSpPr>
          <p:spPr bwMode="auto">
            <a:xfrm>
              <a:off x="1209493" y="1139825"/>
              <a:ext cx="2651580" cy="407988"/>
            </a:xfrm>
            <a:prstGeom prst="rect">
              <a:avLst/>
            </a:prstGeom>
            <a:solidFill>
              <a:srgbClr val="246237"/>
            </a:solidFill>
            <a:ln w="952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Corporate Center</a:t>
              </a:r>
            </a:p>
          </p:txBody>
        </p:sp>
        <p:sp>
          <p:nvSpPr>
            <p:cNvPr id="5127" name="Rectangle 12">
              <a:extLst>
                <a:ext uri="{FF2B5EF4-FFF2-40B4-BE49-F238E27FC236}">
                  <a16:creationId xmlns:a16="http://schemas.microsoft.com/office/drawing/2014/main" id="{879682E3-F5EB-4BEE-9DB0-E5D29C3C1D1E}"/>
                </a:ext>
              </a:extLst>
            </p:cNvPr>
            <p:cNvSpPr>
              <a:spLocks noChangeArrowheads="1"/>
            </p:cNvSpPr>
            <p:nvPr/>
          </p:nvSpPr>
          <p:spPr bwMode="auto">
            <a:xfrm>
              <a:off x="1209493" y="1820863"/>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1</a:t>
              </a:r>
            </a:p>
          </p:txBody>
        </p:sp>
        <p:sp>
          <p:nvSpPr>
            <p:cNvPr id="5128" name="Rectangle 13">
              <a:extLst>
                <a:ext uri="{FF2B5EF4-FFF2-40B4-BE49-F238E27FC236}">
                  <a16:creationId xmlns:a16="http://schemas.microsoft.com/office/drawing/2014/main" id="{4CA4AE2F-F072-4A88-8084-29AB2C38AD31}"/>
                </a:ext>
              </a:extLst>
            </p:cNvPr>
            <p:cNvSpPr>
              <a:spLocks noChangeArrowheads="1"/>
            </p:cNvSpPr>
            <p:nvPr/>
          </p:nvSpPr>
          <p:spPr bwMode="auto">
            <a:xfrm>
              <a:off x="2127744" y="1820863"/>
              <a:ext cx="81679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2</a:t>
              </a:r>
            </a:p>
          </p:txBody>
        </p:sp>
        <p:sp>
          <p:nvSpPr>
            <p:cNvPr id="5129" name="Rectangle 14">
              <a:extLst>
                <a:ext uri="{FF2B5EF4-FFF2-40B4-BE49-F238E27FC236}">
                  <a16:creationId xmlns:a16="http://schemas.microsoft.com/office/drawing/2014/main" id="{BAA1C534-EC04-47B0-AD71-28130A7D9154}"/>
                </a:ext>
              </a:extLst>
            </p:cNvPr>
            <p:cNvSpPr>
              <a:spLocks noChangeArrowheads="1"/>
            </p:cNvSpPr>
            <p:nvPr/>
          </p:nvSpPr>
          <p:spPr bwMode="auto">
            <a:xfrm>
              <a:off x="3045996" y="1820863"/>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3</a:t>
              </a:r>
            </a:p>
          </p:txBody>
        </p:sp>
        <p:sp>
          <p:nvSpPr>
            <p:cNvPr id="5130" name="AutoShape 15">
              <a:extLst>
                <a:ext uri="{FF2B5EF4-FFF2-40B4-BE49-F238E27FC236}">
                  <a16:creationId xmlns:a16="http://schemas.microsoft.com/office/drawing/2014/main" id="{F5239FD9-354D-4143-8799-D7D603F05EF4}"/>
                </a:ext>
              </a:extLst>
            </p:cNvPr>
            <p:cNvSpPr>
              <a:spLocks noChangeArrowheads="1"/>
            </p:cNvSpPr>
            <p:nvPr/>
          </p:nvSpPr>
          <p:spPr bwMode="auto">
            <a:xfrm>
              <a:off x="1247775" y="1628775"/>
              <a:ext cx="2552700" cy="1008063"/>
            </a:xfrm>
            <a:prstGeom prst="leftRightArrow">
              <a:avLst>
                <a:gd name="adj1" fmla="val 50000"/>
                <a:gd name="adj2" fmla="val 41419"/>
              </a:avLst>
            </a:prstGeom>
            <a:solidFill>
              <a:srgbClr val="C2FFA3"/>
            </a:solidFill>
            <a:ln w="1587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Teilen/Tranferieren/Kombinieren </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operativer Ressourcen</a:t>
              </a:r>
            </a:p>
          </p:txBody>
        </p:sp>
        <p:sp>
          <p:nvSpPr>
            <p:cNvPr id="5131" name="Text Box 17">
              <a:extLst>
                <a:ext uri="{FF2B5EF4-FFF2-40B4-BE49-F238E27FC236}">
                  <a16:creationId xmlns:a16="http://schemas.microsoft.com/office/drawing/2014/main" id="{8965EEAC-0044-4DB2-B046-A81C16624D49}"/>
                </a:ext>
              </a:extLst>
            </p:cNvPr>
            <p:cNvSpPr txBox="1">
              <a:spLocks noChangeArrowheads="1"/>
            </p:cNvSpPr>
            <p:nvPr/>
          </p:nvSpPr>
          <p:spPr bwMode="auto">
            <a:xfrm>
              <a:off x="819150" y="549275"/>
              <a:ext cx="3353166"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Operative Synergien</a:t>
              </a:r>
            </a:p>
          </p:txBody>
        </p:sp>
        <p:sp>
          <p:nvSpPr>
            <p:cNvPr id="5132" name="Rectangle 34">
              <a:extLst>
                <a:ext uri="{FF2B5EF4-FFF2-40B4-BE49-F238E27FC236}">
                  <a16:creationId xmlns:a16="http://schemas.microsoft.com/office/drawing/2014/main" id="{186762F4-BF7E-4F6C-B5C4-1D114807E3BC}"/>
                </a:ext>
              </a:extLst>
            </p:cNvPr>
            <p:cNvSpPr>
              <a:spLocks noChangeArrowheads="1"/>
            </p:cNvSpPr>
            <p:nvPr/>
          </p:nvSpPr>
          <p:spPr bwMode="auto">
            <a:xfrm>
              <a:off x="4719140" y="981075"/>
              <a:ext cx="3354885" cy="2089150"/>
            </a:xfrm>
            <a:prstGeom prst="rect">
              <a:avLst/>
            </a:prstGeom>
            <a:solidFill>
              <a:srgbClr val="FFFFFF"/>
            </a:solidFill>
            <a:ln w="12700">
              <a:solidFill>
                <a:srgbClr val="000000"/>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33" name="Rectangle 35">
              <a:extLst>
                <a:ext uri="{FF2B5EF4-FFF2-40B4-BE49-F238E27FC236}">
                  <a16:creationId xmlns:a16="http://schemas.microsoft.com/office/drawing/2014/main" id="{81F121DB-90FD-432E-8344-6F794423B73C}"/>
                </a:ext>
              </a:extLst>
            </p:cNvPr>
            <p:cNvSpPr>
              <a:spLocks noChangeArrowheads="1"/>
            </p:cNvSpPr>
            <p:nvPr/>
          </p:nvSpPr>
          <p:spPr bwMode="auto">
            <a:xfrm>
              <a:off x="5109483" y="1139825"/>
              <a:ext cx="2651580" cy="407988"/>
            </a:xfrm>
            <a:prstGeom prst="rect">
              <a:avLst/>
            </a:prstGeom>
            <a:solidFill>
              <a:srgbClr val="246237"/>
            </a:solidFill>
            <a:ln w="952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Corporate Center</a:t>
              </a:r>
            </a:p>
          </p:txBody>
        </p:sp>
        <p:sp>
          <p:nvSpPr>
            <p:cNvPr id="5134" name="Rectangle 36">
              <a:extLst>
                <a:ext uri="{FF2B5EF4-FFF2-40B4-BE49-F238E27FC236}">
                  <a16:creationId xmlns:a16="http://schemas.microsoft.com/office/drawing/2014/main" id="{09001A98-8151-4B68-9634-9249C20240D9}"/>
                </a:ext>
              </a:extLst>
            </p:cNvPr>
            <p:cNvSpPr>
              <a:spLocks noChangeArrowheads="1"/>
            </p:cNvSpPr>
            <p:nvPr/>
          </p:nvSpPr>
          <p:spPr bwMode="auto">
            <a:xfrm>
              <a:off x="5109483" y="1820863"/>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1</a:t>
              </a:r>
            </a:p>
          </p:txBody>
        </p:sp>
        <p:sp>
          <p:nvSpPr>
            <p:cNvPr id="5135" name="Rectangle 37">
              <a:extLst>
                <a:ext uri="{FF2B5EF4-FFF2-40B4-BE49-F238E27FC236}">
                  <a16:creationId xmlns:a16="http://schemas.microsoft.com/office/drawing/2014/main" id="{76E60623-5B02-4D21-A9C7-6D6EDEF8A21B}"/>
                </a:ext>
              </a:extLst>
            </p:cNvPr>
            <p:cNvSpPr>
              <a:spLocks noChangeArrowheads="1"/>
            </p:cNvSpPr>
            <p:nvPr/>
          </p:nvSpPr>
          <p:spPr bwMode="auto">
            <a:xfrm>
              <a:off x="6027734" y="1820863"/>
              <a:ext cx="81679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2</a:t>
              </a:r>
            </a:p>
          </p:txBody>
        </p:sp>
        <p:sp>
          <p:nvSpPr>
            <p:cNvPr id="5136" name="Rectangle 38">
              <a:extLst>
                <a:ext uri="{FF2B5EF4-FFF2-40B4-BE49-F238E27FC236}">
                  <a16:creationId xmlns:a16="http://schemas.microsoft.com/office/drawing/2014/main" id="{596329F1-9946-4919-AB36-063342534E03}"/>
                </a:ext>
              </a:extLst>
            </p:cNvPr>
            <p:cNvSpPr>
              <a:spLocks noChangeArrowheads="1"/>
            </p:cNvSpPr>
            <p:nvPr/>
          </p:nvSpPr>
          <p:spPr bwMode="auto">
            <a:xfrm>
              <a:off x="6945986" y="1820863"/>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3</a:t>
              </a:r>
            </a:p>
          </p:txBody>
        </p:sp>
        <p:sp>
          <p:nvSpPr>
            <p:cNvPr id="5137" name="AutoShape 31">
              <a:extLst>
                <a:ext uri="{FF2B5EF4-FFF2-40B4-BE49-F238E27FC236}">
                  <a16:creationId xmlns:a16="http://schemas.microsoft.com/office/drawing/2014/main" id="{0C1EE9E7-D03B-43A5-B0F4-F2BB1F468B87}"/>
                </a:ext>
              </a:extLst>
            </p:cNvPr>
            <p:cNvSpPr>
              <a:spLocks noChangeArrowheads="1"/>
            </p:cNvSpPr>
            <p:nvPr/>
          </p:nvSpPr>
          <p:spPr bwMode="auto">
            <a:xfrm>
              <a:off x="5264244" y="1628775"/>
              <a:ext cx="2340338" cy="877888"/>
            </a:xfrm>
            <a:prstGeom prst="downArrow">
              <a:avLst>
                <a:gd name="adj1" fmla="val 50000"/>
                <a:gd name="adj2" fmla="val 25000"/>
              </a:avLst>
            </a:prstGeom>
            <a:solidFill>
              <a:srgbClr val="C2FFA3"/>
            </a:solidFill>
            <a:ln w="1587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Infundieren </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von</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Fähigkeiten</a:t>
              </a:r>
            </a:p>
          </p:txBody>
        </p:sp>
        <p:sp>
          <p:nvSpPr>
            <p:cNvPr id="5138" name="Text Box 40">
              <a:extLst>
                <a:ext uri="{FF2B5EF4-FFF2-40B4-BE49-F238E27FC236}">
                  <a16:creationId xmlns:a16="http://schemas.microsoft.com/office/drawing/2014/main" id="{0B95404C-993F-496F-870C-EFBCDDA20422}"/>
                </a:ext>
              </a:extLst>
            </p:cNvPr>
            <p:cNvSpPr txBox="1">
              <a:spLocks noChangeArrowheads="1"/>
            </p:cNvSpPr>
            <p:nvPr/>
          </p:nvSpPr>
          <p:spPr bwMode="auto">
            <a:xfrm>
              <a:off x="4719140" y="549275"/>
              <a:ext cx="3353166"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Managementsynergien</a:t>
              </a:r>
            </a:p>
          </p:txBody>
        </p:sp>
        <p:sp>
          <p:nvSpPr>
            <p:cNvPr id="5139" name="Rectangle 41">
              <a:extLst>
                <a:ext uri="{FF2B5EF4-FFF2-40B4-BE49-F238E27FC236}">
                  <a16:creationId xmlns:a16="http://schemas.microsoft.com/office/drawing/2014/main" id="{0DBCA677-BD6B-42D8-9CE3-D88C96562AC0}"/>
                </a:ext>
              </a:extLst>
            </p:cNvPr>
            <p:cNvSpPr>
              <a:spLocks noChangeArrowheads="1"/>
            </p:cNvSpPr>
            <p:nvPr/>
          </p:nvSpPr>
          <p:spPr bwMode="auto">
            <a:xfrm>
              <a:off x="4717420" y="3789363"/>
              <a:ext cx="3354885" cy="2089150"/>
            </a:xfrm>
            <a:prstGeom prst="rect">
              <a:avLst/>
            </a:prstGeom>
            <a:solidFill>
              <a:srgbClr val="FFFFFF"/>
            </a:solidFill>
            <a:ln w="12700">
              <a:solidFill>
                <a:srgbClr val="000000"/>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40" name="Rectangle 42">
              <a:extLst>
                <a:ext uri="{FF2B5EF4-FFF2-40B4-BE49-F238E27FC236}">
                  <a16:creationId xmlns:a16="http://schemas.microsoft.com/office/drawing/2014/main" id="{58C8A9AF-60FD-4273-A1B3-A3588FF55E31}"/>
                </a:ext>
              </a:extLst>
            </p:cNvPr>
            <p:cNvSpPr>
              <a:spLocks noChangeArrowheads="1"/>
            </p:cNvSpPr>
            <p:nvPr/>
          </p:nvSpPr>
          <p:spPr bwMode="auto">
            <a:xfrm>
              <a:off x="5107763" y="3948113"/>
              <a:ext cx="2651580" cy="407988"/>
            </a:xfrm>
            <a:prstGeom prst="rect">
              <a:avLst/>
            </a:prstGeom>
            <a:solidFill>
              <a:srgbClr val="246237"/>
            </a:solidFill>
            <a:ln w="952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Corporate Center</a:t>
              </a:r>
            </a:p>
          </p:txBody>
        </p:sp>
        <p:sp>
          <p:nvSpPr>
            <p:cNvPr id="5141" name="Rectangle 43">
              <a:extLst>
                <a:ext uri="{FF2B5EF4-FFF2-40B4-BE49-F238E27FC236}">
                  <a16:creationId xmlns:a16="http://schemas.microsoft.com/office/drawing/2014/main" id="{491AC8AA-E7EA-46EA-9682-4E27D36AC2D0}"/>
                </a:ext>
              </a:extLst>
            </p:cNvPr>
            <p:cNvSpPr>
              <a:spLocks noChangeArrowheads="1"/>
            </p:cNvSpPr>
            <p:nvPr/>
          </p:nvSpPr>
          <p:spPr bwMode="auto">
            <a:xfrm>
              <a:off x="5107763" y="4629150"/>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1</a:t>
              </a:r>
            </a:p>
          </p:txBody>
        </p:sp>
        <p:sp>
          <p:nvSpPr>
            <p:cNvPr id="5142" name="Rectangle 44">
              <a:extLst>
                <a:ext uri="{FF2B5EF4-FFF2-40B4-BE49-F238E27FC236}">
                  <a16:creationId xmlns:a16="http://schemas.microsoft.com/office/drawing/2014/main" id="{997DEE7F-7A9B-4945-AC3F-D0F871629B27}"/>
                </a:ext>
              </a:extLst>
            </p:cNvPr>
            <p:cNvSpPr>
              <a:spLocks noChangeArrowheads="1"/>
            </p:cNvSpPr>
            <p:nvPr/>
          </p:nvSpPr>
          <p:spPr bwMode="auto">
            <a:xfrm>
              <a:off x="6026015" y="4629150"/>
              <a:ext cx="81679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2</a:t>
              </a:r>
            </a:p>
          </p:txBody>
        </p:sp>
        <p:sp>
          <p:nvSpPr>
            <p:cNvPr id="5143" name="Rectangle 45">
              <a:extLst>
                <a:ext uri="{FF2B5EF4-FFF2-40B4-BE49-F238E27FC236}">
                  <a16:creationId xmlns:a16="http://schemas.microsoft.com/office/drawing/2014/main" id="{EDAA3D5E-4CF9-4FC2-BA88-6A5FA1824821}"/>
                </a:ext>
              </a:extLst>
            </p:cNvPr>
            <p:cNvSpPr>
              <a:spLocks noChangeArrowheads="1"/>
            </p:cNvSpPr>
            <p:nvPr/>
          </p:nvSpPr>
          <p:spPr bwMode="auto">
            <a:xfrm>
              <a:off x="6944266" y="4629150"/>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3</a:t>
              </a:r>
            </a:p>
          </p:txBody>
        </p:sp>
        <p:sp>
          <p:nvSpPr>
            <p:cNvPr id="5144" name="Text Box 47">
              <a:extLst>
                <a:ext uri="{FF2B5EF4-FFF2-40B4-BE49-F238E27FC236}">
                  <a16:creationId xmlns:a16="http://schemas.microsoft.com/office/drawing/2014/main" id="{F3F7B588-769D-422B-9B08-F7FA51DB44EF}"/>
                </a:ext>
              </a:extLst>
            </p:cNvPr>
            <p:cNvSpPr txBox="1">
              <a:spLocks noChangeArrowheads="1"/>
            </p:cNvSpPr>
            <p:nvPr/>
          </p:nvSpPr>
          <p:spPr bwMode="auto">
            <a:xfrm>
              <a:off x="4717420" y="3357563"/>
              <a:ext cx="3353166"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Finanzielle Synergien</a:t>
              </a:r>
            </a:p>
          </p:txBody>
        </p:sp>
        <p:grpSp>
          <p:nvGrpSpPr>
            <p:cNvPr id="5145" name="Group 67">
              <a:extLst>
                <a:ext uri="{FF2B5EF4-FFF2-40B4-BE49-F238E27FC236}">
                  <a16:creationId xmlns:a16="http://schemas.microsoft.com/office/drawing/2014/main" id="{8509577C-79C5-459D-991B-055B25E59292}"/>
                </a:ext>
              </a:extLst>
            </p:cNvPr>
            <p:cNvGrpSpPr>
              <a:grpSpLocks/>
            </p:cNvGrpSpPr>
            <p:nvPr/>
          </p:nvGrpSpPr>
          <p:grpSpPr bwMode="auto">
            <a:xfrm>
              <a:off x="5328220" y="4276725"/>
              <a:ext cx="2336899" cy="665163"/>
              <a:chOff x="1419" y="3300"/>
              <a:chExt cx="1180" cy="153"/>
            </a:xfrm>
          </p:grpSpPr>
          <p:sp>
            <p:nvSpPr>
              <p:cNvPr id="5154" name="Oval 68">
                <a:extLst>
                  <a:ext uri="{FF2B5EF4-FFF2-40B4-BE49-F238E27FC236}">
                    <a16:creationId xmlns:a16="http://schemas.microsoft.com/office/drawing/2014/main" id="{87700B7D-1863-4745-9D9E-3C2C2B187761}"/>
                  </a:ext>
                </a:extLst>
              </p:cNvPr>
              <p:cNvSpPr>
                <a:spLocks noChangeArrowheads="1"/>
              </p:cNvSpPr>
              <p:nvPr/>
            </p:nvSpPr>
            <p:spPr bwMode="auto">
              <a:xfrm>
                <a:off x="1419" y="3306"/>
                <a:ext cx="1180" cy="136"/>
              </a:xfrm>
              <a:prstGeom prst="ellipse">
                <a:avLst/>
              </a:prstGeom>
              <a:solidFill>
                <a:srgbClr val="C2FFA3">
                  <a:alpha val="74901"/>
                </a:srgbClr>
              </a:solidFill>
              <a:ln w="34925">
                <a:solidFill>
                  <a:srgbClr val="000000"/>
                </a:solidFill>
                <a:round/>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55" name="AutoShape 69">
                <a:extLst>
                  <a:ext uri="{FF2B5EF4-FFF2-40B4-BE49-F238E27FC236}">
                    <a16:creationId xmlns:a16="http://schemas.microsoft.com/office/drawing/2014/main" id="{386F417A-C880-4666-B7CF-A52348934AE2}"/>
                  </a:ext>
                </a:extLst>
              </p:cNvPr>
              <p:cNvSpPr>
                <a:spLocks noChangeArrowheads="1"/>
              </p:cNvSpPr>
              <p:nvPr/>
            </p:nvSpPr>
            <p:spPr bwMode="auto">
              <a:xfrm rot="5400000">
                <a:off x="2372" y="3300"/>
                <a:ext cx="45" cy="45"/>
              </a:xfrm>
              <a:prstGeom prst="triangle">
                <a:avLst>
                  <a:gd name="adj" fmla="val 50000"/>
                </a:avLst>
              </a:prstGeom>
              <a:solidFill>
                <a:srgbClr val="000000">
                  <a:alpha val="74901"/>
                </a:srgbClr>
              </a:solidFill>
              <a:ln w="952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56" name="AutoShape 70">
                <a:extLst>
                  <a:ext uri="{FF2B5EF4-FFF2-40B4-BE49-F238E27FC236}">
                    <a16:creationId xmlns:a16="http://schemas.microsoft.com/office/drawing/2014/main" id="{5AE1156B-6228-4AFB-AFD4-CD9CBFF8EB89}"/>
                  </a:ext>
                </a:extLst>
              </p:cNvPr>
              <p:cNvSpPr>
                <a:spLocks noChangeArrowheads="1"/>
              </p:cNvSpPr>
              <p:nvPr/>
            </p:nvSpPr>
            <p:spPr bwMode="auto">
              <a:xfrm rot="16200000" flipH="1">
                <a:off x="1690" y="3408"/>
                <a:ext cx="45" cy="45"/>
              </a:xfrm>
              <a:prstGeom prst="triangle">
                <a:avLst>
                  <a:gd name="adj" fmla="val 50000"/>
                </a:avLst>
              </a:prstGeom>
              <a:solidFill>
                <a:srgbClr val="000000">
                  <a:alpha val="74901"/>
                </a:srgbClr>
              </a:solidFill>
              <a:ln w="952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5146" name="Text Box 71">
              <a:extLst>
                <a:ext uri="{FF2B5EF4-FFF2-40B4-BE49-F238E27FC236}">
                  <a16:creationId xmlns:a16="http://schemas.microsoft.com/office/drawing/2014/main" id="{587C961B-404E-4A61-BE35-B57D332ECC3F}"/>
                </a:ext>
              </a:extLst>
            </p:cNvPr>
            <p:cNvSpPr txBox="1">
              <a:spLocks noChangeArrowheads="1"/>
            </p:cNvSpPr>
            <p:nvPr/>
          </p:nvSpPr>
          <p:spPr bwMode="auto">
            <a:xfrm>
              <a:off x="5276633" y="4465622"/>
              <a:ext cx="2440073"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lIns="90000" tIns="46800" rIns="90000" bIns="46800" anchorCtr="1">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Konfigurieren des Portfolios</a:t>
              </a:r>
            </a:p>
          </p:txBody>
        </p:sp>
        <p:sp>
          <p:nvSpPr>
            <p:cNvPr id="5147" name="Text Box 77">
              <a:extLst>
                <a:ext uri="{FF2B5EF4-FFF2-40B4-BE49-F238E27FC236}">
                  <a16:creationId xmlns:a16="http://schemas.microsoft.com/office/drawing/2014/main" id="{C1615455-C3FD-4DD1-8249-30B011221D58}"/>
                </a:ext>
              </a:extLst>
            </p:cNvPr>
            <p:cNvSpPr txBox="1">
              <a:spLocks noChangeArrowheads="1"/>
            </p:cNvSpPr>
            <p:nvPr/>
          </p:nvSpPr>
          <p:spPr bwMode="auto">
            <a:xfrm>
              <a:off x="819150" y="3357563"/>
              <a:ext cx="3353166"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Marktmachtsynergien</a:t>
              </a:r>
            </a:p>
          </p:txBody>
        </p:sp>
        <p:sp>
          <p:nvSpPr>
            <p:cNvPr id="5148" name="Rectangle 84">
              <a:extLst>
                <a:ext uri="{FF2B5EF4-FFF2-40B4-BE49-F238E27FC236}">
                  <a16:creationId xmlns:a16="http://schemas.microsoft.com/office/drawing/2014/main" id="{8D980231-3C9A-4F11-8ADD-CA8DC4856DF1}"/>
                </a:ext>
              </a:extLst>
            </p:cNvPr>
            <p:cNvSpPr>
              <a:spLocks noChangeArrowheads="1"/>
            </p:cNvSpPr>
            <p:nvPr/>
          </p:nvSpPr>
          <p:spPr bwMode="auto">
            <a:xfrm>
              <a:off x="819150" y="3787775"/>
              <a:ext cx="3354885" cy="2089150"/>
            </a:xfrm>
            <a:prstGeom prst="rect">
              <a:avLst/>
            </a:prstGeom>
            <a:solidFill>
              <a:srgbClr val="FFFFFF"/>
            </a:solidFill>
            <a:ln w="12700">
              <a:solidFill>
                <a:srgbClr val="000000"/>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49" name="Rectangle 85">
              <a:extLst>
                <a:ext uri="{FF2B5EF4-FFF2-40B4-BE49-F238E27FC236}">
                  <a16:creationId xmlns:a16="http://schemas.microsoft.com/office/drawing/2014/main" id="{C041CF9D-5E85-4DE8-89F6-E7BE33B94EB7}"/>
                </a:ext>
              </a:extLst>
            </p:cNvPr>
            <p:cNvSpPr>
              <a:spLocks noChangeArrowheads="1"/>
            </p:cNvSpPr>
            <p:nvPr/>
          </p:nvSpPr>
          <p:spPr bwMode="auto">
            <a:xfrm>
              <a:off x="1209493" y="3946525"/>
              <a:ext cx="2651580" cy="407988"/>
            </a:xfrm>
            <a:prstGeom prst="rect">
              <a:avLst/>
            </a:prstGeom>
            <a:solidFill>
              <a:srgbClr val="246237"/>
            </a:solidFill>
            <a:ln w="952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Corporate Center</a:t>
              </a:r>
            </a:p>
          </p:txBody>
        </p:sp>
        <p:sp>
          <p:nvSpPr>
            <p:cNvPr id="5150" name="Rectangle 86">
              <a:extLst>
                <a:ext uri="{FF2B5EF4-FFF2-40B4-BE49-F238E27FC236}">
                  <a16:creationId xmlns:a16="http://schemas.microsoft.com/office/drawing/2014/main" id="{739A24BA-4E42-4EFB-81F3-539A9C2F57EC}"/>
                </a:ext>
              </a:extLst>
            </p:cNvPr>
            <p:cNvSpPr>
              <a:spLocks noChangeArrowheads="1"/>
            </p:cNvSpPr>
            <p:nvPr/>
          </p:nvSpPr>
          <p:spPr bwMode="auto">
            <a:xfrm>
              <a:off x="1209493" y="4627563"/>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1</a:t>
              </a:r>
            </a:p>
          </p:txBody>
        </p:sp>
        <p:sp>
          <p:nvSpPr>
            <p:cNvPr id="5151" name="Rectangle 87">
              <a:extLst>
                <a:ext uri="{FF2B5EF4-FFF2-40B4-BE49-F238E27FC236}">
                  <a16:creationId xmlns:a16="http://schemas.microsoft.com/office/drawing/2014/main" id="{8E29CF3F-FFD7-4389-8943-4FAC88A697B5}"/>
                </a:ext>
              </a:extLst>
            </p:cNvPr>
            <p:cNvSpPr>
              <a:spLocks noChangeArrowheads="1"/>
            </p:cNvSpPr>
            <p:nvPr/>
          </p:nvSpPr>
          <p:spPr bwMode="auto">
            <a:xfrm>
              <a:off x="2127744" y="4627563"/>
              <a:ext cx="81679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2</a:t>
              </a:r>
            </a:p>
          </p:txBody>
        </p:sp>
        <p:sp>
          <p:nvSpPr>
            <p:cNvPr id="5152" name="Rectangle 88">
              <a:extLst>
                <a:ext uri="{FF2B5EF4-FFF2-40B4-BE49-F238E27FC236}">
                  <a16:creationId xmlns:a16="http://schemas.microsoft.com/office/drawing/2014/main" id="{E9CFF604-B021-4CD2-AA3D-9EEF48370B2E}"/>
                </a:ext>
              </a:extLst>
            </p:cNvPr>
            <p:cNvSpPr>
              <a:spLocks noChangeArrowheads="1"/>
            </p:cNvSpPr>
            <p:nvPr/>
          </p:nvSpPr>
          <p:spPr bwMode="auto">
            <a:xfrm>
              <a:off x="3045996" y="4627563"/>
              <a:ext cx="815077" cy="1087438"/>
            </a:xfrm>
            <a:prstGeom prst="rect">
              <a:avLst/>
            </a:prstGeom>
            <a:solidFill>
              <a:srgbClr val="FFFFFF"/>
            </a:solidFill>
            <a:ln w="9525">
              <a:solidFill>
                <a:srgbClr val="000000"/>
              </a:solidFill>
              <a:miter lim="800000"/>
              <a:headEnd/>
              <a:tailEnd/>
            </a:ln>
          </p:spPr>
          <p:txBody>
            <a:bodyPr wrap="none" lIns="90000" tIns="46800" rIns="90000" bIns="4680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de-DE"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SGE 3</a:t>
              </a:r>
            </a:p>
          </p:txBody>
        </p:sp>
        <p:sp>
          <p:nvSpPr>
            <p:cNvPr id="5153" name="AutoShape 91">
              <a:extLst>
                <a:ext uri="{FF2B5EF4-FFF2-40B4-BE49-F238E27FC236}">
                  <a16:creationId xmlns:a16="http://schemas.microsoft.com/office/drawing/2014/main" id="{9848AB31-7555-43D1-BA32-639A539FA7A5}"/>
                </a:ext>
              </a:extLst>
            </p:cNvPr>
            <p:cNvSpPr>
              <a:spLocks noChangeArrowheads="1"/>
            </p:cNvSpPr>
            <p:nvPr/>
          </p:nvSpPr>
          <p:spPr bwMode="auto">
            <a:xfrm>
              <a:off x="1276349" y="4437063"/>
              <a:ext cx="2524125" cy="1008063"/>
            </a:xfrm>
            <a:prstGeom prst="leftRightArrow">
              <a:avLst>
                <a:gd name="adj1" fmla="val 50000"/>
                <a:gd name="adj2" fmla="val 41419"/>
              </a:avLst>
            </a:prstGeom>
            <a:solidFill>
              <a:srgbClr val="C2FFA3"/>
            </a:solidFill>
            <a:ln w="15875">
              <a:solidFill>
                <a:srgbClr val="000000"/>
              </a:solidFill>
              <a:miter lim="800000"/>
              <a:headEnd/>
              <a:tailEnd/>
            </a:ln>
          </p:spPr>
          <p:txBody>
            <a:bodyPr wrap="none"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Absprachen zwischen den </a:t>
              </a:r>
              <a:b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Geschäftseinheiten</a:t>
              </a:r>
            </a:p>
          </p:txBody>
        </p:sp>
      </p:grpSp>
      <p:sp>
        <p:nvSpPr>
          <p:cNvPr id="37" name="Textfeld 36">
            <a:extLst>
              <a:ext uri="{FF2B5EF4-FFF2-40B4-BE49-F238E27FC236}">
                <a16:creationId xmlns:a16="http://schemas.microsoft.com/office/drawing/2014/main" id="{1D2EEB76-1DF4-403D-9278-FE7D19FAFF72}"/>
              </a:ext>
            </a:extLst>
          </p:cNvPr>
          <p:cNvSpPr txBox="1"/>
          <p:nvPr/>
        </p:nvSpPr>
        <p:spPr>
          <a:xfrm>
            <a:off x="8951225" y="616530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8-</a:t>
            </a:r>
            <a:r>
              <a:rPr lang="de-CH" sz="1000" dirty="0">
                <a:solidFill>
                  <a:srgbClr val="000000"/>
                </a:solidFill>
              </a:rPr>
              <a:t>2</a:t>
            </a:r>
            <a:endPar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8" name="Rectangle 2">
            <a:extLst>
              <a:ext uri="{FF2B5EF4-FFF2-40B4-BE49-F238E27FC236}">
                <a16:creationId xmlns:a16="http://schemas.microsoft.com/office/drawing/2014/main" id="{687BFE37-5EC3-4422-9FF3-9190ACBD3A03}"/>
              </a:ext>
            </a:extLst>
          </p:cNvPr>
          <p:cNvSpPr txBox="1">
            <a:spLocks noChangeArrowheads="1"/>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pPr eaLnBrk="1" hangingPunct="1"/>
            <a:r>
              <a:rPr lang="de-CH" altLang="de-DE" kern="0" dirty="0"/>
              <a:t>Synergietypen</a:t>
            </a:r>
            <a:endParaRPr lang="de-DE" altLang="de-DE" kern="0" dirty="0"/>
          </a:p>
        </p:txBody>
      </p:sp>
      <p:sp>
        <p:nvSpPr>
          <p:cNvPr id="39" name="Textfeld 38">
            <a:extLst>
              <a:ext uri="{FF2B5EF4-FFF2-40B4-BE49-F238E27FC236}">
                <a16:creationId xmlns:a16="http://schemas.microsoft.com/office/drawing/2014/main" id="{87EDB04F-0D5C-440E-8A08-ADBD5431BC06}"/>
              </a:ext>
            </a:extLst>
          </p:cNvPr>
          <p:cNvSpPr txBox="1"/>
          <p:nvPr/>
        </p:nvSpPr>
        <p:spPr>
          <a:xfrm>
            <a:off x="4235920" y="6582539"/>
            <a:ext cx="1382110" cy="246221"/>
          </a:xfrm>
          <a:prstGeom prst="rect">
            <a:avLst/>
          </a:prstGeom>
          <a:noFill/>
        </p:spPr>
        <p:txBody>
          <a:bodyPr wrap="none" rtlCol="0">
            <a:spAutoFit/>
          </a:bodyPr>
          <a:lstStyle/>
          <a:p>
            <a:r>
              <a:rPr lang="de-CH" sz="1000" dirty="0"/>
              <a:t>Quelle: Knoll (2008)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82" name="Rechteck 166"/>
          <p:cNvSpPr>
            <a:spLocks noChangeArrowheads="1"/>
          </p:cNvSpPr>
          <p:nvPr/>
        </p:nvSpPr>
        <p:spPr bwMode="auto">
          <a:xfrm>
            <a:off x="307276" y="780920"/>
            <a:ext cx="9182228" cy="5384384"/>
          </a:xfrm>
          <a:prstGeom prst="rect">
            <a:avLst/>
          </a:prstGeom>
          <a:noFill/>
          <a:ln w="12700" algn="ctr">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Arial" pitchFamily="34" charset="0"/>
              <a:ea typeface="+mn-ea"/>
              <a:cs typeface="+mn-cs"/>
            </a:endParaRPr>
          </a:p>
        </p:txBody>
      </p:sp>
      <p:cxnSp>
        <p:nvCxnSpPr>
          <p:cNvPr id="15383" name="Gerade Verbindung 174"/>
          <p:cNvCxnSpPr>
            <a:cxnSpLocks noChangeShapeType="1"/>
          </p:cNvCxnSpPr>
          <p:nvPr/>
        </p:nvCxnSpPr>
        <p:spPr bwMode="auto">
          <a:xfrm>
            <a:off x="307276" y="1644141"/>
            <a:ext cx="9182228" cy="3838"/>
          </a:xfrm>
          <a:prstGeom prst="line">
            <a:avLst/>
          </a:prstGeom>
          <a:noFill/>
          <a:ln w="12700" algn="ctr">
            <a:solidFill>
              <a:schemeClr val="tx1"/>
            </a:solidFill>
            <a:round/>
            <a:headEnd/>
            <a:tailEnd/>
          </a:ln>
        </p:spPr>
      </p:cxnSp>
      <p:sp>
        <p:nvSpPr>
          <p:cNvPr id="15388" name="Textfeld 196"/>
          <p:cNvSpPr txBox="1">
            <a:spLocks noChangeArrowheads="1"/>
          </p:cNvSpPr>
          <p:nvPr/>
        </p:nvSpPr>
        <p:spPr bwMode="auto">
          <a:xfrm>
            <a:off x="464789" y="857152"/>
            <a:ext cx="1436612"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rPr>
              <a:t>Operative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rPr>
              <a:t>Synergien</a:t>
            </a:r>
          </a:p>
        </p:txBody>
      </p:sp>
      <p:sp>
        <p:nvSpPr>
          <p:cNvPr id="15389" name="Textfeld 197"/>
          <p:cNvSpPr txBox="1">
            <a:spLocks noChangeArrowheads="1"/>
          </p:cNvSpPr>
          <p:nvPr/>
        </p:nvSpPr>
        <p:spPr bwMode="auto">
          <a:xfrm>
            <a:off x="2665875" y="857152"/>
            <a:ext cx="1837362"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rPr>
              <a:t>Management-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err="1">
                <a:ln>
                  <a:noFill/>
                </a:ln>
                <a:solidFill>
                  <a:srgbClr val="000000"/>
                </a:solidFill>
                <a:effectLst/>
                <a:uLnTx/>
                <a:uFillTx/>
                <a:latin typeface="Arial" pitchFamily="34" charset="0"/>
                <a:ea typeface="+mn-ea"/>
                <a:cs typeface="+mn-cs"/>
              </a:rPr>
              <a:t>synergien</a:t>
            </a:r>
            <a:endPar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5390" name="Textfeld 198"/>
          <p:cNvSpPr txBox="1">
            <a:spLocks noChangeArrowheads="1"/>
          </p:cNvSpPr>
          <p:nvPr/>
        </p:nvSpPr>
        <p:spPr bwMode="auto">
          <a:xfrm>
            <a:off x="5017636" y="857152"/>
            <a:ext cx="1564852"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rPr>
              <a:t>Finanzielle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rPr>
              <a:t>Synergien</a:t>
            </a:r>
          </a:p>
        </p:txBody>
      </p:sp>
      <p:sp>
        <p:nvSpPr>
          <p:cNvPr id="15391" name="Textfeld 199"/>
          <p:cNvSpPr txBox="1">
            <a:spLocks noChangeArrowheads="1"/>
          </p:cNvSpPr>
          <p:nvPr/>
        </p:nvSpPr>
        <p:spPr bwMode="auto">
          <a:xfrm>
            <a:off x="7310802" y="857152"/>
            <a:ext cx="1707519"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rPr>
              <a:t>Marktmacht-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sz="2000" b="1" i="0" u="none" strike="noStrike" kern="1200" cap="none" spc="0" normalizeH="0" baseline="0" noProof="0" dirty="0" err="1">
                <a:ln>
                  <a:noFill/>
                </a:ln>
                <a:solidFill>
                  <a:srgbClr val="000000"/>
                </a:solidFill>
                <a:effectLst/>
                <a:uLnTx/>
                <a:uFillTx/>
                <a:latin typeface="Arial" pitchFamily="34" charset="0"/>
                <a:ea typeface="+mn-ea"/>
                <a:cs typeface="+mn-cs"/>
              </a:rPr>
              <a:t>synergien</a:t>
            </a:r>
            <a:endParaRPr kumimoji="0" lang="de-CH" sz="20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5393" name="Textfeld 204"/>
          <p:cNvSpPr txBox="1">
            <a:spLocks noChangeArrowheads="1"/>
          </p:cNvSpPr>
          <p:nvPr/>
        </p:nvSpPr>
        <p:spPr bwMode="auto">
          <a:xfrm>
            <a:off x="272480" y="1732998"/>
            <a:ext cx="2252988" cy="3293209"/>
          </a:xfrm>
          <a:prstGeom prst="rect">
            <a:avLst/>
          </a:prstGeom>
          <a:noFill/>
          <a:ln w="9525">
            <a:noFill/>
            <a:miter lim="800000"/>
            <a:headEnd/>
            <a:tailEnd/>
          </a:ln>
        </p:spPr>
        <p:txBody>
          <a:bodyPr>
            <a:spAutoFit/>
          </a:bodyPr>
          <a:lstStyle/>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Horizontaler Mechanismus</a:t>
            </a:r>
          </a:p>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Synergien durch Teilen, Transferieren sowie Kombinieren von Ressourcen und Fähigkeiten zwischen den Geschäftseinheiten</a:t>
            </a:r>
          </a:p>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Effizienz- und Wachstumssynergien</a:t>
            </a:r>
          </a:p>
        </p:txBody>
      </p:sp>
      <p:sp>
        <p:nvSpPr>
          <p:cNvPr id="15394" name="Textfeld 34"/>
          <p:cNvSpPr txBox="1">
            <a:spLocks noChangeArrowheads="1"/>
          </p:cNvSpPr>
          <p:nvPr/>
        </p:nvSpPr>
        <p:spPr bwMode="auto">
          <a:xfrm>
            <a:off x="2600433" y="1732998"/>
            <a:ext cx="2329125" cy="4124206"/>
          </a:xfrm>
          <a:prstGeom prst="rect">
            <a:avLst/>
          </a:prstGeom>
          <a:noFill/>
          <a:ln w="9525">
            <a:noFill/>
            <a:miter lim="800000"/>
            <a:headEnd/>
            <a:tailEnd/>
          </a:ln>
        </p:spPr>
        <p:txBody>
          <a:bodyPr>
            <a:spAutoFit/>
          </a:bodyPr>
          <a:lstStyle/>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Vertikaler Mechanismus</a:t>
            </a:r>
          </a:p>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Synergien durch Infundieren spezieller Fähigkeiten von oder über das Corporate Center in die Geschäftseinheiten</a:t>
            </a:r>
          </a:p>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Annahme: "Fit" zwischen bestimmten Ressourcen und Fähigkeiten der Corporate-Ebene und den Bedürfnissen der Geschäfte</a:t>
            </a:r>
          </a:p>
        </p:txBody>
      </p:sp>
      <p:sp>
        <p:nvSpPr>
          <p:cNvPr id="15395" name="Textfeld 217"/>
          <p:cNvSpPr txBox="1">
            <a:spLocks noChangeArrowheads="1"/>
          </p:cNvSpPr>
          <p:nvPr/>
        </p:nvSpPr>
        <p:spPr bwMode="auto">
          <a:xfrm>
            <a:off x="4928385" y="1732998"/>
            <a:ext cx="2239464" cy="3493264"/>
          </a:xfrm>
          <a:prstGeom prst="rect">
            <a:avLst/>
          </a:prstGeom>
          <a:noFill/>
          <a:ln w="9525">
            <a:noFill/>
            <a:miter lim="800000"/>
            <a:headEnd/>
            <a:tailEnd/>
          </a:ln>
        </p:spPr>
        <p:txBody>
          <a:bodyPr>
            <a:spAutoFit/>
          </a:bodyPr>
          <a:lstStyle/>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a:ln>
                  <a:noFill/>
                </a:ln>
                <a:solidFill>
                  <a:srgbClr val="000000"/>
                </a:solidFill>
                <a:effectLst/>
                <a:uLnTx/>
                <a:uFillTx/>
                <a:latin typeface="Arial Narrow" pitchFamily="34" charset="0"/>
                <a:ea typeface="+mn-ea"/>
                <a:cs typeface="+mn-cs"/>
              </a:rPr>
              <a:t>Der Mechanismus ist primär die Konfiguration des Portfolios</a:t>
            </a:r>
          </a:p>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a:ln>
                  <a:noFill/>
                </a:ln>
                <a:solidFill>
                  <a:srgbClr val="000000"/>
                </a:solidFill>
                <a:effectLst/>
                <a:uLnTx/>
                <a:uFillTx/>
                <a:latin typeface="Arial Narrow" pitchFamily="34" charset="0"/>
                <a:ea typeface="+mn-ea"/>
                <a:cs typeface="+mn-cs"/>
              </a:rPr>
              <a:t>Synergien durch Reduktion des Gesamtrisikos, dem günstigeren Zugang zu Kapital und dessen optimierender Allokation sowie der Besteuerung</a:t>
            </a:r>
          </a:p>
        </p:txBody>
      </p:sp>
      <p:sp>
        <p:nvSpPr>
          <p:cNvPr id="15396" name="Textfeld 214"/>
          <p:cNvSpPr txBox="1">
            <a:spLocks noChangeArrowheads="1"/>
          </p:cNvSpPr>
          <p:nvPr/>
        </p:nvSpPr>
        <p:spPr bwMode="auto">
          <a:xfrm>
            <a:off x="7256338" y="1732998"/>
            <a:ext cx="2149803" cy="4047262"/>
          </a:xfrm>
          <a:prstGeom prst="rect">
            <a:avLst/>
          </a:prstGeom>
          <a:noFill/>
          <a:ln w="9525">
            <a:noFill/>
            <a:miter lim="800000"/>
            <a:headEnd/>
            <a:tailEnd/>
          </a:ln>
        </p:spPr>
        <p:txBody>
          <a:bodyPr>
            <a:spAutoFit/>
          </a:bodyPr>
          <a:lstStyle/>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Der Mechanismus sind Absprachen zwischen Geschäftseinheiten soweit sie sich im gesetzlichen Rahmen bewegen.</a:t>
            </a:r>
          </a:p>
          <a:p>
            <a:pPr marL="101600" marR="0" lvl="0" indent="-101600" algn="l" defTabSz="914400" rtl="0" eaLnBrk="1" fontAlgn="base" latinLnBrk="0" hangingPunct="1">
              <a:lnSpc>
                <a:spcPct val="100000"/>
              </a:lnSpc>
              <a:spcBef>
                <a:spcPts val="600"/>
              </a:spcBef>
              <a:spcAft>
                <a:spcPct val="0"/>
              </a:spcAft>
              <a:buClrTx/>
              <a:buSzTx/>
              <a:buFont typeface="Arial" pitchFamily="34" charset="0"/>
              <a:buChar char="•"/>
              <a:tabLst/>
              <a:defRPr/>
            </a:pP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Synergien durch Aus-nutzung einer </a:t>
            </a:r>
            <a:r>
              <a:rPr kumimoji="0" lang="de-CH" sz="1800" b="0" i="0" u="none" strike="noStrike" kern="1200" cap="none" spc="0" normalizeH="0" baseline="0" noProof="0" dirty="0" err="1">
                <a:ln>
                  <a:noFill/>
                </a:ln>
                <a:solidFill>
                  <a:srgbClr val="000000"/>
                </a:solidFill>
                <a:effectLst/>
                <a:uLnTx/>
                <a:uFillTx/>
                <a:latin typeface="Arial Narrow" pitchFamily="34" charset="0"/>
                <a:ea typeface="+mn-ea"/>
                <a:cs typeface="+mn-cs"/>
              </a:rPr>
              <a:t>vergrö</a:t>
            </a:r>
            <a:r>
              <a:rPr kumimoji="0" lang="de-DE" sz="1800" b="0" i="0" u="none" strike="noStrike" kern="1200" cap="none" spc="0" normalizeH="0" baseline="0" noProof="0" dirty="0">
                <a:ln>
                  <a:noFill/>
                </a:ln>
                <a:solidFill>
                  <a:srgbClr val="000000"/>
                </a:solidFill>
                <a:effectLst/>
                <a:uLnTx/>
                <a:uFillTx/>
                <a:latin typeface="Arial Narrow" pitchFamily="34" charset="0"/>
                <a:ea typeface="+mn-ea"/>
                <a:cs typeface="+mn-cs"/>
              </a:rPr>
              <a:t>ß</a:t>
            </a:r>
            <a:r>
              <a:rPr kumimoji="0" lang="de-CH" sz="1800" b="0" i="0" u="none" strike="noStrike" kern="1200" cap="none" spc="0" normalizeH="0" baseline="0" noProof="0" dirty="0" err="1">
                <a:ln>
                  <a:noFill/>
                </a:ln>
                <a:solidFill>
                  <a:srgbClr val="000000"/>
                </a:solidFill>
                <a:effectLst/>
                <a:uLnTx/>
                <a:uFillTx/>
                <a:latin typeface="Arial Narrow" pitchFamily="34" charset="0"/>
                <a:ea typeface="+mn-ea"/>
                <a:cs typeface="+mn-cs"/>
              </a:rPr>
              <a:t>erten</a:t>
            </a:r>
            <a:r>
              <a:rPr kumimoji="0" lang="de-CH" sz="1800" b="0" i="0" u="none" strike="noStrike" kern="1200" cap="none" spc="0" normalizeH="0" baseline="0" noProof="0" dirty="0">
                <a:ln>
                  <a:noFill/>
                </a:ln>
                <a:solidFill>
                  <a:srgbClr val="000000"/>
                </a:solidFill>
                <a:effectLst/>
                <a:uLnTx/>
                <a:uFillTx/>
                <a:latin typeface="Arial Narrow" pitchFamily="34" charset="0"/>
                <a:ea typeface="+mn-ea"/>
                <a:cs typeface="+mn-cs"/>
              </a:rPr>
              <a:t> Marktmacht und der damit verbundenen Reduktion des Wettbewerbs</a:t>
            </a:r>
          </a:p>
        </p:txBody>
      </p:sp>
      <p:grpSp>
        <p:nvGrpSpPr>
          <p:cNvPr id="21" name="Gruppieren 20">
            <a:extLst>
              <a:ext uri="{FF2B5EF4-FFF2-40B4-BE49-F238E27FC236}">
                <a16:creationId xmlns:a16="http://schemas.microsoft.com/office/drawing/2014/main" id="{E5757CB1-367D-42C1-B6BA-3B1625F9B209}"/>
              </a:ext>
            </a:extLst>
          </p:cNvPr>
          <p:cNvGrpSpPr/>
          <p:nvPr/>
        </p:nvGrpSpPr>
        <p:grpSpPr>
          <a:xfrm>
            <a:off x="2588633" y="764704"/>
            <a:ext cx="6900871" cy="5400600"/>
            <a:chOff x="3578687" y="1135063"/>
            <a:chExt cx="5946888" cy="3907671"/>
          </a:xfrm>
        </p:grpSpPr>
        <p:cxnSp>
          <p:nvCxnSpPr>
            <p:cNvPr id="15384" name="Gerade Verbindung 193"/>
            <p:cNvCxnSpPr>
              <a:cxnSpLocks noChangeShapeType="1"/>
            </p:cNvCxnSpPr>
            <p:nvPr/>
          </p:nvCxnSpPr>
          <p:spPr bwMode="auto">
            <a:xfrm rot="16200000" flipH="1">
              <a:off x="3611002" y="3083852"/>
              <a:ext cx="3900490" cy="2912"/>
            </a:xfrm>
            <a:prstGeom prst="line">
              <a:avLst/>
            </a:prstGeom>
            <a:noFill/>
            <a:ln w="12700" algn="ctr">
              <a:solidFill>
                <a:schemeClr val="tx1"/>
              </a:solidFill>
              <a:prstDash val="sysDash"/>
              <a:round/>
              <a:headEnd/>
              <a:tailEnd/>
            </a:ln>
          </p:spPr>
        </p:cxnSp>
        <p:cxnSp>
          <p:nvCxnSpPr>
            <p:cNvPr id="15386" name="Gerade Verbindung 192"/>
            <p:cNvCxnSpPr>
              <a:cxnSpLocks noChangeShapeType="1"/>
            </p:cNvCxnSpPr>
            <p:nvPr/>
          </p:nvCxnSpPr>
          <p:spPr bwMode="auto">
            <a:xfrm rot="5400000">
              <a:off x="1629236" y="3084514"/>
              <a:ext cx="3900490" cy="1588"/>
            </a:xfrm>
            <a:prstGeom prst="line">
              <a:avLst/>
            </a:prstGeom>
            <a:noFill/>
            <a:ln w="12700" algn="ctr">
              <a:solidFill>
                <a:schemeClr val="tx1"/>
              </a:solidFill>
              <a:prstDash val="sysDash"/>
              <a:round/>
              <a:headEnd/>
              <a:tailEnd/>
            </a:ln>
          </p:spPr>
        </p:cxnSp>
        <p:cxnSp>
          <p:nvCxnSpPr>
            <p:cNvPr id="15387" name="Gerade Verbindung 194"/>
            <p:cNvCxnSpPr>
              <a:cxnSpLocks noChangeShapeType="1"/>
            </p:cNvCxnSpPr>
            <p:nvPr/>
          </p:nvCxnSpPr>
          <p:spPr bwMode="auto">
            <a:xfrm rot="5400000">
              <a:off x="5592768" y="3084514"/>
              <a:ext cx="3900490" cy="1588"/>
            </a:xfrm>
            <a:prstGeom prst="line">
              <a:avLst/>
            </a:prstGeom>
            <a:noFill/>
            <a:ln w="12700" algn="ctr">
              <a:solidFill>
                <a:schemeClr val="tx1"/>
              </a:solidFill>
              <a:prstDash val="sysDash"/>
              <a:round/>
              <a:headEnd/>
              <a:tailEnd/>
            </a:ln>
          </p:spPr>
        </p:cxnSp>
        <p:cxnSp>
          <p:nvCxnSpPr>
            <p:cNvPr id="15397" name="Gerade Verbindung 194"/>
            <p:cNvCxnSpPr>
              <a:cxnSpLocks noChangeShapeType="1"/>
            </p:cNvCxnSpPr>
            <p:nvPr/>
          </p:nvCxnSpPr>
          <p:spPr bwMode="auto">
            <a:xfrm rot="5400000">
              <a:off x="7574536" y="3091695"/>
              <a:ext cx="3900490" cy="1588"/>
            </a:xfrm>
            <a:prstGeom prst="line">
              <a:avLst/>
            </a:prstGeom>
            <a:noFill/>
            <a:ln w="12700" algn="ctr">
              <a:solidFill>
                <a:schemeClr val="tx1"/>
              </a:solidFill>
              <a:prstDash val="sysDash"/>
              <a:round/>
              <a:headEnd/>
              <a:tailEnd/>
            </a:ln>
          </p:spPr>
        </p:cxnSp>
      </p:grpSp>
      <p:sp>
        <p:nvSpPr>
          <p:cNvPr id="138" name="Rectangle 2"/>
          <p:cNvSpPr txBox="1">
            <a:spLocks noChangeArrowheads="1"/>
          </p:cNvSpPr>
          <p:nvPr/>
        </p:nvSpPr>
        <p:spPr>
          <a:xfrm>
            <a:off x="193675" y="190500"/>
            <a:ext cx="9361488" cy="64611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800" b="1" i="0" u="none" strike="noStrike" kern="1200" cap="none" spc="0" normalizeH="0" baseline="0" noProof="0" dirty="0">
                <a:ln>
                  <a:noFill/>
                </a:ln>
                <a:solidFill>
                  <a:srgbClr val="246237"/>
                </a:solidFill>
                <a:effectLst/>
                <a:uLnTx/>
                <a:uFillTx/>
                <a:latin typeface="Arial"/>
                <a:ea typeface="+mn-ea"/>
                <a:cs typeface="+mn-cs"/>
              </a:rPr>
              <a:t>Die vier Synergietypen im Vergleich</a:t>
            </a:r>
          </a:p>
        </p:txBody>
      </p:sp>
      <p:sp>
        <p:nvSpPr>
          <p:cNvPr id="19" name="Textfeld 18">
            <a:extLst>
              <a:ext uri="{FF2B5EF4-FFF2-40B4-BE49-F238E27FC236}">
                <a16:creationId xmlns:a16="http://schemas.microsoft.com/office/drawing/2014/main" id="{59AB95DA-0C46-4C3F-8AB9-F909F1BBD503}"/>
              </a:ext>
            </a:extLst>
          </p:cNvPr>
          <p:cNvSpPr txBox="1"/>
          <p:nvPr/>
        </p:nvSpPr>
        <p:spPr>
          <a:xfrm>
            <a:off x="8951225" y="6165304"/>
            <a:ext cx="659155"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de-CH" sz="1000" dirty="0">
                <a:solidFill>
                  <a:srgbClr val="000000"/>
                </a:solidFill>
              </a:rPr>
              <a:t>Tab</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8-1</a:t>
            </a:r>
          </a:p>
        </p:txBody>
      </p:sp>
    </p:spTree>
    <p:extLst>
      <p:ext uri="{BB962C8B-B14F-4D97-AF65-F5344CB8AC3E}">
        <p14:creationId xmlns:p14="http://schemas.microsoft.com/office/powerpoint/2010/main" val="1305183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14">
            <a:extLst>
              <a:ext uri="{FF2B5EF4-FFF2-40B4-BE49-F238E27FC236}">
                <a16:creationId xmlns:a16="http://schemas.microsoft.com/office/drawing/2014/main" id="{2D7FD5D4-9B65-4F26-932F-BEE6373B9976}"/>
              </a:ext>
            </a:extLst>
          </p:cNvPr>
          <p:cNvSpPr txBox="1">
            <a:spLocks noChangeArrowheads="1"/>
          </p:cNvSpPr>
          <p:nvPr>
            <p:custDataLst>
              <p:tags r:id="rId1"/>
            </p:custDataLst>
          </p:nvPr>
        </p:nvSpPr>
        <p:spPr bwMode="auto">
          <a:xfrm>
            <a:off x="3921926" y="810105"/>
            <a:ext cx="5105365" cy="49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15000"/>
              </a:spcBef>
              <a:spcAft>
                <a:spcPct val="0"/>
              </a:spcAft>
              <a:buClrTx/>
              <a:buSzTx/>
              <a:buFontTx/>
              <a:buNone/>
              <a:tabLst/>
              <a:defRPr/>
            </a:pPr>
            <a:r>
              <a:rPr kumimoji="0" lang="de-DE" altLang="de-DE" sz="16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Aus Gesamtunternehmenssicht</a:t>
            </a:r>
          </a:p>
        </p:txBody>
      </p:sp>
      <p:grpSp>
        <p:nvGrpSpPr>
          <p:cNvPr id="8196" name="Group 18">
            <a:extLst>
              <a:ext uri="{FF2B5EF4-FFF2-40B4-BE49-F238E27FC236}">
                <a16:creationId xmlns:a16="http://schemas.microsoft.com/office/drawing/2014/main" id="{E4B1609B-BD9C-42E6-A687-9A2039F16226}"/>
              </a:ext>
            </a:extLst>
          </p:cNvPr>
          <p:cNvGrpSpPr>
            <a:grpSpLocks/>
          </p:cNvGrpSpPr>
          <p:nvPr/>
        </p:nvGrpSpPr>
        <p:grpSpPr bwMode="auto">
          <a:xfrm>
            <a:off x="408462" y="1298720"/>
            <a:ext cx="9098250" cy="4802956"/>
            <a:chOff x="395" y="853"/>
            <a:chExt cx="5038" cy="3008"/>
          </a:xfrm>
        </p:grpSpPr>
        <p:sp>
          <p:nvSpPr>
            <p:cNvPr id="8198" name="Rectangle 5">
              <a:extLst>
                <a:ext uri="{FF2B5EF4-FFF2-40B4-BE49-F238E27FC236}">
                  <a16:creationId xmlns:a16="http://schemas.microsoft.com/office/drawing/2014/main" id="{968F1B9A-51E7-416D-BA4D-0E8B585971E9}"/>
                </a:ext>
              </a:extLst>
            </p:cNvPr>
            <p:cNvSpPr>
              <a:spLocks noChangeArrowheads="1"/>
            </p:cNvSpPr>
            <p:nvPr>
              <p:custDataLst>
                <p:tags r:id="rId2"/>
              </p:custDataLst>
            </p:nvPr>
          </p:nvSpPr>
          <p:spPr bwMode="auto">
            <a:xfrm>
              <a:off x="3782" y="2736"/>
              <a:ext cx="1651" cy="1125"/>
            </a:xfrm>
            <a:prstGeom prst="rect">
              <a:avLst/>
            </a:prstGeom>
            <a:solidFill>
              <a:schemeClr val="hlink"/>
            </a:solidFill>
            <a:ln w="12700" algn="ctr">
              <a:solidFill>
                <a:srgbClr val="000000"/>
              </a:solidFill>
              <a:miter lim="800000"/>
              <a:headEnd/>
              <a:tailEnd/>
            </a:ln>
          </p:spPr>
          <p:txBody>
            <a:bodyPr lIns="90000" tIns="46800" rIns="90000" bIns="46800" anchor="ctr" anchorCtr="1"/>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180975" marR="0" lvl="0" indent="-180975" algn="ctr" defTabSz="914400" rtl="0" eaLnBrk="1" fontAlgn="base" latinLnBrk="0" hangingPunct="1">
                <a:lnSpc>
                  <a:spcPct val="110000"/>
                </a:lnSpc>
                <a:spcBef>
                  <a:spcPct val="20000"/>
                </a:spcBef>
                <a:spcAft>
                  <a:spcPct val="0"/>
                </a:spcAft>
                <a:buClrTx/>
                <a:buSzTx/>
                <a:buFontTx/>
                <a:buNone/>
                <a:tabLst/>
                <a:defRPr/>
              </a:pPr>
              <a:endPar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Kombinatorische</a:t>
              </a:r>
            </a:p>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Diversifikation</a:t>
              </a:r>
            </a:p>
            <a:p>
              <a:pPr marL="180975" marR="0" lvl="0" indent="-180975" algn="ctr" defTabSz="914400" rtl="0" eaLnBrk="1" fontAlgn="base" latinLnBrk="0" hangingPunct="1">
                <a:lnSpc>
                  <a:spcPct val="110000"/>
                </a:lnSpc>
                <a:spcBef>
                  <a:spcPct val="20000"/>
                </a:spcBef>
                <a:spcAft>
                  <a:spcPct val="0"/>
                </a:spcAft>
                <a:buClrTx/>
                <a:buSzTx/>
                <a:buFontTx/>
                <a:buNone/>
                <a:tabLst/>
                <a:defRPr/>
              </a:pPr>
              <a:endPar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199" name="Rectangle 6">
              <a:extLst>
                <a:ext uri="{FF2B5EF4-FFF2-40B4-BE49-F238E27FC236}">
                  <a16:creationId xmlns:a16="http://schemas.microsoft.com/office/drawing/2014/main" id="{F5C2A744-55CC-479E-9F5B-DFA6ED535A5D}"/>
                </a:ext>
              </a:extLst>
            </p:cNvPr>
            <p:cNvSpPr>
              <a:spLocks noChangeArrowheads="1"/>
            </p:cNvSpPr>
            <p:nvPr>
              <p:custDataLst>
                <p:tags r:id="rId3"/>
              </p:custDataLst>
            </p:nvPr>
          </p:nvSpPr>
          <p:spPr bwMode="auto">
            <a:xfrm>
              <a:off x="2087" y="2736"/>
              <a:ext cx="1635" cy="1125"/>
            </a:xfrm>
            <a:prstGeom prst="rect">
              <a:avLst/>
            </a:prstGeom>
            <a:solidFill>
              <a:srgbClr val="FFEB73"/>
            </a:solidFill>
            <a:ln w="12700" algn="ctr">
              <a:solidFill>
                <a:srgbClr val="000000"/>
              </a:solidFill>
              <a:miter lim="800000"/>
              <a:headEnd/>
              <a:tailEnd/>
            </a:ln>
          </p:spPr>
          <p:txBody>
            <a:bodyPr lIns="90000" tIns="46800" rIns="90000" bIns="46800" anchorCtr="1"/>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180975" marR="0" lvl="0" indent="-180975" algn="ctr" defTabSz="914400" rtl="0" eaLnBrk="1" fontAlgn="base" latinLnBrk="0" hangingPunct="1">
                <a:lnSpc>
                  <a:spcPct val="110000"/>
                </a:lnSpc>
                <a:spcBef>
                  <a:spcPct val="20000"/>
                </a:spcBef>
                <a:spcAft>
                  <a:spcPct val="0"/>
                </a:spcAft>
                <a:buClrTx/>
                <a:buSzTx/>
                <a:buFont typeface="Wingdings" panose="05000000000000000000" pitchFamily="2" charset="2"/>
                <a:buNone/>
                <a:tabLst/>
                <a:defRPr/>
              </a:pPr>
              <a: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Gemeinsame</a:t>
              </a:r>
            </a:p>
            <a:p>
              <a:pPr marL="180975" marR="0" lvl="0" indent="-180975" algn="ctr" defTabSz="914400" rtl="0" eaLnBrk="1" fontAlgn="base" latinLnBrk="0" hangingPunct="1">
                <a:lnSpc>
                  <a:spcPct val="110000"/>
                </a:lnSpc>
                <a:spcBef>
                  <a:spcPct val="20000"/>
                </a:spcBef>
                <a:spcAft>
                  <a:spcPct val="0"/>
                </a:spcAft>
                <a:buClrTx/>
                <a:buSzTx/>
                <a:buFont typeface="Wingdings" panose="05000000000000000000" pitchFamily="2" charset="2"/>
                <a:buNone/>
                <a:tabLst/>
                <a:defRPr/>
              </a:pPr>
              <a:r>
                <a:rPr kumimoji="0" lang="de-DE"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Marktentwicklung</a:t>
              </a:r>
            </a:p>
            <a:p>
              <a:pPr marL="180975" marR="0" lvl="0" indent="-180975" algn="l" defTabSz="914400" rtl="0" eaLnBrk="1" fontAlgn="base" latinLnBrk="0" hangingPunct="1">
                <a:lnSpc>
                  <a:spcPct val="110000"/>
                </a:lnSpc>
                <a:spcBef>
                  <a:spcPct val="20000"/>
                </a:spcBef>
                <a:spcAft>
                  <a:spcPct val="0"/>
                </a:spcAft>
                <a:buClrTx/>
                <a:buSzTx/>
                <a:buFont typeface="Wingdings" panose="05000000000000000000" pitchFamily="2" charset="2"/>
                <a:buChar char="§"/>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Neue geographischer Märkte</a:t>
              </a:r>
            </a:p>
            <a:p>
              <a:pPr marL="180975" marR="0" lvl="0" indent="-180975" algn="l" defTabSz="914400" rtl="0" eaLnBrk="1" fontAlgn="base" latinLnBrk="0" hangingPunct="1">
                <a:lnSpc>
                  <a:spcPct val="110000"/>
                </a:lnSpc>
                <a:spcBef>
                  <a:spcPct val="20000"/>
                </a:spcBef>
                <a:spcAft>
                  <a:spcPct val="0"/>
                </a:spcAft>
                <a:buClrTx/>
                <a:buSzTx/>
                <a:buFont typeface="Wingdings" panose="05000000000000000000" pitchFamily="2" charset="2"/>
                <a:buChar char="§"/>
                <a:tabLst/>
                <a:defRPr/>
              </a:pPr>
              <a:r>
                <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Neue Marktsegmente durch One-Firm Blick</a:t>
              </a:r>
            </a:p>
          </p:txBody>
        </p:sp>
        <p:sp>
          <p:nvSpPr>
            <p:cNvPr id="8200" name="Rectangle 8">
              <a:extLst>
                <a:ext uri="{FF2B5EF4-FFF2-40B4-BE49-F238E27FC236}">
                  <a16:creationId xmlns:a16="http://schemas.microsoft.com/office/drawing/2014/main" id="{B9C700BE-CBAC-4967-8C34-D6A89BA70BFB}"/>
                </a:ext>
              </a:extLst>
            </p:cNvPr>
            <p:cNvSpPr>
              <a:spLocks noChangeArrowheads="1"/>
            </p:cNvSpPr>
            <p:nvPr>
              <p:custDataLst>
                <p:tags r:id="rId4"/>
              </p:custDataLst>
            </p:nvPr>
          </p:nvSpPr>
          <p:spPr bwMode="auto">
            <a:xfrm>
              <a:off x="3782" y="1555"/>
              <a:ext cx="1651" cy="1126"/>
            </a:xfrm>
            <a:prstGeom prst="rect">
              <a:avLst/>
            </a:prstGeom>
            <a:solidFill>
              <a:schemeClr val="hlink"/>
            </a:solidFill>
            <a:ln w="12700" algn="ctr">
              <a:solidFill>
                <a:srgbClr val="000000"/>
              </a:solidFill>
              <a:miter lim="800000"/>
              <a:headEnd/>
              <a:tailEnd/>
            </a:ln>
          </p:spPr>
          <p:txBody>
            <a:bodyPr lIns="90000" tIns="46800" rIns="90000" bIns="46800" anchor="ctr" anchorCtr="1"/>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Gemeinsame</a:t>
              </a:r>
            </a:p>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Produktentwicklung</a:t>
              </a:r>
            </a:p>
          </p:txBody>
        </p:sp>
        <p:sp>
          <p:nvSpPr>
            <p:cNvPr id="8201" name="Rectangle 9">
              <a:extLst>
                <a:ext uri="{FF2B5EF4-FFF2-40B4-BE49-F238E27FC236}">
                  <a16:creationId xmlns:a16="http://schemas.microsoft.com/office/drawing/2014/main" id="{CFE319B0-71AE-40FA-8368-58C28C5A75ED}"/>
                </a:ext>
              </a:extLst>
            </p:cNvPr>
            <p:cNvSpPr>
              <a:spLocks noChangeArrowheads="1"/>
            </p:cNvSpPr>
            <p:nvPr>
              <p:custDataLst>
                <p:tags r:id="rId5"/>
              </p:custDataLst>
            </p:nvPr>
          </p:nvSpPr>
          <p:spPr bwMode="auto">
            <a:xfrm>
              <a:off x="2087" y="1555"/>
              <a:ext cx="1635" cy="1126"/>
            </a:xfrm>
            <a:prstGeom prst="rect">
              <a:avLst/>
            </a:prstGeom>
            <a:solidFill>
              <a:schemeClr val="hlink"/>
            </a:solidFill>
            <a:ln w="12700" algn="ctr">
              <a:solidFill>
                <a:srgbClr val="000000"/>
              </a:solidFill>
              <a:miter lim="800000"/>
              <a:headEnd/>
              <a:tailEnd/>
            </a:ln>
          </p:spPr>
          <p:txBody>
            <a:bodyPr lIns="90000" tIns="46800" rIns="90000" bIns="46800" anchor="ctr" anchorCtr="1"/>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Koordinierte</a:t>
              </a:r>
            </a:p>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Marktdurchdringung</a:t>
              </a:r>
            </a:p>
          </p:txBody>
        </p:sp>
        <p:grpSp>
          <p:nvGrpSpPr>
            <p:cNvPr id="8202" name="Group 16">
              <a:extLst>
                <a:ext uri="{FF2B5EF4-FFF2-40B4-BE49-F238E27FC236}">
                  <a16:creationId xmlns:a16="http://schemas.microsoft.com/office/drawing/2014/main" id="{4B2B2F67-3454-451F-B657-366DFC68C800}"/>
                </a:ext>
              </a:extLst>
            </p:cNvPr>
            <p:cNvGrpSpPr>
              <a:grpSpLocks/>
            </p:cNvGrpSpPr>
            <p:nvPr/>
          </p:nvGrpSpPr>
          <p:grpSpPr bwMode="auto">
            <a:xfrm>
              <a:off x="736" y="853"/>
              <a:ext cx="4697" cy="3008"/>
              <a:chOff x="839" y="1058"/>
              <a:chExt cx="4005" cy="2803"/>
            </a:xfrm>
          </p:grpSpPr>
          <p:sp>
            <p:nvSpPr>
              <p:cNvPr id="8205" name="Rectangle 7">
                <a:extLst>
                  <a:ext uri="{FF2B5EF4-FFF2-40B4-BE49-F238E27FC236}">
                    <a16:creationId xmlns:a16="http://schemas.microsoft.com/office/drawing/2014/main" id="{5AFE8013-39F4-4A1C-99D9-FF502FE0A7F2}"/>
                  </a:ext>
                </a:extLst>
              </p:cNvPr>
              <p:cNvSpPr>
                <a:spLocks noChangeArrowheads="1"/>
              </p:cNvSpPr>
              <p:nvPr>
                <p:custDataLst>
                  <p:tags r:id="rId8"/>
                </p:custDataLst>
              </p:nvPr>
            </p:nvSpPr>
            <p:spPr bwMode="auto">
              <a:xfrm>
                <a:off x="839" y="2813"/>
                <a:ext cx="1092" cy="1048"/>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nchor="ctr" anchorCtr="1"/>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Neue Märkte</a:t>
                </a:r>
              </a:p>
            </p:txBody>
          </p:sp>
          <p:sp>
            <p:nvSpPr>
              <p:cNvPr id="8206" name="Rectangle 10">
                <a:extLst>
                  <a:ext uri="{FF2B5EF4-FFF2-40B4-BE49-F238E27FC236}">
                    <a16:creationId xmlns:a16="http://schemas.microsoft.com/office/drawing/2014/main" id="{AEE2153C-60D5-42C5-93BB-F86CB46ACB3B}"/>
                  </a:ext>
                </a:extLst>
              </p:cNvPr>
              <p:cNvSpPr>
                <a:spLocks noChangeArrowheads="1"/>
              </p:cNvSpPr>
              <p:nvPr>
                <p:custDataLst>
                  <p:tags r:id="rId9"/>
                </p:custDataLst>
              </p:nvPr>
            </p:nvSpPr>
            <p:spPr bwMode="auto">
              <a:xfrm>
                <a:off x="839" y="1712"/>
                <a:ext cx="1092" cy="1049"/>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nchor="ctr" anchorCtr="1"/>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Gegenwärtige Märkte</a:t>
                </a:r>
              </a:p>
            </p:txBody>
          </p:sp>
          <p:sp>
            <p:nvSpPr>
              <p:cNvPr id="8207" name="Rectangle 11">
                <a:extLst>
                  <a:ext uri="{FF2B5EF4-FFF2-40B4-BE49-F238E27FC236}">
                    <a16:creationId xmlns:a16="http://schemas.microsoft.com/office/drawing/2014/main" id="{BC60F75A-B328-41AD-B603-C95E7FC1652E}"/>
                  </a:ext>
                </a:extLst>
              </p:cNvPr>
              <p:cNvSpPr>
                <a:spLocks noChangeArrowheads="1"/>
              </p:cNvSpPr>
              <p:nvPr>
                <p:custDataLst>
                  <p:tags r:id="rId10"/>
                </p:custDataLst>
              </p:nvPr>
            </p:nvSpPr>
            <p:spPr bwMode="auto">
              <a:xfrm>
                <a:off x="3436" y="1058"/>
                <a:ext cx="1408" cy="597"/>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nchor="ctr" anchorCtr="1"/>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Neue Produkte &amp; Dienstleistungen</a:t>
                </a:r>
              </a:p>
            </p:txBody>
          </p:sp>
          <p:sp>
            <p:nvSpPr>
              <p:cNvPr id="8208" name="Rectangle 12">
                <a:extLst>
                  <a:ext uri="{FF2B5EF4-FFF2-40B4-BE49-F238E27FC236}">
                    <a16:creationId xmlns:a16="http://schemas.microsoft.com/office/drawing/2014/main" id="{04DB258E-4ECE-46E3-BA66-29703E929EF6}"/>
                  </a:ext>
                </a:extLst>
              </p:cNvPr>
              <p:cNvSpPr>
                <a:spLocks noChangeArrowheads="1"/>
              </p:cNvSpPr>
              <p:nvPr>
                <p:custDataLst>
                  <p:tags r:id="rId11"/>
                </p:custDataLst>
              </p:nvPr>
            </p:nvSpPr>
            <p:spPr bwMode="auto">
              <a:xfrm>
                <a:off x="1991" y="1058"/>
                <a:ext cx="1394" cy="597"/>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nchor="ctr" anchorCtr="1"/>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Gegenwärtige Produkte &amp; Dienstleistungen</a:t>
                </a:r>
              </a:p>
            </p:txBody>
          </p:sp>
        </p:grpSp>
        <p:sp>
          <p:nvSpPr>
            <p:cNvPr id="8203" name="Text Box 13">
              <a:extLst>
                <a:ext uri="{FF2B5EF4-FFF2-40B4-BE49-F238E27FC236}">
                  <a16:creationId xmlns:a16="http://schemas.microsoft.com/office/drawing/2014/main" id="{A45A44B1-8925-44DB-A265-FA69999D1C94}"/>
                </a:ext>
              </a:extLst>
            </p:cNvPr>
            <p:cNvSpPr txBox="1">
              <a:spLocks noChangeArrowheads="1"/>
            </p:cNvSpPr>
            <p:nvPr>
              <p:custDataLst>
                <p:tags r:id="rId6"/>
              </p:custDataLst>
            </p:nvPr>
          </p:nvSpPr>
          <p:spPr bwMode="auto">
            <a:xfrm rot="16200000">
              <a:off x="-543" y="2544"/>
              <a:ext cx="2229"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000" tIns="46800" rIns="90000" bIns="46800"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90000"/>
                </a:lnSpc>
                <a:spcBef>
                  <a:spcPct val="15000"/>
                </a:spcBef>
                <a:spcAft>
                  <a:spcPct val="0"/>
                </a:spcAft>
                <a:buClrTx/>
                <a:buSzTx/>
                <a:buFontTx/>
                <a:buNone/>
                <a:tabLst/>
                <a:defRPr/>
              </a:pPr>
              <a:r>
                <a:rPr kumimoji="0" lang="de-DE" alt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Aus Gesamtunternehmenssicht</a:t>
              </a:r>
            </a:p>
          </p:txBody>
        </p:sp>
        <p:sp>
          <p:nvSpPr>
            <p:cNvPr id="8204" name="Rectangle 15">
              <a:extLst>
                <a:ext uri="{FF2B5EF4-FFF2-40B4-BE49-F238E27FC236}">
                  <a16:creationId xmlns:a16="http://schemas.microsoft.com/office/drawing/2014/main" id="{B79452AC-C5CB-4164-8401-2AE54F185160}"/>
                </a:ext>
              </a:extLst>
            </p:cNvPr>
            <p:cNvSpPr>
              <a:spLocks noChangeArrowheads="1"/>
            </p:cNvSpPr>
            <p:nvPr>
              <p:custDataLst>
                <p:tags r:id="rId7"/>
              </p:custDataLst>
            </p:nvPr>
          </p:nvSpPr>
          <p:spPr bwMode="auto">
            <a:xfrm>
              <a:off x="2087" y="2736"/>
              <a:ext cx="1635" cy="1125"/>
            </a:xfrm>
            <a:prstGeom prst="rect">
              <a:avLst/>
            </a:prstGeom>
            <a:solidFill>
              <a:schemeClr val="hlink"/>
            </a:solidFill>
            <a:ln w="12700" algn="ctr">
              <a:solidFill>
                <a:srgbClr val="000000"/>
              </a:solidFill>
              <a:miter lim="800000"/>
              <a:headEnd/>
              <a:tailEnd/>
            </a:ln>
          </p:spPr>
          <p:txBody>
            <a:bodyPr lIns="90000" tIns="46800" rIns="90000" bIns="46800" anchor="ctr" anchorCtr="1"/>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Gemeinsame</a:t>
              </a:r>
            </a:p>
            <a:p>
              <a:pPr marL="180975" marR="0" lvl="0" indent="-180975" algn="ctr" defTabSz="914400" rtl="0" eaLnBrk="1" fontAlgn="base" latinLnBrk="0" hangingPunct="1">
                <a:lnSpc>
                  <a:spcPct val="110000"/>
                </a:lnSpc>
                <a:spcBef>
                  <a:spcPct val="20000"/>
                </a:spcBef>
                <a:spcAft>
                  <a:spcPct val="0"/>
                </a:spcAft>
                <a:buClrTx/>
                <a:buSzTx/>
                <a:buFontTx/>
                <a:buNone/>
                <a:tabLst/>
                <a:defRPr/>
              </a:pPr>
              <a:r>
                <a:rPr kumimoji="0" lang="de-DE" altLang="de-DE"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Marktentwicklung</a:t>
              </a:r>
            </a:p>
          </p:txBody>
        </p:sp>
      </p:grpSp>
      <p:sp>
        <p:nvSpPr>
          <p:cNvPr id="17" name="Rectangle 2">
            <a:extLst>
              <a:ext uri="{FF2B5EF4-FFF2-40B4-BE49-F238E27FC236}">
                <a16:creationId xmlns:a16="http://schemas.microsoft.com/office/drawing/2014/main" id="{EC378744-EB24-42CB-8368-F2B9B52D29E0}"/>
              </a:ext>
            </a:extLst>
          </p:cNvPr>
          <p:cNvSpPr txBox="1">
            <a:spLocks noChangeArrowheads="1"/>
          </p:cNvSpPr>
          <p:nvPr/>
        </p:nvSpPr>
        <p:spPr>
          <a:xfrm>
            <a:off x="193675" y="190500"/>
            <a:ext cx="9361488" cy="64611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2800" b="1" dirty="0">
                <a:solidFill>
                  <a:srgbClr val="246237"/>
                </a:solidFill>
                <a:latin typeface="Arial"/>
              </a:rPr>
              <a:t>Corporate-Produkt/Markt-Matrix</a:t>
            </a:r>
            <a:endParaRPr kumimoji="0" lang="de-DE" sz="2800" b="1" i="0" u="none" strike="noStrike" kern="1200" cap="none" spc="0" normalizeH="0" baseline="0" noProof="0" dirty="0">
              <a:ln>
                <a:noFill/>
              </a:ln>
              <a:solidFill>
                <a:srgbClr val="246237"/>
              </a:solidFill>
              <a:effectLst/>
              <a:uLnTx/>
              <a:uFillTx/>
              <a:latin typeface="Arial"/>
              <a:ea typeface="+mn-ea"/>
              <a:cs typeface="+mn-cs"/>
            </a:endParaRPr>
          </a:p>
        </p:txBody>
      </p:sp>
      <p:sp>
        <p:nvSpPr>
          <p:cNvPr id="18" name="Textfeld 17">
            <a:extLst>
              <a:ext uri="{FF2B5EF4-FFF2-40B4-BE49-F238E27FC236}">
                <a16:creationId xmlns:a16="http://schemas.microsoft.com/office/drawing/2014/main" id="{CC7C4870-4716-499B-9500-937E251EBE9E}"/>
              </a:ext>
            </a:extLst>
          </p:cNvPr>
          <p:cNvSpPr txBox="1"/>
          <p:nvPr/>
        </p:nvSpPr>
        <p:spPr>
          <a:xfrm>
            <a:off x="8951225" y="616530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8-</a:t>
            </a:r>
            <a:r>
              <a:rPr lang="de-CH" sz="1000" dirty="0">
                <a:solidFill>
                  <a:srgbClr val="000000"/>
                </a:solidFill>
              </a:rPr>
              <a:t>3</a:t>
            </a:r>
            <a:endPar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9" name="Textfeld 18">
            <a:extLst>
              <a:ext uri="{FF2B5EF4-FFF2-40B4-BE49-F238E27FC236}">
                <a16:creationId xmlns:a16="http://schemas.microsoft.com/office/drawing/2014/main" id="{800C29A9-B56C-49E9-B644-D5CB2F90366A}"/>
              </a:ext>
            </a:extLst>
          </p:cNvPr>
          <p:cNvSpPr txBox="1"/>
          <p:nvPr/>
        </p:nvSpPr>
        <p:spPr>
          <a:xfrm>
            <a:off x="4235920" y="6582539"/>
            <a:ext cx="1382110" cy="246221"/>
          </a:xfrm>
          <a:prstGeom prst="rect">
            <a:avLst/>
          </a:prstGeom>
          <a:noFill/>
        </p:spPr>
        <p:txBody>
          <a:bodyPr wrap="none" rtlCol="0">
            <a:spAutoFit/>
          </a:bodyPr>
          <a:lstStyle/>
          <a:p>
            <a:r>
              <a:rPr lang="de-CH" sz="1000" dirty="0"/>
              <a:t>Quelle: Knoll (2008)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4">
            <a:extLst>
              <a:ext uri="{FF2B5EF4-FFF2-40B4-BE49-F238E27FC236}">
                <a16:creationId xmlns:a16="http://schemas.microsoft.com/office/drawing/2014/main" id="{94E41FF4-2B12-4921-94A2-C40CFC30E943}"/>
              </a:ext>
            </a:extLst>
          </p:cNvPr>
          <p:cNvSpPr>
            <a:spLocks noChangeAspect="1" noChangeArrowheads="1" noTextEdit="1"/>
          </p:cNvSpPr>
          <p:nvPr/>
        </p:nvSpPr>
        <p:spPr bwMode="auto">
          <a:xfrm>
            <a:off x="16431" y="1000549"/>
            <a:ext cx="9700974" cy="545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6" name="Rectangle 9">
            <a:extLst>
              <a:ext uri="{FF2B5EF4-FFF2-40B4-BE49-F238E27FC236}">
                <a16:creationId xmlns:a16="http://schemas.microsoft.com/office/drawing/2014/main" id="{B4ED1DC5-C99E-438F-AFF3-ACFAB627AD2C}"/>
              </a:ext>
            </a:extLst>
          </p:cNvPr>
          <p:cNvSpPr>
            <a:spLocks noChangeArrowheads="1"/>
          </p:cNvSpPr>
          <p:nvPr/>
        </p:nvSpPr>
        <p:spPr bwMode="auto">
          <a:xfrm>
            <a:off x="1238632" y="2871976"/>
            <a:ext cx="7117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Management-</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48" name="Rectangle 11">
            <a:extLst>
              <a:ext uri="{FF2B5EF4-FFF2-40B4-BE49-F238E27FC236}">
                <a16:creationId xmlns:a16="http://schemas.microsoft.com/office/drawing/2014/main" id="{49D8877C-9643-4DFA-9B96-B0FFCF69B743}"/>
              </a:ext>
            </a:extLst>
          </p:cNvPr>
          <p:cNvSpPr>
            <a:spLocks noChangeArrowheads="1"/>
          </p:cNvSpPr>
          <p:nvPr/>
        </p:nvSpPr>
        <p:spPr bwMode="auto">
          <a:xfrm>
            <a:off x="1238632" y="3054272"/>
            <a:ext cx="52231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synergien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9" name="Rectangle 12">
            <a:extLst>
              <a:ext uri="{FF2B5EF4-FFF2-40B4-BE49-F238E27FC236}">
                <a16:creationId xmlns:a16="http://schemas.microsoft.com/office/drawing/2014/main" id="{E53ABA49-5BCC-4519-8761-FB3C535B55F8}"/>
              </a:ext>
            </a:extLst>
          </p:cNvPr>
          <p:cNvSpPr>
            <a:spLocks noChangeArrowheads="1"/>
          </p:cNvSpPr>
          <p:nvPr/>
        </p:nvSpPr>
        <p:spPr bwMode="auto">
          <a:xfrm>
            <a:off x="1238632" y="3951911"/>
            <a:ext cx="57588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Finanzielle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0" name="Rectangle 13">
            <a:extLst>
              <a:ext uri="{FF2B5EF4-FFF2-40B4-BE49-F238E27FC236}">
                <a16:creationId xmlns:a16="http://schemas.microsoft.com/office/drawing/2014/main" id="{5E64B0FB-51FC-4788-A42D-2D78C81AC978}"/>
              </a:ext>
            </a:extLst>
          </p:cNvPr>
          <p:cNvSpPr>
            <a:spLocks noChangeArrowheads="1"/>
          </p:cNvSpPr>
          <p:nvPr/>
        </p:nvSpPr>
        <p:spPr bwMode="auto">
          <a:xfrm>
            <a:off x="1238632" y="4134208"/>
            <a:ext cx="8035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1" name="Rectangle 14">
            <a:extLst>
              <a:ext uri="{FF2B5EF4-FFF2-40B4-BE49-F238E27FC236}">
                <a16:creationId xmlns:a16="http://schemas.microsoft.com/office/drawing/2014/main" id="{796233D8-FB0D-4F2D-8946-C5CD3205FE4C}"/>
              </a:ext>
            </a:extLst>
          </p:cNvPr>
          <p:cNvSpPr>
            <a:spLocks noChangeArrowheads="1"/>
          </p:cNvSpPr>
          <p:nvPr/>
        </p:nvSpPr>
        <p:spPr bwMode="auto">
          <a:xfrm>
            <a:off x="1307405" y="4134208"/>
            <a:ext cx="462049"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ynergien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2" name="Rectangle 15">
            <a:extLst>
              <a:ext uri="{FF2B5EF4-FFF2-40B4-BE49-F238E27FC236}">
                <a16:creationId xmlns:a16="http://schemas.microsoft.com/office/drawing/2014/main" id="{445077AE-6443-48C5-A666-372E5FB33D6A}"/>
              </a:ext>
            </a:extLst>
          </p:cNvPr>
          <p:cNvSpPr>
            <a:spLocks noChangeArrowheads="1"/>
          </p:cNvSpPr>
          <p:nvPr/>
        </p:nvSpPr>
        <p:spPr bwMode="auto">
          <a:xfrm>
            <a:off x="1238632" y="5020309"/>
            <a:ext cx="64120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Marktmacht-</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54" name="Rectangle 17">
            <a:extLst>
              <a:ext uri="{FF2B5EF4-FFF2-40B4-BE49-F238E27FC236}">
                <a16:creationId xmlns:a16="http://schemas.microsoft.com/office/drawing/2014/main" id="{C39B2A04-8C25-493E-B5D6-B12667272AA2}"/>
              </a:ext>
            </a:extLst>
          </p:cNvPr>
          <p:cNvSpPr>
            <a:spLocks noChangeArrowheads="1"/>
          </p:cNvSpPr>
          <p:nvPr/>
        </p:nvSpPr>
        <p:spPr bwMode="auto">
          <a:xfrm>
            <a:off x="1238632" y="5202606"/>
            <a:ext cx="60267"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5" name="Rectangle 18">
            <a:extLst>
              <a:ext uri="{FF2B5EF4-FFF2-40B4-BE49-F238E27FC236}">
                <a16:creationId xmlns:a16="http://schemas.microsoft.com/office/drawing/2014/main" id="{927D5512-AD76-4688-BA99-F28DF7D3F17A}"/>
              </a:ext>
            </a:extLst>
          </p:cNvPr>
          <p:cNvSpPr>
            <a:spLocks noChangeArrowheads="1"/>
          </p:cNvSpPr>
          <p:nvPr/>
        </p:nvSpPr>
        <p:spPr bwMode="auto">
          <a:xfrm>
            <a:off x="1287755" y="5202606"/>
            <a:ext cx="462049"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ynergien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6" name="Rectangle 19">
            <a:extLst>
              <a:ext uri="{FF2B5EF4-FFF2-40B4-BE49-F238E27FC236}">
                <a16:creationId xmlns:a16="http://schemas.microsoft.com/office/drawing/2014/main" id="{B3038FCC-F6BD-45FF-B7E6-C912237C3253}"/>
              </a:ext>
            </a:extLst>
          </p:cNvPr>
          <p:cNvSpPr>
            <a:spLocks noChangeArrowheads="1"/>
          </p:cNvSpPr>
          <p:nvPr/>
        </p:nvSpPr>
        <p:spPr bwMode="auto">
          <a:xfrm>
            <a:off x="2431358" y="2802749"/>
            <a:ext cx="127900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Funktionale Fähigkeiten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7" name="Rectangle 20">
            <a:extLst>
              <a:ext uri="{FF2B5EF4-FFF2-40B4-BE49-F238E27FC236}">
                <a16:creationId xmlns:a16="http://schemas.microsoft.com/office/drawing/2014/main" id="{6ABB150E-C87E-46FC-BD30-B2F0A8D5EF54}"/>
              </a:ext>
            </a:extLst>
          </p:cNvPr>
          <p:cNvSpPr>
            <a:spLocks noChangeArrowheads="1"/>
          </p:cNvSpPr>
          <p:nvPr/>
        </p:nvSpPr>
        <p:spPr bwMode="auto">
          <a:xfrm>
            <a:off x="2431358" y="2985045"/>
            <a:ext cx="1325880"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Strategische Fähigkeiten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8" name="Rectangle 21">
            <a:extLst>
              <a:ext uri="{FF2B5EF4-FFF2-40B4-BE49-F238E27FC236}">
                <a16:creationId xmlns:a16="http://schemas.microsoft.com/office/drawing/2014/main" id="{7270B72F-A479-45F6-900C-75A1825562E7}"/>
              </a:ext>
            </a:extLst>
          </p:cNvPr>
          <p:cNvSpPr>
            <a:spLocks noChangeArrowheads="1"/>
          </p:cNvSpPr>
          <p:nvPr/>
        </p:nvSpPr>
        <p:spPr bwMode="auto">
          <a:xfrm>
            <a:off x="2431358" y="3169649"/>
            <a:ext cx="1566950"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Organisatorische Fähigkeiten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59" name="Rectangle 22">
            <a:extLst>
              <a:ext uri="{FF2B5EF4-FFF2-40B4-BE49-F238E27FC236}">
                <a16:creationId xmlns:a16="http://schemas.microsoft.com/office/drawing/2014/main" id="{F71F1957-0B61-4BD5-A016-F661EAC56401}"/>
              </a:ext>
            </a:extLst>
          </p:cNvPr>
          <p:cNvSpPr>
            <a:spLocks noChangeArrowheads="1"/>
          </p:cNvSpPr>
          <p:nvPr/>
        </p:nvSpPr>
        <p:spPr bwMode="auto">
          <a:xfrm>
            <a:off x="2431358" y="3824995"/>
            <a:ext cx="2645065"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Reduktion des Risikos des Gesamtunternehmens</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0" name="Rectangle 23">
            <a:extLst>
              <a:ext uri="{FF2B5EF4-FFF2-40B4-BE49-F238E27FC236}">
                <a16:creationId xmlns:a16="http://schemas.microsoft.com/office/drawing/2014/main" id="{92BA77D6-FD98-4C34-A6D9-64DBAE1C6413}"/>
              </a:ext>
            </a:extLst>
          </p:cNvPr>
          <p:cNvSpPr>
            <a:spLocks noChangeArrowheads="1"/>
          </p:cNvSpPr>
          <p:nvPr/>
        </p:nvSpPr>
        <p:spPr bwMode="auto">
          <a:xfrm>
            <a:off x="2431358" y="4007293"/>
            <a:ext cx="1962035"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Vorteile eines internen Kapitalmarkts</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1" name="Rectangle 24">
            <a:extLst>
              <a:ext uri="{FF2B5EF4-FFF2-40B4-BE49-F238E27FC236}">
                <a16:creationId xmlns:a16="http://schemas.microsoft.com/office/drawing/2014/main" id="{D97409B4-F613-4F65-9CCB-1F2A214ECE53}"/>
              </a:ext>
            </a:extLst>
          </p:cNvPr>
          <p:cNvSpPr>
            <a:spLocks noChangeArrowheads="1"/>
          </p:cNvSpPr>
          <p:nvPr/>
        </p:nvSpPr>
        <p:spPr bwMode="auto">
          <a:xfrm>
            <a:off x="2431358" y="4191897"/>
            <a:ext cx="74329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Steuervorteile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2" name="Rectangle 25">
            <a:extLst>
              <a:ext uri="{FF2B5EF4-FFF2-40B4-BE49-F238E27FC236}">
                <a16:creationId xmlns:a16="http://schemas.microsoft.com/office/drawing/2014/main" id="{E607A49A-A52F-4114-B3E6-BC065EFF9AEF}"/>
              </a:ext>
            </a:extLst>
          </p:cNvPr>
          <p:cNvSpPr>
            <a:spLocks noChangeArrowheads="1"/>
          </p:cNvSpPr>
          <p:nvPr/>
        </p:nvSpPr>
        <p:spPr bwMode="auto">
          <a:xfrm>
            <a:off x="2431358" y="4778016"/>
            <a:ext cx="1272309"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Mehrproduktkonkurrenz</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4" name="Rectangle 27">
            <a:extLst>
              <a:ext uri="{FF2B5EF4-FFF2-40B4-BE49-F238E27FC236}">
                <a16:creationId xmlns:a16="http://schemas.microsoft.com/office/drawing/2014/main" id="{7901D760-901C-4ABD-82E6-0EC53FDC635A}"/>
              </a:ext>
            </a:extLst>
          </p:cNvPr>
          <p:cNvSpPr>
            <a:spLocks noChangeArrowheads="1"/>
          </p:cNvSpPr>
          <p:nvPr/>
        </p:nvSpPr>
        <p:spPr bwMode="auto">
          <a:xfrm>
            <a:off x="2392059" y="4955052"/>
            <a:ext cx="129522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(„Multipoint Competition“)</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66" name="Rectangle 29">
            <a:extLst>
              <a:ext uri="{FF2B5EF4-FFF2-40B4-BE49-F238E27FC236}">
                <a16:creationId xmlns:a16="http://schemas.microsoft.com/office/drawing/2014/main" id="{0CA0DE7D-6B3E-486C-AD23-47483868CC5A}"/>
              </a:ext>
            </a:extLst>
          </p:cNvPr>
          <p:cNvSpPr>
            <a:spLocks noChangeArrowheads="1"/>
          </p:cNvSpPr>
          <p:nvPr/>
        </p:nvSpPr>
        <p:spPr bwMode="auto">
          <a:xfrm>
            <a:off x="2431358" y="5329521"/>
            <a:ext cx="1419630"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Ruinöse Preisunterbietung</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7" name="Rectangle 30">
            <a:extLst>
              <a:ext uri="{FF2B5EF4-FFF2-40B4-BE49-F238E27FC236}">
                <a16:creationId xmlns:a16="http://schemas.microsoft.com/office/drawing/2014/main" id="{4CD8FBD2-EECD-4B60-9E87-1B50D033484D}"/>
              </a:ext>
            </a:extLst>
          </p:cNvPr>
          <p:cNvSpPr>
            <a:spLocks noChangeArrowheads="1"/>
          </p:cNvSpPr>
          <p:nvPr/>
        </p:nvSpPr>
        <p:spPr bwMode="auto">
          <a:xfrm>
            <a:off x="2431358" y="5514125"/>
            <a:ext cx="83704"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68" name="Rectangle 31">
            <a:extLst>
              <a:ext uri="{FF2B5EF4-FFF2-40B4-BE49-F238E27FC236}">
                <a16:creationId xmlns:a16="http://schemas.microsoft.com/office/drawing/2014/main" id="{3765D481-8148-44BB-BEB1-38F4EA3EEFAA}"/>
              </a:ext>
            </a:extLst>
          </p:cNvPr>
          <p:cNvSpPr>
            <a:spLocks noChangeArrowheads="1"/>
          </p:cNvSpPr>
          <p:nvPr/>
        </p:nvSpPr>
        <p:spPr bwMode="auto">
          <a:xfrm>
            <a:off x="2509956" y="5514125"/>
            <a:ext cx="96180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Predatory</a:t>
            </a: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de-DE" altLang="de-DE" sz="11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Pricing</a:t>
            </a: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71" name="Rectangle 34">
            <a:extLst>
              <a:ext uri="{FF2B5EF4-FFF2-40B4-BE49-F238E27FC236}">
                <a16:creationId xmlns:a16="http://schemas.microsoft.com/office/drawing/2014/main" id="{A77D364D-0353-49EE-B2A5-7EEC467A469A}"/>
              </a:ext>
            </a:extLst>
          </p:cNvPr>
          <p:cNvSpPr>
            <a:spLocks noChangeArrowheads="1"/>
          </p:cNvSpPr>
          <p:nvPr/>
        </p:nvSpPr>
        <p:spPr bwMode="auto">
          <a:xfrm>
            <a:off x="2431358" y="5881027"/>
            <a:ext cx="10130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Ausschließlichkeits-</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72" name="Rectangle 35">
            <a:extLst>
              <a:ext uri="{FF2B5EF4-FFF2-40B4-BE49-F238E27FC236}">
                <a16:creationId xmlns:a16="http://schemas.microsoft.com/office/drawing/2014/main" id="{CADA6792-BE18-4617-9530-5B1119A96B8E}"/>
              </a:ext>
            </a:extLst>
          </p:cNvPr>
          <p:cNvSpPr>
            <a:spLocks noChangeArrowheads="1"/>
          </p:cNvSpPr>
          <p:nvPr/>
        </p:nvSpPr>
        <p:spPr bwMode="auto">
          <a:xfrm>
            <a:off x="3272358" y="5881027"/>
            <a:ext cx="4017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73" name="Rectangle 36">
            <a:extLst>
              <a:ext uri="{FF2B5EF4-FFF2-40B4-BE49-F238E27FC236}">
                <a16:creationId xmlns:a16="http://schemas.microsoft.com/office/drawing/2014/main" id="{EE556EAD-4898-4A42-BBA2-EE15AB3256A6}"/>
              </a:ext>
            </a:extLst>
          </p:cNvPr>
          <p:cNvSpPr>
            <a:spLocks noChangeArrowheads="1"/>
          </p:cNvSpPr>
          <p:nvPr/>
        </p:nvSpPr>
        <p:spPr bwMode="auto">
          <a:xfrm>
            <a:off x="3459682" y="5880435"/>
            <a:ext cx="1325880"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und Kopplungsgeschäfte</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74" name="Rectangle 37">
            <a:extLst>
              <a:ext uri="{FF2B5EF4-FFF2-40B4-BE49-F238E27FC236}">
                <a16:creationId xmlns:a16="http://schemas.microsoft.com/office/drawing/2014/main" id="{7522B96F-6D44-4E22-8F14-8417330D8F16}"/>
              </a:ext>
            </a:extLst>
          </p:cNvPr>
          <p:cNvSpPr>
            <a:spLocks noChangeArrowheads="1"/>
          </p:cNvSpPr>
          <p:nvPr/>
        </p:nvSpPr>
        <p:spPr bwMode="auto">
          <a:xfrm>
            <a:off x="2431358" y="6065632"/>
            <a:ext cx="83704"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75" name="Rectangle 38">
            <a:extLst>
              <a:ext uri="{FF2B5EF4-FFF2-40B4-BE49-F238E27FC236}">
                <a16:creationId xmlns:a16="http://schemas.microsoft.com/office/drawing/2014/main" id="{74BC0C38-C6AC-48DA-81C7-75CEFB570011}"/>
              </a:ext>
            </a:extLst>
          </p:cNvPr>
          <p:cNvSpPr>
            <a:spLocks noChangeArrowheads="1"/>
          </p:cNvSpPr>
          <p:nvPr/>
        </p:nvSpPr>
        <p:spPr bwMode="auto">
          <a:xfrm>
            <a:off x="2509956" y="6065632"/>
            <a:ext cx="104515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Reciprocal</a:t>
            </a: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de-DE" altLang="de-DE" sz="11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Dealing</a:t>
            </a: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78" name="Rectangle 41">
            <a:extLst>
              <a:ext uri="{FF2B5EF4-FFF2-40B4-BE49-F238E27FC236}">
                <a16:creationId xmlns:a16="http://schemas.microsoft.com/office/drawing/2014/main" id="{5C7E82B2-096B-47B0-BEDB-239C3F74CE63}"/>
              </a:ext>
            </a:extLst>
          </p:cNvPr>
          <p:cNvSpPr>
            <a:spLocks noChangeArrowheads="1"/>
          </p:cNvSpPr>
          <p:nvPr/>
        </p:nvSpPr>
        <p:spPr bwMode="auto">
          <a:xfrm>
            <a:off x="4290204" y="4468804"/>
            <a:ext cx="1118293"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Implizite Absprachen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79" name="Rectangle 42">
            <a:extLst>
              <a:ext uri="{FF2B5EF4-FFF2-40B4-BE49-F238E27FC236}">
                <a16:creationId xmlns:a16="http://schemas.microsoft.com/office/drawing/2014/main" id="{20AE69BC-A233-47CF-B405-12FF131FAA1D}"/>
              </a:ext>
            </a:extLst>
          </p:cNvPr>
          <p:cNvSpPr>
            <a:spLocks noChangeArrowheads="1"/>
          </p:cNvSpPr>
          <p:nvPr/>
        </p:nvSpPr>
        <p:spPr bwMode="auto">
          <a:xfrm>
            <a:off x="4290204" y="4651100"/>
            <a:ext cx="83704"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0" name="Rectangle 43">
            <a:extLst>
              <a:ext uri="{FF2B5EF4-FFF2-40B4-BE49-F238E27FC236}">
                <a16:creationId xmlns:a16="http://schemas.microsoft.com/office/drawing/2014/main" id="{FE7FE759-B28E-4B8C-8809-DC017F0E57A6}"/>
              </a:ext>
            </a:extLst>
          </p:cNvPr>
          <p:cNvSpPr>
            <a:spLocks noChangeArrowheads="1"/>
          </p:cNvSpPr>
          <p:nvPr/>
        </p:nvSpPr>
        <p:spPr bwMode="auto">
          <a:xfrm>
            <a:off x="4384698" y="4651100"/>
            <a:ext cx="83356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Tacit</a:t>
            </a: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de-DE" altLang="de-DE" sz="11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Collusion</a:t>
            </a: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83" name="Rectangle 46">
            <a:extLst>
              <a:ext uri="{FF2B5EF4-FFF2-40B4-BE49-F238E27FC236}">
                <a16:creationId xmlns:a16="http://schemas.microsoft.com/office/drawing/2014/main" id="{C70202C2-4466-4988-A03F-E2212F937245}"/>
              </a:ext>
            </a:extLst>
          </p:cNvPr>
          <p:cNvSpPr>
            <a:spLocks noChangeArrowheads="1"/>
          </p:cNvSpPr>
          <p:nvPr/>
        </p:nvSpPr>
        <p:spPr bwMode="auto">
          <a:xfrm>
            <a:off x="4290204" y="5075690"/>
            <a:ext cx="1553557"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Wechselseitige Unterlassung</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4" name="Rectangle 47">
            <a:extLst>
              <a:ext uri="{FF2B5EF4-FFF2-40B4-BE49-F238E27FC236}">
                <a16:creationId xmlns:a16="http://schemas.microsoft.com/office/drawing/2014/main" id="{49A96C7A-2F0E-445E-B6AF-62A83EA9AD2B}"/>
              </a:ext>
            </a:extLst>
          </p:cNvPr>
          <p:cNvSpPr>
            <a:spLocks noChangeArrowheads="1"/>
          </p:cNvSpPr>
          <p:nvPr/>
        </p:nvSpPr>
        <p:spPr bwMode="auto">
          <a:xfrm>
            <a:off x="4290204" y="5260294"/>
            <a:ext cx="122148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("Mutual </a:t>
            </a:r>
            <a:r>
              <a:rPr kumimoji="0" lang="de-DE" altLang="de-DE" sz="11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Forbearance</a:t>
            </a: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87" name="Rectangle 50">
            <a:extLst>
              <a:ext uri="{FF2B5EF4-FFF2-40B4-BE49-F238E27FC236}">
                <a16:creationId xmlns:a16="http://schemas.microsoft.com/office/drawing/2014/main" id="{6E61604F-CBE7-4583-B394-37A89C94022C}"/>
              </a:ext>
            </a:extLst>
          </p:cNvPr>
          <p:cNvSpPr>
            <a:spLocks noChangeArrowheads="1"/>
          </p:cNvSpPr>
          <p:nvPr/>
        </p:nvSpPr>
        <p:spPr bwMode="auto">
          <a:xfrm>
            <a:off x="5785534" y="1021316"/>
            <a:ext cx="649547"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Koordinierte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8" name="Rectangle 51">
            <a:extLst>
              <a:ext uri="{FF2B5EF4-FFF2-40B4-BE49-F238E27FC236}">
                <a16:creationId xmlns:a16="http://schemas.microsoft.com/office/drawing/2014/main" id="{8A106BB4-44C1-495C-AE57-CBD3C041AA27}"/>
              </a:ext>
            </a:extLst>
          </p:cNvPr>
          <p:cNvSpPr>
            <a:spLocks noChangeArrowheads="1"/>
          </p:cNvSpPr>
          <p:nvPr/>
        </p:nvSpPr>
        <p:spPr bwMode="auto">
          <a:xfrm>
            <a:off x="5785534" y="1205921"/>
            <a:ext cx="1071419"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Marktdurchdringung</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9" name="Rectangle 52">
            <a:extLst>
              <a:ext uri="{FF2B5EF4-FFF2-40B4-BE49-F238E27FC236}">
                <a16:creationId xmlns:a16="http://schemas.microsoft.com/office/drawing/2014/main" id="{A6045CF6-685E-46E8-90E4-16B48E714028}"/>
              </a:ext>
            </a:extLst>
          </p:cNvPr>
          <p:cNvSpPr>
            <a:spLocks noChangeArrowheads="1"/>
          </p:cNvSpPr>
          <p:nvPr/>
        </p:nvSpPr>
        <p:spPr bwMode="auto">
          <a:xfrm>
            <a:off x="5785534" y="1768964"/>
            <a:ext cx="716510"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Gemeinsame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0" name="Rectangle 53">
            <a:extLst>
              <a:ext uri="{FF2B5EF4-FFF2-40B4-BE49-F238E27FC236}">
                <a16:creationId xmlns:a16="http://schemas.microsoft.com/office/drawing/2014/main" id="{B48A72B8-887F-4E3E-8E25-99A351E8DE32}"/>
              </a:ext>
            </a:extLst>
          </p:cNvPr>
          <p:cNvSpPr>
            <a:spLocks noChangeArrowheads="1"/>
          </p:cNvSpPr>
          <p:nvPr/>
        </p:nvSpPr>
        <p:spPr bwMode="auto">
          <a:xfrm>
            <a:off x="5785534" y="1951260"/>
            <a:ext cx="1044634"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Produktentwicklung</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1" name="Rectangle 54">
            <a:extLst>
              <a:ext uri="{FF2B5EF4-FFF2-40B4-BE49-F238E27FC236}">
                <a16:creationId xmlns:a16="http://schemas.microsoft.com/office/drawing/2014/main" id="{B36F5695-DB16-4567-9062-DA4E980D9247}"/>
              </a:ext>
            </a:extLst>
          </p:cNvPr>
          <p:cNvSpPr>
            <a:spLocks noChangeArrowheads="1"/>
          </p:cNvSpPr>
          <p:nvPr/>
        </p:nvSpPr>
        <p:spPr bwMode="auto">
          <a:xfrm>
            <a:off x="5785534" y="2514304"/>
            <a:ext cx="649547"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Koordinierte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2" name="Rectangle 55">
            <a:extLst>
              <a:ext uri="{FF2B5EF4-FFF2-40B4-BE49-F238E27FC236}">
                <a16:creationId xmlns:a16="http://schemas.microsoft.com/office/drawing/2014/main" id="{53D3B9EC-E58D-47A3-AC18-26555FA55CD7}"/>
              </a:ext>
            </a:extLst>
          </p:cNvPr>
          <p:cNvSpPr>
            <a:spLocks noChangeArrowheads="1"/>
          </p:cNvSpPr>
          <p:nvPr/>
        </p:nvSpPr>
        <p:spPr bwMode="auto">
          <a:xfrm>
            <a:off x="5785534" y="2698908"/>
            <a:ext cx="930795"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Marktentwicklung</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3" name="Rectangle 56">
            <a:extLst>
              <a:ext uri="{FF2B5EF4-FFF2-40B4-BE49-F238E27FC236}">
                <a16:creationId xmlns:a16="http://schemas.microsoft.com/office/drawing/2014/main" id="{6EC18B37-2219-475A-9EC7-B4873A7458FE}"/>
              </a:ext>
            </a:extLst>
          </p:cNvPr>
          <p:cNvSpPr>
            <a:spLocks noChangeArrowheads="1"/>
          </p:cNvSpPr>
          <p:nvPr/>
        </p:nvSpPr>
        <p:spPr bwMode="auto">
          <a:xfrm>
            <a:off x="5785534" y="3261952"/>
            <a:ext cx="897313"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Kombinatorische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4" name="Rectangle 57">
            <a:extLst>
              <a:ext uri="{FF2B5EF4-FFF2-40B4-BE49-F238E27FC236}">
                <a16:creationId xmlns:a16="http://schemas.microsoft.com/office/drawing/2014/main" id="{E6BF4D92-AF1E-415A-8389-EFD77C1BEF00}"/>
              </a:ext>
            </a:extLst>
          </p:cNvPr>
          <p:cNvSpPr>
            <a:spLocks noChangeArrowheads="1"/>
          </p:cNvSpPr>
          <p:nvPr/>
        </p:nvSpPr>
        <p:spPr bwMode="auto">
          <a:xfrm>
            <a:off x="5785534" y="3444249"/>
            <a:ext cx="749993"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Diversifikation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5" name="Rectangle 58">
            <a:extLst>
              <a:ext uri="{FF2B5EF4-FFF2-40B4-BE49-F238E27FC236}">
                <a16:creationId xmlns:a16="http://schemas.microsoft.com/office/drawing/2014/main" id="{D8EF2E5A-278C-4F8C-BF44-7919D006FBD1}"/>
              </a:ext>
            </a:extLst>
          </p:cNvPr>
          <p:cNvSpPr>
            <a:spLocks noChangeArrowheads="1"/>
          </p:cNvSpPr>
          <p:nvPr/>
        </p:nvSpPr>
        <p:spPr bwMode="auto">
          <a:xfrm>
            <a:off x="7467534" y="836712"/>
            <a:ext cx="6860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Cross-Selling</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298" name="Rectangle 61">
            <a:extLst>
              <a:ext uri="{FF2B5EF4-FFF2-40B4-BE49-F238E27FC236}">
                <a16:creationId xmlns:a16="http://schemas.microsoft.com/office/drawing/2014/main" id="{241D9FB0-B42A-41FE-BEF2-6F80342952B7}"/>
              </a:ext>
            </a:extLst>
          </p:cNvPr>
          <p:cNvSpPr>
            <a:spLocks noChangeArrowheads="1"/>
          </p:cNvSpPr>
          <p:nvPr/>
        </p:nvSpPr>
        <p:spPr bwMode="auto">
          <a:xfrm>
            <a:off x="7467534" y="1021316"/>
            <a:ext cx="46874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Bundling</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9" name="Rectangle 62">
            <a:extLst>
              <a:ext uri="{FF2B5EF4-FFF2-40B4-BE49-F238E27FC236}">
                <a16:creationId xmlns:a16="http://schemas.microsoft.com/office/drawing/2014/main" id="{31D13FB9-E76A-48AC-9627-C5251C8D8AF2}"/>
              </a:ext>
            </a:extLst>
          </p:cNvPr>
          <p:cNvSpPr>
            <a:spLocks noChangeArrowheads="1"/>
          </p:cNvSpPr>
          <p:nvPr/>
        </p:nvSpPr>
        <p:spPr bwMode="auto">
          <a:xfrm>
            <a:off x="7467534" y="1205921"/>
            <a:ext cx="175444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Koordinierte Marketingaktivitäten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0" name="Rectangle 63">
            <a:extLst>
              <a:ext uri="{FF2B5EF4-FFF2-40B4-BE49-F238E27FC236}">
                <a16:creationId xmlns:a16="http://schemas.microsoft.com/office/drawing/2014/main" id="{F44B0243-2C22-4689-AE32-1849E544F28A}"/>
              </a:ext>
            </a:extLst>
          </p:cNvPr>
          <p:cNvSpPr>
            <a:spLocks noChangeArrowheads="1"/>
          </p:cNvSpPr>
          <p:nvPr/>
        </p:nvSpPr>
        <p:spPr bwMode="auto">
          <a:xfrm>
            <a:off x="7467534" y="1388217"/>
            <a:ext cx="114507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Dachmarkenstrategie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1" name="Rectangle 64">
            <a:extLst>
              <a:ext uri="{FF2B5EF4-FFF2-40B4-BE49-F238E27FC236}">
                <a16:creationId xmlns:a16="http://schemas.microsoft.com/office/drawing/2014/main" id="{9B891780-A2EA-4037-B7BD-B138EA8AC3C8}"/>
              </a:ext>
            </a:extLst>
          </p:cNvPr>
          <p:cNvSpPr>
            <a:spLocks noChangeArrowheads="1"/>
          </p:cNvSpPr>
          <p:nvPr/>
        </p:nvSpPr>
        <p:spPr bwMode="auto">
          <a:xfrm>
            <a:off x="7467534" y="1688199"/>
            <a:ext cx="1104900"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Integrierte Lösungen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2" name="Rectangle 65">
            <a:extLst>
              <a:ext uri="{FF2B5EF4-FFF2-40B4-BE49-F238E27FC236}">
                <a16:creationId xmlns:a16="http://schemas.microsoft.com/office/drawing/2014/main" id="{C91AFD48-5DB7-4AEC-8ACB-9DC3AD1EB2DB}"/>
              </a:ext>
            </a:extLst>
          </p:cNvPr>
          <p:cNvSpPr>
            <a:spLocks noChangeArrowheads="1"/>
          </p:cNvSpPr>
          <p:nvPr/>
        </p:nvSpPr>
        <p:spPr bwMode="auto">
          <a:xfrm>
            <a:off x="7467534" y="1870497"/>
            <a:ext cx="656244"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Technologie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3" name="Rectangle 66">
            <a:extLst>
              <a:ext uri="{FF2B5EF4-FFF2-40B4-BE49-F238E27FC236}">
                <a16:creationId xmlns:a16="http://schemas.microsoft.com/office/drawing/2014/main" id="{A81F3116-8C7B-4F9A-B0B3-31F14DEDEA86}"/>
              </a:ext>
            </a:extLst>
          </p:cNvPr>
          <p:cNvSpPr>
            <a:spLocks noChangeArrowheads="1"/>
          </p:cNvSpPr>
          <p:nvPr/>
        </p:nvSpPr>
        <p:spPr bwMode="auto">
          <a:xfrm>
            <a:off x="8035405" y="1870497"/>
            <a:ext cx="4017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4" name="Rectangle 67">
            <a:extLst>
              <a:ext uri="{FF2B5EF4-FFF2-40B4-BE49-F238E27FC236}">
                <a16:creationId xmlns:a16="http://schemas.microsoft.com/office/drawing/2014/main" id="{55D45051-37E8-4374-BA58-78072246A789}"/>
              </a:ext>
            </a:extLst>
          </p:cNvPr>
          <p:cNvSpPr>
            <a:spLocks noChangeArrowheads="1"/>
          </p:cNvSpPr>
          <p:nvPr/>
        </p:nvSpPr>
        <p:spPr bwMode="auto">
          <a:xfrm>
            <a:off x="8104179" y="1870497"/>
            <a:ext cx="1252221"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und Produktplattformen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5" name="Rectangle 68">
            <a:extLst>
              <a:ext uri="{FF2B5EF4-FFF2-40B4-BE49-F238E27FC236}">
                <a16:creationId xmlns:a16="http://schemas.microsoft.com/office/drawing/2014/main" id="{83628986-2A80-408B-8E82-4C94421BD5C9}"/>
              </a:ext>
            </a:extLst>
          </p:cNvPr>
          <p:cNvSpPr>
            <a:spLocks noChangeArrowheads="1"/>
          </p:cNvSpPr>
          <p:nvPr/>
        </p:nvSpPr>
        <p:spPr bwMode="auto">
          <a:xfrm>
            <a:off x="7467534" y="2055101"/>
            <a:ext cx="2008910"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Innovative Ressourcenkombinationen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6" name="Rectangle 69">
            <a:extLst>
              <a:ext uri="{FF2B5EF4-FFF2-40B4-BE49-F238E27FC236}">
                <a16:creationId xmlns:a16="http://schemas.microsoft.com/office/drawing/2014/main" id="{7C3EA445-6948-4D2F-96A7-4D4AF28D290B}"/>
              </a:ext>
            </a:extLst>
          </p:cNvPr>
          <p:cNvSpPr>
            <a:spLocks noChangeArrowheads="1"/>
          </p:cNvSpPr>
          <p:nvPr/>
        </p:nvSpPr>
        <p:spPr bwMode="auto">
          <a:xfrm>
            <a:off x="916380" y="2008950"/>
            <a:ext cx="243654"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7" name="Rectangle 70">
            <a:extLst>
              <a:ext uri="{FF2B5EF4-FFF2-40B4-BE49-F238E27FC236}">
                <a16:creationId xmlns:a16="http://schemas.microsoft.com/office/drawing/2014/main" id="{3C8677A8-BF3E-49D4-A539-8FE3BCAAB809}"/>
              </a:ext>
            </a:extLst>
          </p:cNvPr>
          <p:cNvSpPr>
            <a:spLocks noChangeArrowheads="1"/>
          </p:cNvSpPr>
          <p:nvPr/>
        </p:nvSpPr>
        <p:spPr bwMode="auto">
          <a:xfrm>
            <a:off x="916380" y="3077347"/>
            <a:ext cx="233829"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8" name="Rectangle 71">
            <a:extLst>
              <a:ext uri="{FF2B5EF4-FFF2-40B4-BE49-F238E27FC236}">
                <a16:creationId xmlns:a16="http://schemas.microsoft.com/office/drawing/2014/main" id="{230989DD-B342-46BD-A4CF-00360D1BF055}"/>
              </a:ext>
            </a:extLst>
          </p:cNvPr>
          <p:cNvSpPr>
            <a:spLocks noChangeArrowheads="1"/>
          </p:cNvSpPr>
          <p:nvPr/>
        </p:nvSpPr>
        <p:spPr bwMode="auto">
          <a:xfrm>
            <a:off x="916380" y="4145746"/>
            <a:ext cx="243654"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09" name="Rectangle 72">
            <a:extLst>
              <a:ext uri="{FF2B5EF4-FFF2-40B4-BE49-F238E27FC236}">
                <a16:creationId xmlns:a16="http://schemas.microsoft.com/office/drawing/2014/main" id="{677CC11E-20AA-43DF-BC3E-294726242F12}"/>
              </a:ext>
            </a:extLst>
          </p:cNvPr>
          <p:cNvSpPr>
            <a:spLocks noChangeArrowheads="1"/>
          </p:cNvSpPr>
          <p:nvPr/>
        </p:nvSpPr>
        <p:spPr bwMode="auto">
          <a:xfrm>
            <a:off x="916380" y="5214143"/>
            <a:ext cx="253478"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0" name="Rectangle 73">
            <a:extLst>
              <a:ext uri="{FF2B5EF4-FFF2-40B4-BE49-F238E27FC236}">
                <a16:creationId xmlns:a16="http://schemas.microsoft.com/office/drawing/2014/main" id="{2B556577-50A1-42F3-B9A9-7E4FAD159376}"/>
              </a:ext>
            </a:extLst>
          </p:cNvPr>
          <p:cNvSpPr>
            <a:spLocks noChangeArrowheads="1"/>
          </p:cNvSpPr>
          <p:nvPr/>
        </p:nvSpPr>
        <p:spPr bwMode="auto">
          <a:xfrm>
            <a:off x="749358" y="3605778"/>
            <a:ext cx="157196"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1" name="Rectangle 74">
            <a:extLst>
              <a:ext uri="{FF2B5EF4-FFF2-40B4-BE49-F238E27FC236}">
                <a16:creationId xmlns:a16="http://schemas.microsoft.com/office/drawing/2014/main" id="{C2E767A7-B90C-41AA-A5AE-1CF3EF903B07}"/>
              </a:ext>
            </a:extLst>
          </p:cNvPr>
          <p:cNvSpPr>
            <a:spLocks noChangeArrowheads="1"/>
          </p:cNvSpPr>
          <p:nvPr/>
        </p:nvSpPr>
        <p:spPr bwMode="auto">
          <a:xfrm>
            <a:off x="916380" y="2008950"/>
            <a:ext cx="9824" cy="3205193"/>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2" name="Rectangle 75">
            <a:extLst>
              <a:ext uri="{FF2B5EF4-FFF2-40B4-BE49-F238E27FC236}">
                <a16:creationId xmlns:a16="http://schemas.microsoft.com/office/drawing/2014/main" id="{FFDAC0F1-2A95-42EE-AEDB-BF471AFF4BA4}"/>
              </a:ext>
            </a:extLst>
          </p:cNvPr>
          <p:cNvSpPr>
            <a:spLocks noChangeArrowheads="1"/>
          </p:cNvSpPr>
          <p:nvPr/>
        </p:nvSpPr>
        <p:spPr bwMode="auto">
          <a:xfrm>
            <a:off x="7194405" y="1792040"/>
            <a:ext cx="22400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3" name="Rectangle 76">
            <a:extLst>
              <a:ext uri="{FF2B5EF4-FFF2-40B4-BE49-F238E27FC236}">
                <a16:creationId xmlns:a16="http://schemas.microsoft.com/office/drawing/2014/main" id="{C8B8C5E0-9CEF-4CDB-8140-09B7ED528FBC}"/>
              </a:ext>
            </a:extLst>
          </p:cNvPr>
          <p:cNvSpPr>
            <a:spLocks noChangeArrowheads="1"/>
          </p:cNvSpPr>
          <p:nvPr/>
        </p:nvSpPr>
        <p:spPr bwMode="auto">
          <a:xfrm>
            <a:off x="7194405" y="1965106"/>
            <a:ext cx="22400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4" name="Rectangle 77">
            <a:extLst>
              <a:ext uri="{FF2B5EF4-FFF2-40B4-BE49-F238E27FC236}">
                <a16:creationId xmlns:a16="http://schemas.microsoft.com/office/drawing/2014/main" id="{2EBD3486-4B71-4E61-90BB-CF0BBD5EDAB1}"/>
              </a:ext>
            </a:extLst>
          </p:cNvPr>
          <p:cNvSpPr>
            <a:spLocks noChangeArrowheads="1"/>
          </p:cNvSpPr>
          <p:nvPr/>
        </p:nvSpPr>
        <p:spPr bwMode="auto">
          <a:xfrm>
            <a:off x="7194405" y="2135865"/>
            <a:ext cx="22400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5" name="Rectangle 78">
            <a:extLst>
              <a:ext uri="{FF2B5EF4-FFF2-40B4-BE49-F238E27FC236}">
                <a16:creationId xmlns:a16="http://schemas.microsoft.com/office/drawing/2014/main" id="{E72752DF-F20A-4F2F-8B97-806EEEFB5F2C}"/>
              </a:ext>
            </a:extLst>
          </p:cNvPr>
          <p:cNvSpPr>
            <a:spLocks noChangeArrowheads="1"/>
          </p:cNvSpPr>
          <p:nvPr/>
        </p:nvSpPr>
        <p:spPr bwMode="auto">
          <a:xfrm>
            <a:off x="6842679" y="1965106"/>
            <a:ext cx="341902"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6" name="Rectangle 79">
            <a:extLst>
              <a:ext uri="{FF2B5EF4-FFF2-40B4-BE49-F238E27FC236}">
                <a16:creationId xmlns:a16="http://schemas.microsoft.com/office/drawing/2014/main" id="{4A14EFF8-A233-47EB-B740-E0DDDB2FBD84}"/>
              </a:ext>
            </a:extLst>
          </p:cNvPr>
          <p:cNvSpPr>
            <a:spLocks noChangeArrowheads="1"/>
          </p:cNvSpPr>
          <p:nvPr/>
        </p:nvSpPr>
        <p:spPr bwMode="auto">
          <a:xfrm>
            <a:off x="7194405" y="1792040"/>
            <a:ext cx="9825" cy="343825"/>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7" name="Rectangle 80">
            <a:extLst>
              <a:ext uri="{FF2B5EF4-FFF2-40B4-BE49-F238E27FC236}">
                <a16:creationId xmlns:a16="http://schemas.microsoft.com/office/drawing/2014/main" id="{A8558B25-E9D4-41F3-BC91-B7B2646ECFB1}"/>
              </a:ext>
            </a:extLst>
          </p:cNvPr>
          <p:cNvSpPr>
            <a:spLocks noChangeArrowheads="1"/>
          </p:cNvSpPr>
          <p:nvPr/>
        </p:nvSpPr>
        <p:spPr bwMode="auto">
          <a:xfrm>
            <a:off x="7467534" y="2479691"/>
            <a:ext cx="2357121"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Erschliessung neuer geographischer Märkte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8" name="Rectangle 81">
            <a:extLst>
              <a:ext uri="{FF2B5EF4-FFF2-40B4-BE49-F238E27FC236}">
                <a16:creationId xmlns:a16="http://schemas.microsoft.com/office/drawing/2014/main" id="{56FCB508-75AA-4B40-945E-EB895CBEA952}"/>
              </a:ext>
            </a:extLst>
          </p:cNvPr>
          <p:cNvSpPr>
            <a:spLocks noChangeArrowheads="1"/>
          </p:cNvSpPr>
          <p:nvPr/>
        </p:nvSpPr>
        <p:spPr bwMode="auto">
          <a:xfrm>
            <a:off x="7467534" y="2664296"/>
            <a:ext cx="2069177"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Erschliessung neuer Kundensegmente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19" name="Rectangle 82">
            <a:extLst>
              <a:ext uri="{FF2B5EF4-FFF2-40B4-BE49-F238E27FC236}">
                <a16:creationId xmlns:a16="http://schemas.microsoft.com/office/drawing/2014/main" id="{C0FFF981-0D9E-40E7-A044-91A34B71FFB9}"/>
              </a:ext>
            </a:extLst>
          </p:cNvPr>
          <p:cNvSpPr>
            <a:spLocks noChangeArrowheads="1"/>
          </p:cNvSpPr>
          <p:nvPr/>
        </p:nvSpPr>
        <p:spPr bwMode="auto">
          <a:xfrm>
            <a:off x="7194405" y="2595069"/>
            <a:ext cx="22400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0" name="Rectangle 83">
            <a:extLst>
              <a:ext uri="{FF2B5EF4-FFF2-40B4-BE49-F238E27FC236}">
                <a16:creationId xmlns:a16="http://schemas.microsoft.com/office/drawing/2014/main" id="{19B416FB-3C39-4ADA-9789-BEEF24A8F65B}"/>
              </a:ext>
            </a:extLst>
          </p:cNvPr>
          <p:cNvSpPr>
            <a:spLocks noChangeArrowheads="1"/>
          </p:cNvSpPr>
          <p:nvPr/>
        </p:nvSpPr>
        <p:spPr bwMode="auto">
          <a:xfrm>
            <a:off x="7194405" y="2756598"/>
            <a:ext cx="22400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1" name="Rectangle 84">
            <a:extLst>
              <a:ext uri="{FF2B5EF4-FFF2-40B4-BE49-F238E27FC236}">
                <a16:creationId xmlns:a16="http://schemas.microsoft.com/office/drawing/2014/main" id="{88E19E16-A29E-4FCA-9DE2-A530A146BA77}"/>
              </a:ext>
            </a:extLst>
          </p:cNvPr>
          <p:cNvSpPr>
            <a:spLocks noChangeArrowheads="1"/>
          </p:cNvSpPr>
          <p:nvPr/>
        </p:nvSpPr>
        <p:spPr bwMode="auto">
          <a:xfrm>
            <a:off x="6852503" y="2675833"/>
            <a:ext cx="341902"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2" name="Rectangle 85">
            <a:extLst>
              <a:ext uri="{FF2B5EF4-FFF2-40B4-BE49-F238E27FC236}">
                <a16:creationId xmlns:a16="http://schemas.microsoft.com/office/drawing/2014/main" id="{53620B37-866F-4020-9212-DE2AEB9235C6}"/>
              </a:ext>
            </a:extLst>
          </p:cNvPr>
          <p:cNvSpPr>
            <a:spLocks noChangeArrowheads="1"/>
          </p:cNvSpPr>
          <p:nvPr/>
        </p:nvSpPr>
        <p:spPr bwMode="auto">
          <a:xfrm>
            <a:off x="7194405" y="2583530"/>
            <a:ext cx="9825" cy="184604"/>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3" name="Rectangle 86">
            <a:extLst>
              <a:ext uri="{FF2B5EF4-FFF2-40B4-BE49-F238E27FC236}">
                <a16:creationId xmlns:a16="http://schemas.microsoft.com/office/drawing/2014/main" id="{834DCACA-2184-42BE-8378-92E376A18BBA}"/>
              </a:ext>
            </a:extLst>
          </p:cNvPr>
          <p:cNvSpPr>
            <a:spLocks noChangeArrowheads="1"/>
          </p:cNvSpPr>
          <p:nvPr/>
        </p:nvSpPr>
        <p:spPr bwMode="auto">
          <a:xfrm>
            <a:off x="5482931" y="1217458"/>
            <a:ext cx="225969"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4" name="Rectangle 87">
            <a:extLst>
              <a:ext uri="{FF2B5EF4-FFF2-40B4-BE49-F238E27FC236}">
                <a16:creationId xmlns:a16="http://schemas.microsoft.com/office/drawing/2014/main" id="{05E8DFC3-2BAC-4FEA-86F8-B14E7602170E}"/>
              </a:ext>
            </a:extLst>
          </p:cNvPr>
          <p:cNvSpPr>
            <a:spLocks noChangeArrowheads="1"/>
          </p:cNvSpPr>
          <p:nvPr/>
        </p:nvSpPr>
        <p:spPr bwMode="auto">
          <a:xfrm>
            <a:off x="5482931" y="1965106"/>
            <a:ext cx="225969"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5" name="Rectangle 88">
            <a:extLst>
              <a:ext uri="{FF2B5EF4-FFF2-40B4-BE49-F238E27FC236}">
                <a16:creationId xmlns:a16="http://schemas.microsoft.com/office/drawing/2014/main" id="{D94D6E62-9283-4F97-8AEA-CBA17D7AC069}"/>
              </a:ext>
            </a:extLst>
          </p:cNvPr>
          <p:cNvSpPr>
            <a:spLocks noChangeArrowheads="1"/>
          </p:cNvSpPr>
          <p:nvPr/>
        </p:nvSpPr>
        <p:spPr bwMode="auto">
          <a:xfrm>
            <a:off x="5482931" y="2698908"/>
            <a:ext cx="225969"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6" name="Rectangle 89">
            <a:extLst>
              <a:ext uri="{FF2B5EF4-FFF2-40B4-BE49-F238E27FC236}">
                <a16:creationId xmlns:a16="http://schemas.microsoft.com/office/drawing/2014/main" id="{F9FCC9F0-9821-4E17-8956-80F8D04464EA}"/>
              </a:ext>
            </a:extLst>
          </p:cNvPr>
          <p:cNvSpPr>
            <a:spLocks noChangeArrowheads="1"/>
          </p:cNvSpPr>
          <p:nvPr/>
        </p:nvSpPr>
        <p:spPr bwMode="auto">
          <a:xfrm>
            <a:off x="5482931" y="3446556"/>
            <a:ext cx="225969"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7" name="Rectangle 90">
            <a:extLst>
              <a:ext uri="{FF2B5EF4-FFF2-40B4-BE49-F238E27FC236}">
                <a16:creationId xmlns:a16="http://schemas.microsoft.com/office/drawing/2014/main" id="{E5BBEFA5-9209-4A7A-9E68-8A254D9BC0FF}"/>
              </a:ext>
            </a:extLst>
          </p:cNvPr>
          <p:cNvSpPr>
            <a:spLocks noChangeArrowheads="1"/>
          </p:cNvSpPr>
          <p:nvPr/>
        </p:nvSpPr>
        <p:spPr bwMode="auto">
          <a:xfrm>
            <a:off x="5141029" y="2332008"/>
            <a:ext cx="341902"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8" name="Rectangle 91">
            <a:extLst>
              <a:ext uri="{FF2B5EF4-FFF2-40B4-BE49-F238E27FC236}">
                <a16:creationId xmlns:a16="http://schemas.microsoft.com/office/drawing/2014/main" id="{5CBA44C0-9A53-4475-A13D-CBB931F731AF}"/>
              </a:ext>
            </a:extLst>
          </p:cNvPr>
          <p:cNvSpPr>
            <a:spLocks noChangeArrowheads="1"/>
          </p:cNvSpPr>
          <p:nvPr/>
        </p:nvSpPr>
        <p:spPr bwMode="auto">
          <a:xfrm>
            <a:off x="5482931" y="1217458"/>
            <a:ext cx="9824" cy="22406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29" name="Rectangle 92">
            <a:extLst>
              <a:ext uri="{FF2B5EF4-FFF2-40B4-BE49-F238E27FC236}">
                <a16:creationId xmlns:a16="http://schemas.microsoft.com/office/drawing/2014/main" id="{1680D5B0-6134-4987-990D-47729345FD8A}"/>
              </a:ext>
            </a:extLst>
          </p:cNvPr>
          <p:cNvSpPr>
            <a:spLocks noChangeArrowheads="1"/>
          </p:cNvSpPr>
          <p:nvPr/>
        </p:nvSpPr>
        <p:spPr bwMode="auto">
          <a:xfrm>
            <a:off x="1238632" y="1803577"/>
            <a:ext cx="52231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Operative</a:t>
            </a:r>
            <a:endParaRPr kumimoji="0" lang="de-DE" altLang="de-D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330" name="Rectangle 93">
            <a:extLst>
              <a:ext uri="{FF2B5EF4-FFF2-40B4-BE49-F238E27FC236}">
                <a16:creationId xmlns:a16="http://schemas.microsoft.com/office/drawing/2014/main" id="{8F12384D-AFDD-4BB5-9B5D-37CF73A31C83}"/>
              </a:ext>
            </a:extLst>
          </p:cNvPr>
          <p:cNvSpPr>
            <a:spLocks noChangeArrowheads="1"/>
          </p:cNvSpPr>
          <p:nvPr/>
        </p:nvSpPr>
        <p:spPr bwMode="auto">
          <a:xfrm>
            <a:off x="1238632" y="1985874"/>
            <a:ext cx="542405"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Synergien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1" name="Rectangle 94">
            <a:extLst>
              <a:ext uri="{FF2B5EF4-FFF2-40B4-BE49-F238E27FC236}">
                <a16:creationId xmlns:a16="http://schemas.microsoft.com/office/drawing/2014/main" id="{2A35BEF0-13E0-4EE6-ABED-A1559AB3DE7A}"/>
              </a:ext>
            </a:extLst>
          </p:cNvPr>
          <p:cNvSpPr>
            <a:spLocks noChangeArrowheads="1"/>
          </p:cNvSpPr>
          <p:nvPr/>
        </p:nvSpPr>
        <p:spPr bwMode="auto">
          <a:xfrm>
            <a:off x="2431358" y="1457444"/>
            <a:ext cx="455353"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Effizienz</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2" name="Rectangle 95">
            <a:extLst>
              <a:ext uri="{FF2B5EF4-FFF2-40B4-BE49-F238E27FC236}">
                <a16:creationId xmlns:a16="http://schemas.microsoft.com/office/drawing/2014/main" id="{A0273378-DCF5-4953-B09C-CB4724221003}"/>
              </a:ext>
            </a:extLst>
          </p:cNvPr>
          <p:cNvSpPr>
            <a:spLocks noChangeArrowheads="1"/>
          </p:cNvSpPr>
          <p:nvPr/>
        </p:nvSpPr>
        <p:spPr bwMode="auto">
          <a:xfrm>
            <a:off x="2812559" y="1457444"/>
            <a:ext cx="4017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3" name="Rectangle 96">
            <a:extLst>
              <a:ext uri="{FF2B5EF4-FFF2-40B4-BE49-F238E27FC236}">
                <a16:creationId xmlns:a16="http://schemas.microsoft.com/office/drawing/2014/main" id="{5BEC6B75-70D6-40AA-8888-6CA369973373}"/>
              </a:ext>
            </a:extLst>
          </p:cNvPr>
          <p:cNvSpPr>
            <a:spLocks noChangeArrowheads="1"/>
          </p:cNvSpPr>
          <p:nvPr/>
        </p:nvSpPr>
        <p:spPr bwMode="auto">
          <a:xfrm>
            <a:off x="2431358" y="1642048"/>
            <a:ext cx="52231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synergien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4" name="Rectangle 97">
            <a:extLst>
              <a:ext uri="{FF2B5EF4-FFF2-40B4-BE49-F238E27FC236}">
                <a16:creationId xmlns:a16="http://schemas.microsoft.com/office/drawing/2014/main" id="{FA211CC1-6062-4F54-88C2-5F6D78AEB3F2}"/>
              </a:ext>
            </a:extLst>
          </p:cNvPr>
          <p:cNvSpPr>
            <a:spLocks noChangeArrowheads="1"/>
          </p:cNvSpPr>
          <p:nvPr/>
        </p:nvSpPr>
        <p:spPr bwMode="auto">
          <a:xfrm>
            <a:off x="2431358" y="2135865"/>
            <a:ext cx="62945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Wachstums</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5" name="Rectangle 98">
            <a:extLst>
              <a:ext uri="{FF2B5EF4-FFF2-40B4-BE49-F238E27FC236}">
                <a16:creationId xmlns:a16="http://schemas.microsoft.com/office/drawing/2014/main" id="{1504161F-D5D7-46A3-B971-2760C54BFE44}"/>
              </a:ext>
            </a:extLst>
          </p:cNvPr>
          <p:cNvSpPr>
            <a:spLocks noChangeArrowheads="1"/>
          </p:cNvSpPr>
          <p:nvPr/>
        </p:nvSpPr>
        <p:spPr bwMode="auto">
          <a:xfrm>
            <a:off x="2969755" y="2135865"/>
            <a:ext cx="40178"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6" name="Rectangle 99">
            <a:extLst>
              <a:ext uri="{FF2B5EF4-FFF2-40B4-BE49-F238E27FC236}">
                <a16:creationId xmlns:a16="http://schemas.microsoft.com/office/drawing/2014/main" id="{6B012654-53F1-41CA-8F54-64B8B36E7865}"/>
              </a:ext>
            </a:extLst>
          </p:cNvPr>
          <p:cNvSpPr>
            <a:spLocks noChangeArrowheads="1"/>
          </p:cNvSpPr>
          <p:nvPr/>
        </p:nvSpPr>
        <p:spPr bwMode="auto">
          <a:xfrm>
            <a:off x="2431358" y="2320469"/>
            <a:ext cx="52231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synergien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7" name="Rectangle 100">
            <a:extLst>
              <a:ext uri="{FF2B5EF4-FFF2-40B4-BE49-F238E27FC236}">
                <a16:creationId xmlns:a16="http://schemas.microsoft.com/office/drawing/2014/main" id="{DEFA1BCF-E73E-4927-8CBD-E2356E88DEE9}"/>
              </a:ext>
            </a:extLst>
          </p:cNvPr>
          <p:cNvSpPr>
            <a:spLocks noChangeArrowheads="1"/>
          </p:cNvSpPr>
          <p:nvPr/>
        </p:nvSpPr>
        <p:spPr bwMode="auto">
          <a:xfrm>
            <a:off x="3604436" y="1434368"/>
            <a:ext cx="1600431"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Teilen materieller Ressourcen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8" name="Rectangle 101">
            <a:extLst>
              <a:ext uri="{FF2B5EF4-FFF2-40B4-BE49-F238E27FC236}">
                <a16:creationId xmlns:a16="http://schemas.microsoft.com/office/drawing/2014/main" id="{7484D03A-0FFC-47E1-A015-D82385FBDC86}"/>
              </a:ext>
            </a:extLst>
          </p:cNvPr>
          <p:cNvSpPr>
            <a:spLocks noChangeArrowheads="1"/>
          </p:cNvSpPr>
          <p:nvPr/>
        </p:nvSpPr>
        <p:spPr bwMode="auto">
          <a:xfrm>
            <a:off x="3604436" y="1618972"/>
            <a:ext cx="1848196"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Transfer immaterieller Ressourcen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39" name="Rectangle 102">
            <a:extLst>
              <a:ext uri="{FF2B5EF4-FFF2-40B4-BE49-F238E27FC236}">
                <a16:creationId xmlns:a16="http://schemas.microsoft.com/office/drawing/2014/main" id="{38FE714B-536E-4177-9E8C-E52A5F1EDCE1}"/>
              </a:ext>
            </a:extLst>
          </p:cNvPr>
          <p:cNvSpPr>
            <a:spLocks noChangeArrowheads="1"/>
          </p:cNvSpPr>
          <p:nvPr/>
        </p:nvSpPr>
        <p:spPr bwMode="auto">
          <a:xfrm>
            <a:off x="3604436" y="2135865"/>
            <a:ext cx="1613824"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Kombinieren komplementärer </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0" name="Rectangle 103">
            <a:extLst>
              <a:ext uri="{FF2B5EF4-FFF2-40B4-BE49-F238E27FC236}">
                <a16:creationId xmlns:a16="http://schemas.microsoft.com/office/drawing/2014/main" id="{39EBB701-D775-47BD-BCAC-B896F156897E}"/>
              </a:ext>
            </a:extLst>
          </p:cNvPr>
          <p:cNvSpPr>
            <a:spLocks noChangeArrowheads="1"/>
          </p:cNvSpPr>
          <p:nvPr/>
        </p:nvSpPr>
        <p:spPr bwMode="auto">
          <a:xfrm>
            <a:off x="3604436" y="2320469"/>
            <a:ext cx="642851" cy="19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Ressourcen</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1" name="Rectangle 104">
            <a:extLst>
              <a:ext uri="{FF2B5EF4-FFF2-40B4-BE49-F238E27FC236}">
                <a16:creationId xmlns:a16="http://schemas.microsoft.com/office/drawing/2014/main" id="{DBD2B1B0-3609-4EDA-B4F7-59ECD3C0B9E7}"/>
              </a:ext>
            </a:extLst>
          </p:cNvPr>
          <p:cNvSpPr>
            <a:spLocks noChangeArrowheads="1"/>
          </p:cNvSpPr>
          <p:nvPr/>
        </p:nvSpPr>
        <p:spPr bwMode="auto">
          <a:xfrm>
            <a:off x="3321483" y="1549746"/>
            <a:ext cx="225969"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2" name="Rectangle 105">
            <a:extLst>
              <a:ext uri="{FF2B5EF4-FFF2-40B4-BE49-F238E27FC236}">
                <a16:creationId xmlns:a16="http://schemas.microsoft.com/office/drawing/2014/main" id="{01B138EF-13F7-43CD-8645-7DCEDBF44E4B}"/>
              </a:ext>
            </a:extLst>
          </p:cNvPr>
          <p:cNvSpPr>
            <a:spLocks noChangeArrowheads="1"/>
          </p:cNvSpPr>
          <p:nvPr/>
        </p:nvSpPr>
        <p:spPr bwMode="auto">
          <a:xfrm>
            <a:off x="3321483" y="1722813"/>
            <a:ext cx="225969"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3" name="Rectangle 106">
            <a:extLst>
              <a:ext uri="{FF2B5EF4-FFF2-40B4-BE49-F238E27FC236}">
                <a16:creationId xmlns:a16="http://schemas.microsoft.com/office/drawing/2014/main" id="{A7B5655E-A33B-4622-A264-E4B33F05EBF4}"/>
              </a:ext>
            </a:extLst>
          </p:cNvPr>
          <p:cNvSpPr>
            <a:spLocks noChangeArrowheads="1"/>
          </p:cNvSpPr>
          <p:nvPr/>
        </p:nvSpPr>
        <p:spPr bwMode="auto">
          <a:xfrm>
            <a:off x="2969755" y="1642048"/>
            <a:ext cx="341902"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4" name="Rectangle 107">
            <a:extLst>
              <a:ext uri="{FF2B5EF4-FFF2-40B4-BE49-F238E27FC236}">
                <a16:creationId xmlns:a16="http://schemas.microsoft.com/office/drawing/2014/main" id="{B29D1768-01D4-4136-BBBD-31C0363529A3}"/>
              </a:ext>
            </a:extLst>
          </p:cNvPr>
          <p:cNvSpPr>
            <a:spLocks noChangeArrowheads="1"/>
          </p:cNvSpPr>
          <p:nvPr/>
        </p:nvSpPr>
        <p:spPr bwMode="auto">
          <a:xfrm>
            <a:off x="3321483" y="1549746"/>
            <a:ext cx="9824" cy="184604"/>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5" name="Rectangle 108">
            <a:extLst>
              <a:ext uri="{FF2B5EF4-FFF2-40B4-BE49-F238E27FC236}">
                <a16:creationId xmlns:a16="http://schemas.microsoft.com/office/drawing/2014/main" id="{A710294F-FC69-44B3-A2B0-0F7DBE51384F}"/>
              </a:ext>
            </a:extLst>
          </p:cNvPr>
          <p:cNvSpPr>
            <a:spLocks noChangeArrowheads="1"/>
          </p:cNvSpPr>
          <p:nvPr/>
        </p:nvSpPr>
        <p:spPr bwMode="auto">
          <a:xfrm>
            <a:off x="3068003" y="2332008"/>
            <a:ext cx="479449"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6" name="Rectangle 109">
            <a:extLst>
              <a:ext uri="{FF2B5EF4-FFF2-40B4-BE49-F238E27FC236}">
                <a16:creationId xmlns:a16="http://schemas.microsoft.com/office/drawing/2014/main" id="{B44CC491-426E-4DFB-AFFB-B82280E82C4C}"/>
              </a:ext>
            </a:extLst>
          </p:cNvPr>
          <p:cNvSpPr>
            <a:spLocks noChangeArrowheads="1"/>
          </p:cNvSpPr>
          <p:nvPr/>
        </p:nvSpPr>
        <p:spPr bwMode="auto">
          <a:xfrm>
            <a:off x="1786853" y="1999720"/>
            <a:ext cx="400850" cy="9230"/>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7" name="Rectangle 110">
            <a:extLst>
              <a:ext uri="{FF2B5EF4-FFF2-40B4-BE49-F238E27FC236}">
                <a16:creationId xmlns:a16="http://schemas.microsoft.com/office/drawing/2014/main" id="{70D2A656-F5AC-407C-B613-D8AD1660C664}"/>
              </a:ext>
            </a:extLst>
          </p:cNvPr>
          <p:cNvSpPr>
            <a:spLocks noChangeArrowheads="1"/>
          </p:cNvSpPr>
          <p:nvPr/>
        </p:nvSpPr>
        <p:spPr bwMode="auto">
          <a:xfrm>
            <a:off x="2187704" y="1653587"/>
            <a:ext cx="9825" cy="678421"/>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8" name="Rectangle 111">
            <a:extLst>
              <a:ext uri="{FF2B5EF4-FFF2-40B4-BE49-F238E27FC236}">
                <a16:creationId xmlns:a16="http://schemas.microsoft.com/office/drawing/2014/main" id="{D447E60C-50BE-45C5-A215-AD677C3CB1FB}"/>
              </a:ext>
            </a:extLst>
          </p:cNvPr>
          <p:cNvSpPr>
            <a:spLocks noChangeArrowheads="1"/>
          </p:cNvSpPr>
          <p:nvPr/>
        </p:nvSpPr>
        <p:spPr bwMode="auto">
          <a:xfrm>
            <a:off x="2187704" y="1665124"/>
            <a:ext cx="20435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49" name="Rectangle 112">
            <a:extLst>
              <a:ext uri="{FF2B5EF4-FFF2-40B4-BE49-F238E27FC236}">
                <a16:creationId xmlns:a16="http://schemas.microsoft.com/office/drawing/2014/main" id="{06FF4E00-1602-4711-8958-94DE4485FBE7}"/>
              </a:ext>
            </a:extLst>
          </p:cNvPr>
          <p:cNvSpPr>
            <a:spLocks noChangeArrowheads="1"/>
          </p:cNvSpPr>
          <p:nvPr/>
        </p:nvSpPr>
        <p:spPr bwMode="auto">
          <a:xfrm>
            <a:off x="2187704" y="2332008"/>
            <a:ext cx="20435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0" name="Rectangle 113">
            <a:extLst>
              <a:ext uri="{FF2B5EF4-FFF2-40B4-BE49-F238E27FC236}">
                <a16:creationId xmlns:a16="http://schemas.microsoft.com/office/drawing/2014/main" id="{E95AD257-E6A3-48B8-83C7-5A33E07460F0}"/>
              </a:ext>
            </a:extLst>
          </p:cNvPr>
          <p:cNvSpPr>
            <a:spLocks noChangeArrowheads="1"/>
          </p:cNvSpPr>
          <p:nvPr/>
        </p:nvSpPr>
        <p:spPr bwMode="auto">
          <a:xfrm>
            <a:off x="1922436" y="3077347"/>
            <a:ext cx="245619"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1" name="Rectangle 114">
            <a:extLst>
              <a:ext uri="{FF2B5EF4-FFF2-40B4-BE49-F238E27FC236}">
                <a16:creationId xmlns:a16="http://schemas.microsoft.com/office/drawing/2014/main" id="{01A61B13-2DC2-4B00-8271-0984C84F35CB}"/>
              </a:ext>
            </a:extLst>
          </p:cNvPr>
          <p:cNvSpPr>
            <a:spLocks noChangeArrowheads="1"/>
          </p:cNvSpPr>
          <p:nvPr/>
        </p:nvSpPr>
        <p:spPr bwMode="auto">
          <a:xfrm>
            <a:off x="2158230" y="2906588"/>
            <a:ext cx="9824" cy="355363"/>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2" name="Rectangle 115">
            <a:extLst>
              <a:ext uri="{FF2B5EF4-FFF2-40B4-BE49-F238E27FC236}">
                <a16:creationId xmlns:a16="http://schemas.microsoft.com/office/drawing/2014/main" id="{599D7943-739F-4106-91DD-39D75369A1AD}"/>
              </a:ext>
            </a:extLst>
          </p:cNvPr>
          <p:cNvSpPr>
            <a:spLocks noChangeArrowheads="1"/>
          </p:cNvSpPr>
          <p:nvPr/>
        </p:nvSpPr>
        <p:spPr bwMode="auto">
          <a:xfrm>
            <a:off x="2168054" y="2906588"/>
            <a:ext cx="20435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3" name="Rectangle 116">
            <a:extLst>
              <a:ext uri="{FF2B5EF4-FFF2-40B4-BE49-F238E27FC236}">
                <a16:creationId xmlns:a16="http://schemas.microsoft.com/office/drawing/2014/main" id="{2D58D2D0-B7EB-4EA9-8C6B-07EE2F515CED}"/>
              </a:ext>
            </a:extLst>
          </p:cNvPr>
          <p:cNvSpPr>
            <a:spLocks noChangeArrowheads="1"/>
          </p:cNvSpPr>
          <p:nvPr/>
        </p:nvSpPr>
        <p:spPr bwMode="auto">
          <a:xfrm>
            <a:off x="2168054" y="3261952"/>
            <a:ext cx="20435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4" name="Rectangle 117">
            <a:extLst>
              <a:ext uri="{FF2B5EF4-FFF2-40B4-BE49-F238E27FC236}">
                <a16:creationId xmlns:a16="http://schemas.microsoft.com/office/drawing/2014/main" id="{7A74AC36-73AA-4451-9919-34EB24D13C4A}"/>
              </a:ext>
            </a:extLst>
          </p:cNvPr>
          <p:cNvSpPr>
            <a:spLocks noChangeArrowheads="1"/>
          </p:cNvSpPr>
          <p:nvPr/>
        </p:nvSpPr>
        <p:spPr bwMode="auto">
          <a:xfrm>
            <a:off x="2168054" y="3088886"/>
            <a:ext cx="20435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5" name="Rectangle 118">
            <a:extLst>
              <a:ext uri="{FF2B5EF4-FFF2-40B4-BE49-F238E27FC236}">
                <a16:creationId xmlns:a16="http://schemas.microsoft.com/office/drawing/2014/main" id="{5ADAE244-0CB2-4A56-B1F0-38630910157B}"/>
              </a:ext>
            </a:extLst>
          </p:cNvPr>
          <p:cNvSpPr>
            <a:spLocks noChangeArrowheads="1"/>
          </p:cNvSpPr>
          <p:nvPr/>
        </p:nvSpPr>
        <p:spPr bwMode="auto">
          <a:xfrm>
            <a:off x="1777029" y="4113440"/>
            <a:ext cx="391025" cy="9230"/>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6" name="Rectangle 119">
            <a:extLst>
              <a:ext uri="{FF2B5EF4-FFF2-40B4-BE49-F238E27FC236}">
                <a16:creationId xmlns:a16="http://schemas.microsoft.com/office/drawing/2014/main" id="{D0E5A8EA-5B62-48A8-B93B-0C7BE733C401}"/>
              </a:ext>
            </a:extLst>
          </p:cNvPr>
          <p:cNvSpPr>
            <a:spLocks noChangeArrowheads="1"/>
          </p:cNvSpPr>
          <p:nvPr/>
        </p:nvSpPr>
        <p:spPr bwMode="auto">
          <a:xfrm>
            <a:off x="2158230" y="3940373"/>
            <a:ext cx="9824" cy="355363"/>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7" name="Rectangle 120">
            <a:extLst>
              <a:ext uri="{FF2B5EF4-FFF2-40B4-BE49-F238E27FC236}">
                <a16:creationId xmlns:a16="http://schemas.microsoft.com/office/drawing/2014/main" id="{C103337D-89F1-41DB-839F-F1EADD67C687}"/>
              </a:ext>
            </a:extLst>
          </p:cNvPr>
          <p:cNvSpPr>
            <a:spLocks noChangeArrowheads="1"/>
          </p:cNvSpPr>
          <p:nvPr/>
        </p:nvSpPr>
        <p:spPr bwMode="auto">
          <a:xfrm>
            <a:off x="2168054" y="3940373"/>
            <a:ext cx="20435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8" name="Rectangle 121">
            <a:extLst>
              <a:ext uri="{FF2B5EF4-FFF2-40B4-BE49-F238E27FC236}">
                <a16:creationId xmlns:a16="http://schemas.microsoft.com/office/drawing/2014/main" id="{A81B025D-F07C-4E1F-ADCD-CF20E96EBC29}"/>
              </a:ext>
            </a:extLst>
          </p:cNvPr>
          <p:cNvSpPr>
            <a:spLocks noChangeArrowheads="1"/>
          </p:cNvSpPr>
          <p:nvPr/>
        </p:nvSpPr>
        <p:spPr bwMode="auto">
          <a:xfrm>
            <a:off x="2168054" y="4295736"/>
            <a:ext cx="20435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59" name="Rectangle 122">
            <a:extLst>
              <a:ext uri="{FF2B5EF4-FFF2-40B4-BE49-F238E27FC236}">
                <a16:creationId xmlns:a16="http://schemas.microsoft.com/office/drawing/2014/main" id="{67457AC9-5F46-4267-8ACA-1BC6E3256495}"/>
              </a:ext>
            </a:extLst>
          </p:cNvPr>
          <p:cNvSpPr>
            <a:spLocks noChangeArrowheads="1"/>
          </p:cNvSpPr>
          <p:nvPr/>
        </p:nvSpPr>
        <p:spPr bwMode="auto">
          <a:xfrm>
            <a:off x="2168054" y="4122670"/>
            <a:ext cx="20435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0" name="Rectangle 123">
            <a:extLst>
              <a:ext uri="{FF2B5EF4-FFF2-40B4-BE49-F238E27FC236}">
                <a16:creationId xmlns:a16="http://schemas.microsoft.com/office/drawing/2014/main" id="{F6F301A4-C2A4-4527-8494-6502E6E81EA2}"/>
              </a:ext>
            </a:extLst>
          </p:cNvPr>
          <p:cNvSpPr>
            <a:spLocks noChangeArrowheads="1"/>
          </p:cNvSpPr>
          <p:nvPr/>
        </p:nvSpPr>
        <p:spPr bwMode="auto">
          <a:xfrm>
            <a:off x="1826152" y="5248757"/>
            <a:ext cx="332078"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1" name="Rectangle 124">
            <a:extLst>
              <a:ext uri="{FF2B5EF4-FFF2-40B4-BE49-F238E27FC236}">
                <a16:creationId xmlns:a16="http://schemas.microsoft.com/office/drawing/2014/main" id="{907D3D74-5FD7-40B1-8591-CDDF49DF1836}"/>
              </a:ext>
            </a:extLst>
          </p:cNvPr>
          <p:cNvSpPr>
            <a:spLocks noChangeArrowheads="1"/>
          </p:cNvSpPr>
          <p:nvPr/>
        </p:nvSpPr>
        <p:spPr bwMode="auto">
          <a:xfrm>
            <a:off x="2158230" y="4939545"/>
            <a:ext cx="9824" cy="112608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2" name="Rectangle 125">
            <a:extLst>
              <a:ext uri="{FF2B5EF4-FFF2-40B4-BE49-F238E27FC236}">
                <a16:creationId xmlns:a16="http://schemas.microsoft.com/office/drawing/2014/main" id="{15838EDB-CB03-41F0-BD01-DCB9EB776FA0}"/>
              </a:ext>
            </a:extLst>
          </p:cNvPr>
          <p:cNvSpPr>
            <a:spLocks noChangeArrowheads="1"/>
          </p:cNvSpPr>
          <p:nvPr/>
        </p:nvSpPr>
        <p:spPr bwMode="auto">
          <a:xfrm>
            <a:off x="2168054" y="4951082"/>
            <a:ext cx="204355"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3" name="Rectangle 126">
            <a:extLst>
              <a:ext uri="{FF2B5EF4-FFF2-40B4-BE49-F238E27FC236}">
                <a16:creationId xmlns:a16="http://schemas.microsoft.com/office/drawing/2014/main" id="{32AFF4C6-F68F-4701-A2FA-1AA1F92CCDC8}"/>
              </a:ext>
            </a:extLst>
          </p:cNvPr>
          <p:cNvSpPr>
            <a:spLocks noChangeArrowheads="1"/>
          </p:cNvSpPr>
          <p:nvPr/>
        </p:nvSpPr>
        <p:spPr bwMode="auto">
          <a:xfrm>
            <a:off x="2168054" y="6065632"/>
            <a:ext cx="20435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4" name="Rectangle 127">
            <a:extLst>
              <a:ext uri="{FF2B5EF4-FFF2-40B4-BE49-F238E27FC236}">
                <a16:creationId xmlns:a16="http://schemas.microsoft.com/office/drawing/2014/main" id="{926B5737-01A6-4E1C-849F-98CE1F6C0076}"/>
              </a:ext>
            </a:extLst>
          </p:cNvPr>
          <p:cNvSpPr>
            <a:spLocks noChangeArrowheads="1"/>
          </p:cNvSpPr>
          <p:nvPr/>
        </p:nvSpPr>
        <p:spPr bwMode="auto">
          <a:xfrm>
            <a:off x="2168054" y="5502588"/>
            <a:ext cx="20435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5" name="Rectangle 128">
            <a:extLst>
              <a:ext uri="{FF2B5EF4-FFF2-40B4-BE49-F238E27FC236}">
                <a16:creationId xmlns:a16="http://schemas.microsoft.com/office/drawing/2014/main" id="{896386B0-9059-4B01-8748-78546CFE6E24}"/>
              </a:ext>
            </a:extLst>
          </p:cNvPr>
          <p:cNvSpPr>
            <a:spLocks noChangeArrowheads="1"/>
          </p:cNvSpPr>
          <p:nvPr/>
        </p:nvSpPr>
        <p:spPr bwMode="auto">
          <a:xfrm>
            <a:off x="3997426" y="4630333"/>
            <a:ext cx="224005"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6" name="Rectangle 129">
            <a:extLst>
              <a:ext uri="{FF2B5EF4-FFF2-40B4-BE49-F238E27FC236}">
                <a16:creationId xmlns:a16="http://schemas.microsoft.com/office/drawing/2014/main" id="{CABEEA1C-7287-4556-AB0C-EB1F41C6F481}"/>
              </a:ext>
            </a:extLst>
          </p:cNvPr>
          <p:cNvSpPr>
            <a:spLocks noChangeArrowheads="1"/>
          </p:cNvSpPr>
          <p:nvPr/>
        </p:nvSpPr>
        <p:spPr bwMode="auto">
          <a:xfrm>
            <a:off x="3997426" y="5248757"/>
            <a:ext cx="214179"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7" name="Rectangle 130">
            <a:extLst>
              <a:ext uri="{FF2B5EF4-FFF2-40B4-BE49-F238E27FC236}">
                <a16:creationId xmlns:a16="http://schemas.microsoft.com/office/drawing/2014/main" id="{7639711B-C7E1-46F3-8455-41C905FB7206}"/>
              </a:ext>
            </a:extLst>
          </p:cNvPr>
          <p:cNvSpPr>
            <a:spLocks noChangeArrowheads="1"/>
          </p:cNvSpPr>
          <p:nvPr/>
        </p:nvSpPr>
        <p:spPr bwMode="auto">
          <a:xfrm>
            <a:off x="3653559" y="4939545"/>
            <a:ext cx="343867"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68" name="Rectangle 131">
            <a:extLst>
              <a:ext uri="{FF2B5EF4-FFF2-40B4-BE49-F238E27FC236}">
                <a16:creationId xmlns:a16="http://schemas.microsoft.com/office/drawing/2014/main" id="{EA44A972-5563-4406-98E9-F58518956FFC}"/>
              </a:ext>
            </a:extLst>
          </p:cNvPr>
          <p:cNvSpPr>
            <a:spLocks noChangeArrowheads="1"/>
          </p:cNvSpPr>
          <p:nvPr/>
        </p:nvSpPr>
        <p:spPr bwMode="auto">
          <a:xfrm>
            <a:off x="3997426" y="4630333"/>
            <a:ext cx="9824" cy="629962"/>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0" name="Rectangle 133">
            <a:extLst>
              <a:ext uri="{FF2B5EF4-FFF2-40B4-BE49-F238E27FC236}">
                <a16:creationId xmlns:a16="http://schemas.microsoft.com/office/drawing/2014/main" id="{45A47287-F594-4C25-9E8A-DDBC3EDB77C0}"/>
              </a:ext>
            </a:extLst>
          </p:cNvPr>
          <p:cNvSpPr>
            <a:spLocks noChangeArrowheads="1"/>
          </p:cNvSpPr>
          <p:nvPr/>
        </p:nvSpPr>
        <p:spPr bwMode="auto">
          <a:xfrm>
            <a:off x="7184581" y="952090"/>
            <a:ext cx="243654"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1" name="Rectangle 134">
            <a:extLst>
              <a:ext uri="{FF2B5EF4-FFF2-40B4-BE49-F238E27FC236}">
                <a16:creationId xmlns:a16="http://schemas.microsoft.com/office/drawing/2014/main" id="{1F1B9E1A-1EDB-47E4-AE38-37DC36888838}"/>
              </a:ext>
            </a:extLst>
          </p:cNvPr>
          <p:cNvSpPr>
            <a:spLocks noChangeArrowheads="1"/>
          </p:cNvSpPr>
          <p:nvPr/>
        </p:nvSpPr>
        <p:spPr bwMode="auto">
          <a:xfrm>
            <a:off x="7184581" y="1136694"/>
            <a:ext cx="233829"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2" name="Rectangle 135">
            <a:extLst>
              <a:ext uri="{FF2B5EF4-FFF2-40B4-BE49-F238E27FC236}">
                <a16:creationId xmlns:a16="http://schemas.microsoft.com/office/drawing/2014/main" id="{DBB69F75-C046-407E-955C-1239205120DC}"/>
              </a:ext>
            </a:extLst>
          </p:cNvPr>
          <p:cNvSpPr>
            <a:spLocks noChangeArrowheads="1"/>
          </p:cNvSpPr>
          <p:nvPr/>
        </p:nvSpPr>
        <p:spPr bwMode="auto">
          <a:xfrm>
            <a:off x="7184581" y="1309760"/>
            <a:ext cx="243654"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3" name="Rectangle 136">
            <a:extLst>
              <a:ext uri="{FF2B5EF4-FFF2-40B4-BE49-F238E27FC236}">
                <a16:creationId xmlns:a16="http://schemas.microsoft.com/office/drawing/2014/main" id="{1BD0B84C-F5CD-43FB-AD69-42C08C2322BB}"/>
              </a:ext>
            </a:extLst>
          </p:cNvPr>
          <p:cNvSpPr>
            <a:spLocks noChangeArrowheads="1"/>
          </p:cNvSpPr>
          <p:nvPr/>
        </p:nvSpPr>
        <p:spPr bwMode="auto">
          <a:xfrm>
            <a:off x="7184581" y="1492058"/>
            <a:ext cx="253478" cy="11537"/>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4" name="Rectangle 137">
            <a:extLst>
              <a:ext uri="{FF2B5EF4-FFF2-40B4-BE49-F238E27FC236}">
                <a16:creationId xmlns:a16="http://schemas.microsoft.com/office/drawing/2014/main" id="{F5AC8FBA-CE1A-47FC-9DA5-AA7A1E323925}"/>
              </a:ext>
            </a:extLst>
          </p:cNvPr>
          <p:cNvSpPr>
            <a:spLocks noChangeArrowheads="1"/>
          </p:cNvSpPr>
          <p:nvPr/>
        </p:nvSpPr>
        <p:spPr bwMode="auto">
          <a:xfrm>
            <a:off x="6813204" y="1217458"/>
            <a:ext cx="361551" cy="11539"/>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5" name="Rectangle 138">
            <a:extLst>
              <a:ext uri="{FF2B5EF4-FFF2-40B4-BE49-F238E27FC236}">
                <a16:creationId xmlns:a16="http://schemas.microsoft.com/office/drawing/2014/main" id="{089CA2A9-F2FD-4B2C-88E9-A67D692F73B7}"/>
              </a:ext>
            </a:extLst>
          </p:cNvPr>
          <p:cNvSpPr>
            <a:spLocks noChangeArrowheads="1"/>
          </p:cNvSpPr>
          <p:nvPr/>
        </p:nvSpPr>
        <p:spPr bwMode="auto">
          <a:xfrm>
            <a:off x="7184581" y="952090"/>
            <a:ext cx="9824" cy="551505"/>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0376" name="Gruppieren 142">
            <a:extLst>
              <a:ext uri="{FF2B5EF4-FFF2-40B4-BE49-F238E27FC236}">
                <a16:creationId xmlns:a16="http://schemas.microsoft.com/office/drawing/2014/main" id="{8E1B15CE-C8B4-4B15-BAB3-47BDB60573B6}"/>
              </a:ext>
            </a:extLst>
          </p:cNvPr>
          <p:cNvGrpSpPr>
            <a:grpSpLocks/>
          </p:cNvGrpSpPr>
          <p:nvPr/>
        </p:nvGrpSpPr>
        <p:grpSpPr bwMode="auto">
          <a:xfrm>
            <a:off x="6852506" y="3285021"/>
            <a:ext cx="2007930" cy="382199"/>
            <a:chOff x="6842125" y="2312988"/>
            <a:chExt cx="1622077" cy="262189"/>
          </a:xfrm>
        </p:grpSpPr>
        <p:sp>
          <p:nvSpPr>
            <p:cNvPr id="10377" name="Rectangle 80">
              <a:extLst>
                <a:ext uri="{FF2B5EF4-FFF2-40B4-BE49-F238E27FC236}">
                  <a16:creationId xmlns:a16="http://schemas.microsoft.com/office/drawing/2014/main" id="{2D5105FC-512A-4BC4-AE9B-E496703966AB}"/>
                </a:ext>
              </a:extLst>
            </p:cNvPr>
            <p:cNvSpPr>
              <a:spLocks noChangeArrowheads="1"/>
            </p:cNvSpPr>
            <p:nvPr/>
          </p:nvSpPr>
          <p:spPr bwMode="auto">
            <a:xfrm>
              <a:off x="7339013" y="2312988"/>
              <a:ext cx="1125189" cy="1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Expansion in neue Märkte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8" name="Rectangle 81">
              <a:extLst>
                <a:ext uri="{FF2B5EF4-FFF2-40B4-BE49-F238E27FC236}">
                  <a16:creationId xmlns:a16="http://schemas.microsoft.com/office/drawing/2014/main" id="{B3033389-5209-43B2-8423-39B145E1073E}"/>
                </a:ext>
              </a:extLst>
            </p:cNvPr>
            <p:cNvSpPr>
              <a:spLocks noChangeArrowheads="1"/>
            </p:cNvSpPr>
            <p:nvPr/>
          </p:nvSpPr>
          <p:spPr bwMode="auto">
            <a:xfrm>
              <a:off x="7339013" y="2439988"/>
              <a:ext cx="1038636" cy="1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1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Schaffung neuer Märkte</a:t>
              </a:r>
              <a:endParaRPr kumimoji="0" lang="de-DE"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79" name="Rectangle 82">
              <a:extLst>
                <a:ext uri="{FF2B5EF4-FFF2-40B4-BE49-F238E27FC236}">
                  <a16:creationId xmlns:a16="http://schemas.microsoft.com/office/drawing/2014/main" id="{828B71E3-6CEB-4933-A818-F131B4683D2D}"/>
                </a:ext>
              </a:extLst>
            </p:cNvPr>
            <p:cNvSpPr>
              <a:spLocks noChangeArrowheads="1"/>
            </p:cNvSpPr>
            <p:nvPr/>
          </p:nvSpPr>
          <p:spPr bwMode="auto">
            <a:xfrm>
              <a:off x="7118350" y="2392363"/>
              <a:ext cx="180975" cy="7938"/>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80" name="Rectangle 83">
              <a:extLst>
                <a:ext uri="{FF2B5EF4-FFF2-40B4-BE49-F238E27FC236}">
                  <a16:creationId xmlns:a16="http://schemas.microsoft.com/office/drawing/2014/main" id="{95AC007C-3CD1-4386-9BFB-D68BE441EACE}"/>
                </a:ext>
              </a:extLst>
            </p:cNvPr>
            <p:cNvSpPr>
              <a:spLocks noChangeArrowheads="1"/>
            </p:cNvSpPr>
            <p:nvPr/>
          </p:nvSpPr>
          <p:spPr bwMode="auto">
            <a:xfrm>
              <a:off x="7118350" y="2503488"/>
              <a:ext cx="180975" cy="7938"/>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81" name="Rectangle 84">
              <a:extLst>
                <a:ext uri="{FF2B5EF4-FFF2-40B4-BE49-F238E27FC236}">
                  <a16:creationId xmlns:a16="http://schemas.microsoft.com/office/drawing/2014/main" id="{D2C3E54A-ACFD-4808-B5C4-3CBA9D652595}"/>
                </a:ext>
              </a:extLst>
            </p:cNvPr>
            <p:cNvSpPr>
              <a:spLocks noChangeArrowheads="1"/>
            </p:cNvSpPr>
            <p:nvPr/>
          </p:nvSpPr>
          <p:spPr bwMode="auto">
            <a:xfrm>
              <a:off x="6842125" y="2447926"/>
              <a:ext cx="276225" cy="7938"/>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82" name="Rectangle 85">
              <a:extLst>
                <a:ext uri="{FF2B5EF4-FFF2-40B4-BE49-F238E27FC236}">
                  <a16:creationId xmlns:a16="http://schemas.microsoft.com/office/drawing/2014/main" id="{4AFF1DF5-9D06-475B-A4BE-DEF56F728D71}"/>
                </a:ext>
              </a:extLst>
            </p:cNvPr>
            <p:cNvSpPr>
              <a:spLocks noChangeArrowheads="1"/>
            </p:cNvSpPr>
            <p:nvPr/>
          </p:nvSpPr>
          <p:spPr bwMode="auto">
            <a:xfrm>
              <a:off x="7118350" y="2384426"/>
              <a:ext cx="7937" cy="127000"/>
            </a:xfrm>
            <a:prstGeom prst="rect">
              <a:avLst/>
            </a:prstGeom>
            <a:solidFill>
              <a:srgbClr val="000000"/>
            </a:solidFill>
            <a:ln w="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1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44" name="Rectangle 2">
            <a:extLst>
              <a:ext uri="{FF2B5EF4-FFF2-40B4-BE49-F238E27FC236}">
                <a16:creationId xmlns:a16="http://schemas.microsoft.com/office/drawing/2014/main" id="{972A4B8E-7548-45B5-A912-7398BA44029C}"/>
              </a:ext>
            </a:extLst>
          </p:cNvPr>
          <p:cNvSpPr txBox="1">
            <a:spLocks noChangeArrowheads="1"/>
          </p:cNvSpPr>
          <p:nvPr/>
        </p:nvSpPr>
        <p:spPr>
          <a:xfrm>
            <a:off x="193675" y="190500"/>
            <a:ext cx="9361488" cy="64611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800" b="1" i="0" u="none" strike="noStrike" kern="1200" cap="none" spc="0" normalizeH="0" baseline="0" noProof="0" dirty="0">
                <a:ln>
                  <a:noFill/>
                </a:ln>
                <a:solidFill>
                  <a:srgbClr val="246237"/>
                </a:solidFill>
                <a:effectLst/>
                <a:uLnTx/>
                <a:uFillTx/>
                <a:latin typeface="Arial"/>
                <a:ea typeface="+mn-ea"/>
                <a:cs typeface="+mn-cs"/>
              </a:rPr>
              <a:t>Die vier Synergietypen mit ihren Ausprägungen</a:t>
            </a:r>
          </a:p>
        </p:txBody>
      </p:sp>
      <p:sp>
        <p:nvSpPr>
          <p:cNvPr id="145" name="Textfeld 144">
            <a:extLst>
              <a:ext uri="{FF2B5EF4-FFF2-40B4-BE49-F238E27FC236}">
                <a16:creationId xmlns:a16="http://schemas.microsoft.com/office/drawing/2014/main" id="{7105A73B-F334-452A-B242-33778EC9803F}"/>
              </a:ext>
            </a:extLst>
          </p:cNvPr>
          <p:cNvSpPr txBox="1"/>
          <p:nvPr/>
        </p:nvSpPr>
        <p:spPr>
          <a:xfrm>
            <a:off x="8951225" y="616530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8-4</a:t>
            </a:r>
          </a:p>
        </p:txBody>
      </p:sp>
      <p:sp>
        <p:nvSpPr>
          <p:cNvPr id="3" name="Textfeld 2">
            <a:extLst>
              <a:ext uri="{FF2B5EF4-FFF2-40B4-BE49-F238E27FC236}">
                <a16:creationId xmlns:a16="http://schemas.microsoft.com/office/drawing/2014/main" id="{81BF171D-BC6B-47BE-9711-7C1828CBCF3F}"/>
              </a:ext>
            </a:extLst>
          </p:cNvPr>
          <p:cNvSpPr txBox="1"/>
          <p:nvPr/>
        </p:nvSpPr>
        <p:spPr>
          <a:xfrm>
            <a:off x="58686" y="3383555"/>
            <a:ext cx="761747" cy="461665"/>
          </a:xfrm>
          <a:prstGeom prst="rect">
            <a:avLst/>
          </a:prstGeom>
          <a:noFill/>
        </p:spPr>
        <p:txBody>
          <a:bodyPr wrap="none" rtlCol="0">
            <a:spAutoFit/>
          </a:bodyPr>
          <a:lstStyle/>
          <a:p>
            <a:pPr algn="r"/>
            <a:r>
              <a:rPr lang="de-CH" sz="1200" b="1" dirty="0">
                <a:latin typeface="Arial Narrow" panose="020B0606020202030204" pitchFamily="34" charset="0"/>
              </a:rPr>
              <a:t>Synergie-</a:t>
            </a:r>
          </a:p>
          <a:p>
            <a:pPr algn="r"/>
            <a:r>
              <a:rPr lang="de-CH" sz="1200" b="1" dirty="0">
                <a:latin typeface="Arial Narrow" panose="020B0606020202030204" pitchFamily="34" charset="0"/>
              </a:rPr>
              <a:t>typen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a:extLst>
              <a:ext uri="{FF2B5EF4-FFF2-40B4-BE49-F238E27FC236}">
                <a16:creationId xmlns:a16="http://schemas.microsoft.com/office/drawing/2014/main" id="{F681F831-6A47-440B-8506-AA04852108C7}"/>
              </a:ext>
            </a:extLst>
          </p:cNvPr>
          <p:cNvSpPr>
            <a:spLocks noChangeArrowheads="1"/>
          </p:cNvSpPr>
          <p:nvPr/>
        </p:nvSpPr>
        <p:spPr bwMode="auto">
          <a:xfrm>
            <a:off x="4743366" y="1195455"/>
            <a:ext cx="4778342" cy="4668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68" name="Rectangle 4">
            <a:extLst>
              <a:ext uri="{FF2B5EF4-FFF2-40B4-BE49-F238E27FC236}">
                <a16:creationId xmlns:a16="http://schemas.microsoft.com/office/drawing/2014/main" id="{6B3E6EEB-25FE-456C-941B-FC2A86B8635F}"/>
              </a:ext>
            </a:extLst>
          </p:cNvPr>
          <p:cNvSpPr>
            <a:spLocks noChangeArrowheads="1"/>
          </p:cNvSpPr>
          <p:nvPr/>
        </p:nvSpPr>
        <p:spPr bwMode="auto">
          <a:xfrm>
            <a:off x="4743366" y="5566931"/>
            <a:ext cx="573084" cy="239962"/>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69" name="Rectangle 5">
            <a:extLst>
              <a:ext uri="{FF2B5EF4-FFF2-40B4-BE49-F238E27FC236}">
                <a16:creationId xmlns:a16="http://schemas.microsoft.com/office/drawing/2014/main" id="{5358248A-B1FA-4CC3-AE76-2A34C5FEB5F8}"/>
              </a:ext>
            </a:extLst>
          </p:cNvPr>
          <p:cNvSpPr>
            <a:spLocks noChangeArrowheads="1"/>
          </p:cNvSpPr>
          <p:nvPr/>
        </p:nvSpPr>
        <p:spPr bwMode="auto">
          <a:xfrm>
            <a:off x="4743366" y="5208729"/>
            <a:ext cx="701670" cy="238224"/>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3" name="Gruppieren 2">
            <a:extLst>
              <a:ext uri="{FF2B5EF4-FFF2-40B4-BE49-F238E27FC236}">
                <a16:creationId xmlns:a16="http://schemas.microsoft.com/office/drawing/2014/main" id="{7D3B5E13-5269-4FB7-A929-587E79AA6B2A}"/>
              </a:ext>
            </a:extLst>
          </p:cNvPr>
          <p:cNvGrpSpPr/>
          <p:nvPr/>
        </p:nvGrpSpPr>
        <p:grpSpPr>
          <a:xfrm flipV="1">
            <a:off x="4743366" y="4490579"/>
            <a:ext cx="1149342" cy="599901"/>
            <a:chOff x="4256782" y="2518079"/>
            <a:chExt cx="1149342" cy="306123"/>
          </a:xfrm>
        </p:grpSpPr>
        <p:sp>
          <p:nvSpPr>
            <p:cNvPr id="11270" name="Rectangle 6">
              <a:extLst>
                <a:ext uri="{FF2B5EF4-FFF2-40B4-BE49-F238E27FC236}">
                  <a16:creationId xmlns:a16="http://schemas.microsoft.com/office/drawing/2014/main" id="{2C7B0E73-1A1C-4259-AA19-4F55A437F09F}"/>
                </a:ext>
              </a:extLst>
            </p:cNvPr>
            <p:cNvSpPr>
              <a:spLocks noChangeArrowheads="1"/>
            </p:cNvSpPr>
            <p:nvPr/>
          </p:nvSpPr>
          <p:spPr bwMode="auto">
            <a:xfrm>
              <a:off x="4256782" y="2700865"/>
              <a:ext cx="1149342" cy="123337"/>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1" name="Rectangle 7">
              <a:extLst>
                <a:ext uri="{FF2B5EF4-FFF2-40B4-BE49-F238E27FC236}">
                  <a16:creationId xmlns:a16="http://schemas.microsoft.com/office/drawing/2014/main" id="{38DA5A63-4F15-4589-B6E9-B2E91FD47272}"/>
                </a:ext>
              </a:extLst>
            </p:cNvPr>
            <p:cNvSpPr>
              <a:spLocks noChangeArrowheads="1"/>
            </p:cNvSpPr>
            <p:nvPr/>
          </p:nvSpPr>
          <p:spPr bwMode="auto">
            <a:xfrm>
              <a:off x="4256782" y="2518079"/>
              <a:ext cx="1082668" cy="122450"/>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1272" name="Rectangle 8">
            <a:extLst>
              <a:ext uri="{FF2B5EF4-FFF2-40B4-BE49-F238E27FC236}">
                <a16:creationId xmlns:a16="http://schemas.microsoft.com/office/drawing/2014/main" id="{5A18DA8E-D706-4547-A753-0601808956C7}"/>
              </a:ext>
            </a:extLst>
          </p:cNvPr>
          <p:cNvSpPr>
            <a:spLocks noChangeArrowheads="1"/>
          </p:cNvSpPr>
          <p:nvPr/>
        </p:nvSpPr>
        <p:spPr bwMode="auto">
          <a:xfrm>
            <a:off x="4743366" y="4130640"/>
            <a:ext cx="1211255" cy="238224"/>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3" name="Rectangle 9">
            <a:extLst>
              <a:ext uri="{FF2B5EF4-FFF2-40B4-BE49-F238E27FC236}">
                <a16:creationId xmlns:a16="http://schemas.microsoft.com/office/drawing/2014/main" id="{ADBA4D5C-2F09-4997-B04E-A160A976ADBA}"/>
              </a:ext>
            </a:extLst>
          </p:cNvPr>
          <p:cNvSpPr>
            <a:spLocks noChangeArrowheads="1"/>
          </p:cNvSpPr>
          <p:nvPr/>
        </p:nvSpPr>
        <p:spPr bwMode="auto">
          <a:xfrm>
            <a:off x="4743366" y="3772433"/>
            <a:ext cx="1912925" cy="238224"/>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4" name="Rectangle 10">
            <a:extLst>
              <a:ext uri="{FF2B5EF4-FFF2-40B4-BE49-F238E27FC236}">
                <a16:creationId xmlns:a16="http://schemas.microsoft.com/office/drawing/2014/main" id="{8882DD78-344C-441D-8EF4-C9BC8F6A270E}"/>
              </a:ext>
            </a:extLst>
          </p:cNvPr>
          <p:cNvSpPr>
            <a:spLocks noChangeArrowheads="1"/>
          </p:cNvSpPr>
          <p:nvPr/>
        </p:nvSpPr>
        <p:spPr bwMode="auto">
          <a:xfrm>
            <a:off x="4743366" y="3410752"/>
            <a:ext cx="1978011" cy="241700"/>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5" name="Rectangle 11">
            <a:extLst>
              <a:ext uri="{FF2B5EF4-FFF2-40B4-BE49-F238E27FC236}">
                <a16:creationId xmlns:a16="http://schemas.microsoft.com/office/drawing/2014/main" id="{EFFF6EC9-D8D2-43C0-9D8E-AC88D68528F7}"/>
              </a:ext>
            </a:extLst>
          </p:cNvPr>
          <p:cNvSpPr>
            <a:spLocks noChangeArrowheads="1"/>
          </p:cNvSpPr>
          <p:nvPr/>
        </p:nvSpPr>
        <p:spPr bwMode="auto">
          <a:xfrm>
            <a:off x="4743366" y="3050811"/>
            <a:ext cx="2233598" cy="241700"/>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6" name="Rectangle 12">
            <a:extLst>
              <a:ext uri="{FF2B5EF4-FFF2-40B4-BE49-F238E27FC236}">
                <a16:creationId xmlns:a16="http://schemas.microsoft.com/office/drawing/2014/main" id="{C7630BA1-6D17-4D63-A96D-F63D10026987}"/>
              </a:ext>
            </a:extLst>
          </p:cNvPr>
          <p:cNvSpPr>
            <a:spLocks noChangeArrowheads="1"/>
          </p:cNvSpPr>
          <p:nvPr/>
        </p:nvSpPr>
        <p:spPr bwMode="auto">
          <a:xfrm>
            <a:off x="4743366" y="2694344"/>
            <a:ext cx="2679682" cy="238224"/>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7" name="Rectangle 13">
            <a:extLst>
              <a:ext uri="{FF2B5EF4-FFF2-40B4-BE49-F238E27FC236}">
                <a16:creationId xmlns:a16="http://schemas.microsoft.com/office/drawing/2014/main" id="{2ADE28D5-30F5-42EC-8C84-16DBC190885E}"/>
              </a:ext>
            </a:extLst>
          </p:cNvPr>
          <p:cNvSpPr>
            <a:spLocks noChangeArrowheads="1"/>
          </p:cNvSpPr>
          <p:nvPr/>
        </p:nvSpPr>
        <p:spPr bwMode="auto">
          <a:xfrm>
            <a:off x="4743366" y="2334403"/>
            <a:ext cx="2935268" cy="239962"/>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8" name="Rectangle 14">
            <a:extLst>
              <a:ext uri="{FF2B5EF4-FFF2-40B4-BE49-F238E27FC236}">
                <a16:creationId xmlns:a16="http://schemas.microsoft.com/office/drawing/2014/main" id="{94E8918F-9798-4623-A729-E714EB755429}"/>
              </a:ext>
            </a:extLst>
          </p:cNvPr>
          <p:cNvSpPr>
            <a:spLocks noChangeArrowheads="1"/>
          </p:cNvSpPr>
          <p:nvPr/>
        </p:nvSpPr>
        <p:spPr bwMode="auto">
          <a:xfrm>
            <a:off x="4743366" y="1974460"/>
            <a:ext cx="3252766" cy="238224"/>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79" name="Rectangle 15">
            <a:extLst>
              <a:ext uri="{FF2B5EF4-FFF2-40B4-BE49-F238E27FC236}">
                <a16:creationId xmlns:a16="http://schemas.microsoft.com/office/drawing/2014/main" id="{98B34AB8-E521-48B1-AA43-1F325CFD4595}"/>
              </a:ext>
            </a:extLst>
          </p:cNvPr>
          <p:cNvSpPr>
            <a:spLocks noChangeArrowheads="1"/>
          </p:cNvSpPr>
          <p:nvPr/>
        </p:nvSpPr>
        <p:spPr bwMode="auto">
          <a:xfrm>
            <a:off x="4743366" y="1616258"/>
            <a:ext cx="3573438" cy="238224"/>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0" name="Rectangle 16">
            <a:extLst>
              <a:ext uri="{FF2B5EF4-FFF2-40B4-BE49-F238E27FC236}">
                <a16:creationId xmlns:a16="http://schemas.microsoft.com/office/drawing/2014/main" id="{D20DCDC9-04D6-4258-B86A-F3C4AC8A0254}"/>
              </a:ext>
            </a:extLst>
          </p:cNvPr>
          <p:cNvSpPr>
            <a:spLocks noChangeArrowheads="1"/>
          </p:cNvSpPr>
          <p:nvPr/>
        </p:nvSpPr>
        <p:spPr bwMode="auto">
          <a:xfrm>
            <a:off x="4743366" y="1254576"/>
            <a:ext cx="4211609" cy="241700"/>
          </a:xfrm>
          <a:prstGeom prst="rect">
            <a:avLst/>
          </a:prstGeom>
          <a:solidFill>
            <a:srgbClr val="006666"/>
          </a:solidFill>
          <a:ln w="12700">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1" name="Line 17">
            <a:extLst>
              <a:ext uri="{FF2B5EF4-FFF2-40B4-BE49-F238E27FC236}">
                <a16:creationId xmlns:a16="http://schemas.microsoft.com/office/drawing/2014/main" id="{54835F3B-6243-4139-9679-2478C941FAF0}"/>
              </a:ext>
            </a:extLst>
          </p:cNvPr>
          <p:cNvSpPr>
            <a:spLocks noChangeShapeType="1"/>
          </p:cNvSpPr>
          <p:nvPr/>
        </p:nvSpPr>
        <p:spPr bwMode="auto">
          <a:xfrm>
            <a:off x="4743366" y="5864277"/>
            <a:ext cx="4778342"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2" name="Line 18">
            <a:extLst>
              <a:ext uri="{FF2B5EF4-FFF2-40B4-BE49-F238E27FC236}">
                <a16:creationId xmlns:a16="http://schemas.microsoft.com/office/drawing/2014/main" id="{31B487BE-B659-455F-9B6A-C67C792D040E}"/>
              </a:ext>
            </a:extLst>
          </p:cNvPr>
          <p:cNvSpPr>
            <a:spLocks noChangeShapeType="1"/>
          </p:cNvSpPr>
          <p:nvPr/>
        </p:nvSpPr>
        <p:spPr bwMode="auto">
          <a:xfrm flipV="1">
            <a:off x="4743366" y="5864277"/>
            <a:ext cx="1588"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3" name="Line 19">
            <a:extLst>
              <a:ext uri="{FF2B5EF4-FFF2-40B4-BE49-F238E27FC236}">
                <a16:creationId xmlns:a16="http://schemas.microsoft.com/office/drawing/2014/main" id="{FA5068A5-EB01-4779-A474-B1A9C4E60D22}"/>
              </a:ext>
            </a:extLst>
          </p:cNvPr>
          <p:cNvSpPr>
            <a:spLocks noChangeShapeType="1"/>
          </p:cNvSpPr>
          <p:nvPr/>
        </p:nvSpPr>
        <p:spPr bwMode="auto">
          <a:xfrm flipV="1">
            <a:off x="5425986" y="5864277"/>
            <a:ext cx="1588"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4" name="Line 20">
            <a:extLst>
              <a:ext uri="{FF2B5EF4-FFF2-40B4-BE49-F238E27FC236}">
                <a16:creationId xmlns:a16="http://schemas.microsoft.com/office/drawing/2014/main" id="{1A292A50-613D-468D-BD72-7B2B9F1C47F7}"/>
              </a:ext>
            </a:extLst>
          </p:cNvPr>
          <p:cNvSpPr>
            <a:spLocks noChangeShapeType="1"/>
          </p:cNvSpPr>
          <p:nvPr/>
        </p:nvSpPr>
        <p:spPr bwMode="auto">
          <a:xfrm flipV="1">
            <a:off x="6110195" y="5864277"/>
            <a:ext cx="3175"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5" name="Line 21">
            <a:extLst>
              <a:ext uri="{FF2B5EF4-FFF2-40B4-BE49-F238E27FC236}">
                <a16:creationId xmlns:a16="http://schemas.microsoft.com/office/drawing/2014/main" id="{3CC6E5D0-0478-4949-B538-2B9C3DABD49B}"/>
              </a:ext>
            </a:extLst>
          </p:cNvPr>
          <p:cNvSpPr>
            <a:spLocks noChangeShapeType="1"/>
          </p:cNvSpPr>
          <p:nvPr/>
        </p:nvSpPr>
        <p:spPr bwMode="auto">
          <a:xfrm flipV="1">
            <a:off x="6791227" y="5864277"/>
            <a:ext cx="3175"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6" name="Line 22">
            <a:extLst>
              <a:ext uri="{FF2B5EF4-FFF2-40B4-BE49-F238E27FC236}">
                <a16:creationId xmlns:a16="http://schemas.microsoft.com/office/drawing/2014/main" id="{4B834977-C9F1-41F3-A8B4-2F2ED98A8576}"/>
              </a:ext>
            </a:extLst>
          </p:cNvPr>
          <p:cNvSpPr>
            <a:spLocks noChangeShapeType="1"/>
          </p:cNvSpPr>
          <p:nvPr/>
        </p:nvSpPr>
        <p:spPr bwMode="auto">
          <a:xfrm flipV="1">
            <a:off x="7475435" y="5864277"/>
            <a:ext cx="1588"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7" name="Line 23">
            <a:extLst>
              <a:ext uri="{FF2B5EF4-FFF2-40B4-BE49-F238E27FC236}">
                <a16:creationId xmlns:a16="http://schemas.microsoft.com/office/drawing/2014/main" id="{47591F46-62A0-4629-84CE-949281EA63F3}"/>
              </a:ext>
            </a:extLst>
          </p:cNvPr>
          <p:cNvSpPr>
            <a:spLocks noChangeShapeType="1"/>
          </p:cNvSpPr>
          <p:nvPr/>
        </p:nvSpPr>
        <p:spPr bwMode="auto">
          <a:xfrm flipV="1">
            <a:off x="8156468" y="5864277"/>
            <a:ext cx="1588"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8" name="Line 24">
            <a:extLst>
              <a:ext uri="{FF2B5EF4-FFF2-40B4-BE49-F238E27FC236}">
                <a16:creationId xmlns:a16="http://schemas.microsoft.com/office/drawing/2014/main" id="{2A949940-9725-41C0-87FD-EBE5416CF7CE}"/>
              </a:ext>
            </a:extLst>
          </p:cNvPr>
          <p:cNvSpPr>
            <a:spLocks noChangeShapeType="1"/>
          </p:cNvSpPr>
          <p:nvPr/>
        </p:nvSpPr>
        <p:spPr bwMode="auto">
          <a:xfrm flipV="1">
            <a:off x="8840676" y="5864277"/>
            <a:ext cx="1588"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89" name="Line 25">
            <a:extLst>
              <a:ext uri="{FF2B5EF4-FFF2-40B4-BE49-F238E27FC236}">
                <a16:creationId xmlns:a16="http://schemas.microsoft.com/office/drawing/2014/main" id="{C0054C9F-4C9F-4196-B463-BE626051CA35}"/>
              </a:ext>
            </a:extLst>
          </p:cNvPr>
          <p:cNvSpPr>
            <a:spLocks noChangeShapeType="1"/>
          </p:cNvSpPr>
          <p:nvPr/>
        </p:nvSpPr>
        <p:spPr bwMode="auto">
          <a:xfrm flipV="1">
            <a:off x="9521708" y="5864277"/>
            <a:ext cx="1588" cy="3651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0" name="Line 26">
            <a:extLst>
              <a:ext uri="{FF2B5EF4-FFF2-40B4-BE49-F238E27FC236}">
                <a16:creationId xmlns:a16="http://schemas.microsoft.com/office/drawing/2014/main" id="{D0D7E4AB-06D4-4796-AA81-5F76558FF672}"/>
              </a:ext>
            </a:extLst>
          </p:cNvPr>
          <p:cNvSpPr>
            <a:spLocks noChangeShapeType="1"/>
          </p:cNvSpPr>
          <p:nvPr/>
        </p:nvSpPr>
        <p:spPr bwMode="auto">
          <a:xfrm>
            <a:off x="4743366" y="1195455"/>
            <a:ext cx="1588" cy="46688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1" name="Line 27">
            <a:extLst>
              <a:ext uri="{FF2B5EF4-FFF2-40B4-BE49-F238E27FC236}">
                <a16:creationId xmlns:a16="http://schemas.microsoft.com/office/drawing/2014/main" id="{5AE0611A-A3D7-4F59-9570-9F76BA61D1A8}"/>
              </a:ext>
            </a:extLst>
          </p:cNvPr>
          <p:cNvSpPr>
            <a:spLocks noChangeShapeType="1"/>
          </p:cNvSpPr>
          <p:nvPr/>
        </p:nvSpPr>
        <p:spPr bwMode="auto">
          <a:xfrm>
            <a:off x="4700504" y="5864277"/>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2" name="Line 28">
            <a:extLst>
              <a:ext uri="{FF2B5EF4-FFF2-40B4-BE49-F238E27FC236}">
                <a16:creationId xmlns:a16="http://schemas.microsoft.com/office/drawing/2014/main" id="{39D606BE-5C3F-4066-992F-78DB0A09251B}"/>
              </a:ext>
            </a:extLst>
          </p:cNvPr>
          <p:cNvSpPr>
            <a:spLocks noChangeShapeType="1"/>
          </p:cNvSpPr>
          <p:nvPr/>
        </p:nvSpPr>
        <p:spPr bwMode="auto">
          <a:xfrm>
            <a:off x="4700504" y="5504332"/>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3" name="Line 29">
            <a:extLst>
              <a:ext uri="{FF2B5EF4-FFF2-40B4-BE49-F238E27FC236}">
                <a16:creationId xmlns:a16="http://schemas.microsoft.com/office/drawing/2014/main" id="{E958EB2D-9D14-45CC-BFC6-E492E650889A}"/>
              </a:ext>
            </a:extLst>
          </p:cNvPr>
          <p:cNvSpPr>
            <a:spLocks noChangeShapeType="1"/>
          </p:cNvSpPr>
          <p:nvPr/>
        </p:nvSpPr>
        <p:spPr bwMode="auto">
          <a:xfrm>
            <a:off x="4700504" y="5147869"/>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4" name="Line 30">
            <a:extLst>
              <a:ext uri="{FF2B5EF4-FFF2-40B4-BE49-F238E27FC236}">
                <a16:creationId xmlns:a16="http://schemas.microsoft.com/office/drawing/2014/main" id="{661578A7-A104-4874-BBDE-8C7E956D2A2F}"/>
              </a:ext>
            </a:extLst>
          </p:cNvPr>
          <p:cNvSpPr>
            <a:spLocks noChangeShapeType="1"/>
          </p:cNvSpPr>
          <p:nvPr/>
        </p:nvSpPr>
        <p:spPr bwMode="auto">
          <a:xfrm>
            <a:off x="4700504" y="4787926"/>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5" name="Line 31">
            <a:extLst>
              <a:ext uri="{FF2B5EF4-FFF2-40B4-BE49-F238E27FC236}">
                <a16:creationId xmlns:a16="http://schemas.microsoft.com/office/drawing/2014/main" id="{FF97E371-79B0-4F06-B121-39763F93D40C}"/>
              </a:ext>
            </a:extLst>
          </p:cNvPr>
          <p:cNvSpPr>
            <a:spLocks noChangeShapeType="1"/>
          </p:cNvSpPr>
          <p:nvPr/>
        </p:nvSpPr>
        <p:spPr bwMode="auto">
          <a:xfrm>
            <a:off x="4700504" y="4426245"/>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6" name="Line 32">
            <a:extLst>
              <a:ext uri="{FF2B5EF4-FFF2-40B4-BE49-F238E27FC236}">
                <a16:creationId xmlns:a16="http://schemas.microsoft.com/office/drawing/2014/main" id="{9A54D4FC-03EF-4085-825D-5B4781901B89}"/>
              </a:ext>
            </a:extLst>
          </p:cNvPr>
          <p:cNvSpPr>
            <a:spLocks noChangeShapeType="1"/>
          </p:cNvSpPr>
          <p:nvPr/>
        </p:nvSpPr>
        <p:spPr bwMode="auto">
          <a:xfrm>
            <a:off x="4700504" y="4069778"/>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7" name="Line 33">
            <a:extLst>
              <a:ext uri="{FF2B5EF4-FFF2-40B4-BE49-F238E27FC236}">
                <a16:creationId xmlns:a16="http://schemas.microsoft.com/office/drawing/2014/main" id="{D1803CD3-EEE2-4E5B-A688-D31EC49158C5}"/>
              </a:ext>
            </a:extLst>
          </p:cNvPr>
          <p:cNvSpPr>
            <a:spLocks noChangeShapeType="1"/>
          </p:cNvSpPr>
          <p:nvPr/>
        </p:nvSpPr>
        <p:spPr bwMode="auto">
          <a:xfrm>
            <a:off x="4700504" y="3708097"/>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8" name="Line 34">
            <a:extLst>
              <a:ext uri="{FF2B5EF4-FFF2-40B4-BE49-F238E27FC236}">
                <a16:creationId xmlns:a16="http://schemas.microsoft.com/office/drawing/2014/main" id="{27F0666B-96D7-4B0D-B1C8-1D78E1526F5C}"/>
              </a:ext>
            </a:extLst>
          </p:cNvPr>
          <p:cNvSpPr>
            <a:spLocks noChangeShapeType="1"/>
          </p:cNvSpPr>
          <p:nvPr/>
        </p:nvSpPr>
        <p:spPr bwMode="auto">
          <a:xfrm>
            <a:off x="4700504" y="3349892"/>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99" name="Line 35">
            <a:extLst>
              <a:ext uri="{FF2B5EF4-FFF2-40B4-BE49-F238E27FC236}">
                <a16:creationId xmlns:a16="http://schemas.microsoft.com/office/drawing/2014/main" id="{548B8FC5-251F-4B73-B978-C49538CF3FB9}"/>
              </a:ext>
            </a:extLst>
          </p:cNvPr>
          <p:cNvSpPr>
            <a:spLocks noChangeShapeType="1"/>
          </p:cNvSpPr>
          <p:nvPr/>
        </p:nvSpPr>
        <p:spPr bwMode="auto">
          <a:xfrm>
            <a:off x="4700504" y="2988211"/>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00" name="Line 36">
            <a:extLst>
              <a:ext uri="{FF2B5EF4-FFF2-40B4-BE49-F238E27FC236}">
                <a16:creationId xmlns:a16="http://schemas.microsoft.com/office/drawing/2014/main" id="{58745A87-E879-43FA-BF16-E07797585851}"/>
              </a:ext>
            </a:extLst>
          </p:cNvPr>
          <p:cNvSpPr>
            <a:spLocks noChangeShapeType="1"/>
          </p:cNvSpPr>
          <p:nvPr/>
        </p:nvSpPr>
        <p:spPr bwMode="auto">
          <a:xfrm>
            <a:off x="4700504" y="2631747"/>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01" name="Line 37">
            <a:extLst>
              <a:ext uri="{FF2B5EF4-FFF2-40B4-BE49-F238E27FC236}">
                <a16:creationId xmlns:a16="http://schemas.microsoft.com/office/drawing/2014/main" id="{6A9689A1-E264-4779-9ED8-C7552421FD0F}"/>
              </a:ext>
            </a:extLst>
          </p:cNvPr>
          <p:cNvSpPr>
            <a:spLocks noChangeShapeType="1"/>
          </p:cNvSpPr>
          <p:nvPr/>
        </p:nvSpPr>
        <p:spPr bwMode="auto">
          <a:xfrm>
            <a:off x="4700504" y="2271806"/>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02" name="Line 38">
            <a:extLst>
              <a:ext uri="{FF2B5EF4-FFF2-40B4-BE49-F238E27FC236}">
                <a16:creationId xmlns:a16="http://schemas.microsoft.com/office/drawing/2014/main" id="{95419E13-11F1-471B-B628-152F71B4822A}"/>
              </a:ext>
            </a:extLst>
          </p:cNvPr>
          <p:cNvSpPr>
            <a:spLocks noChangeShapeType="1"/>
          </p:cNvSpPr>
          <p:nvPr/>
        </p:nvSpPr>
        <p:spPr bwMode="auto">
          <a:xfrm>
            <a:off x="4700504" y="1911861"/>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03" name="Line 39">
            <a:extLst>
              <a:ext uri="{FF2B5EF4-FFF2-40B4-BE49-F238E27FC236}">
                <a16:creationId xmlns:a16="http://schemas.microsoft.com/office/drawing/2014/main" id="{C0C098E3-4898-4622-BD3F-975694DEC85E}"/>
              </a:ext>
            </a:extLst>
          </p:cNvPr>
          <p:cNvSpPr>
            <a:spLocks noChangeShapeType="1"/>
          </p:cNvSpPr>
          <p:nvPr/>
        </p:nvSpPr>
        <p:spPr bwMode="auto">
          <a:xfrm>
            <a:off x="4700504" y="1555398"/>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04" name="Line 40">
            <a:extLst>
              <a:ext uri="{FF2B5EF4-FFF2-40B4-BE49-F238E27FC236}">
                <a16:creationId xmlns:a16="http://schemas.microsoft.com/office/drawing/2014/main" id="{9FC53DCC-2609-420D-8923-02E62A288C34}"/>
              </a:ext>
            </a:extLst>
          </p:cNvPr>
          <p:cNvSpPr>
            <a:spLocks noChangeShapeType="1"/>
          </p:cNvSpPr>
          <p:nvPr/>
        </p:nvSpPr>
        <p:spPr bwMode="auto">
          <a:xfrm>
            <a:off x="4700504" y="1195455"/>
            <a:ext cx="42863" cy="174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05" name="Rectangle 41">
            <a:extLst>
              <a:ext uri="{FF2B5EF4-FFF2-40B4-BE49-F238E27FC236}">
                <a16:creationId xmlns:a16="http://schemas.microsoft.com/office/drawing/2014/main" id="{B75F4B67-2565-4CAB-8BD9-BFFB9BC67A53}"/>
              </a:ext>
            </a:extLst>
          </p:cNvPr>
          <p:cNvSpPr>
            <a:spLocks noChangeArrowheads="1"/>
          </p:cNvSpPr>
          <p:nvPr/>
        </p:nvSpPr>
        <p:spPr bwMode="auto">
          <a:xfrm>
            <a:off x="5364075" y="5629141"/>
            <a:ext cx="2212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8%</a:t>
            </a:r>
          </a:p>
        </p:txBody>
      </p:sp>
      <p:sp>
        <p:nvSpPr>
          <p:cNvPr id="11306" name="Rectangle 42">
            <a:extLst>
              <a:ext uri="{FF2B5EF4-FFF2-40B4-BE49-F238E27FC236}">
                <a16:creationId xmlns:a16="http://schemas.microsoft.com/office/drawing/2014/main" id="{22A4FAEF-905D-4252-8ADA-7E13F28D783A}"/>
              </a:ext>
            </a:extLst>
          </p:cNvPr>
          <p:cNvSpPr>
            <a:spLocks noChangeArrowheads="1"/>
          </p:cNvSpPr>
          <p:nvPr/>
        </p:nvSpPr>
        <p:spPr bwMode="auto">
          <a:xfrm>
            <a:off x="5492661" y="5272678"/>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10%</a:t>
            </a:r>
          </a:p>
        </p:txBody>
      </p:sp>
      <p:sp>
        <p:nvSpPr>
          <p:cNvPr id="11307" name="Rectangle 43">
            <a:extLst>
              <a:ext uri="{FF2B5EF4-FFF2-40B4-BE49-F238E27FC236}">
                <a16:creationId xmlns:a16="http://schemas.microsoft.com/office/drawing/2014/main" id="{EBABA676-5233-4897-AFC0-9F9BEDF4B83C}"/>
              </a:ext>
            </a:extLst>
          </p:cNvPr>
          <p:cNvSpPr>
            <a:spLocks noChangeArrowheads="1"/>
          </p:cNvSpPr>
          <p:nvPr/>
        </p:nvSpPr>
        <p:spPr bwMode="auto">
          <a:xfrm>
            <a:off x="5950863" y="4519056"/>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17%</a:t>
            </a:r>
          </a:p>
        </p:txBody>
      </p:sp>
      <p:sp>
        <p:nvSpPr>
          <p:cNvPr id="11308" name="Rectangle 44">
            <a:extLst>
              <a:ext uri="{FF2B5EF4-FFF2-40B4-BE49-F238E27FC236}">
                <a16:creationId xmlns:a16="http://schemas.microsoft.com/office/drawing/2014/main" id="{3E60376B-9AB1-429C-BDCA-620D580EF324}"/>
              </a:ext>
            </a:extLst>
          </p:cNvPr>
          <p:cNvSpPr>
            <a:spLocks noChangeArrowheads="1"/>
          </p:cNvSpPr>
          <p:nvPr/>
        </p:nvSpPr>
        <p:spPr bwMode="auto">
          <a:xfrm>
            <a:off x="5874806" y="4894914"/>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16%</a:t>
            </a:r>
          </a:p>
        </p:txBody>
      </p:sp>
      <p:sp>
        <p:nvSpPr>
          <p:cNvPr id="11309" name="Rectangle 45">
            <a:extLst>
              <a:ext uri="{FF2B5EF4-FFF2-40B4-BE49-F238E27FC236}">
                <a16:creationId xmlns:a16="http://schemas.microsoft.com/office/drawing/2014/main" id="{0B94EC8F-CCBE-4078-9E71-1FF5A423510A}"/>
              </a:ext>
            </a:extLst>
          </p:cNvPr>
          <p:cNvSpPr>
            <a:spLocks noChangeArrowheads="1"/>
          </p:cNvSpPr>
          <p:nvPr/>
        </p:nvSpPr>
        <p:spPr bwMode="auto">
          <a:xfrm>
            <a:off x="6002245" y="4196328"/>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18%</a:t>
            </a:r>
          </a:p>
        </p:txBody>
      </p:sp>
      <p:sp>
        <p:nvSpPr>
          <p:cNvPr id="11310" name="Rectangle 46">
            <a:extLst>
              <a:ext uri="{FF2B5EF4-FFF2-40B4-BE49-F238E27FC236}">
                <a16:creationId xmlns:a16="http://schemas.microsoft.com/office/drawing/2014/main" id="{905D58F0-2FDE-4DF7-82E3-F7749F90807D}"/>
              </a:ext>
            </a:extLst>
          </p:cNvPr>
          <p:cNvSpPr>
            <a:spLocks noChangeArrowheads="1"/>
          </p:cNvSpPr>
          <p:nvPr/>
        </p:nvSpPr>
        <p:spPr bwMode="auto">
          <a:xfrm>
            <a:off x="6703916" y="3834644"/>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28%</a:t>
            </a:r>
          </a:p>
        </p:txBody>
      </p:sp>
      <p:sp>
        <p:nvSpPr>
          <p:cNvPr id="11311" name="Rectangle 47">
            <a:extLst>
              <a:ext uri="{FF2B5EF4-FFF2-40B4-BE49-F238E27FC236}">
                <a16:creationId xmlns:a16="http://schemas.microsoft.com/office/drawing/2014/main" id="{1328F132-3140-427B-B573-CEE6E4B86C37}"/>
              </a:ext>
            </a:extLst>
          </p:cNvPr>
          <p:cNvSpPr>
            <a:spLocks noChangeArrowheads="1"/>
          </p:cNvSpPr>
          <p:nvPr/>
        </p:nvSpPr>
        <p:spPr bwMode="auto">
          <a:xfrm>
            <a:off x="6769002" y="3474701"/>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29%</a:t>
            </a:r>
          </a:p>
        </p:txBody>
      </p:sp>
      <p:sp>
        <p:nvSpPr>
          <p:cNvPr id="11312" name="Rectangle 48">
            <a:extLst>
              <a:ext uri="{FF2B5EF4-FFF2-40B4-BE49-F238E27FC236}">
                <a16:creationId xmlns:a16="http://schemas.microsoft.com/office/drawing/2014/main" id="{8AF2935D-1CF0-4C28-996A-E8DCC479D68B}"/>
              </a:ext>
            </a:extLst>
          </p:cNvPr>
          <p:cNvSpPr>
            <a:spLocks noChangeArrowheads="1"/>
          </p:cNvSpPr>
          <p:nvPr/>
        </p:nvSpPr>
        <p:spPr bwMode="auto">
          <a:xfrm>
            <a:off x="7026175" y="3113020"/>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33%</a:t>
            </a:r>
          </a:p>
        </p:txBody>
      </p:sp>
      <p:sp>
        <p:nvSpPr>
          <p:cNvPr id="11313" name="Rectangle 49">
            <a:extLst>
              <a:ext uri="{FF2B5EF4-FFF2-40B4-BE49-F238E27FC236}">
                <a16:creationId xmlns:a16="http://schemas.microsoft.com/office/drawing/2014/main" id="{DB5C5F63-6458-4807-803F-9A2CC2806089}"/>
              </a:ext>
            </a:extLst>
          </p:cNvPr>
          <p:cNvSpPr>
            <a:spLocks noChangeArrowheads="1"/>
          </p:cNvSpPr>
          <p:nvPr/>
        </p:nvSpPr>
        <p:spPr bwMode="auto">
          <a:xfrm>
            <a:off x="7469085" y="2756556"/>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39%</a:t>
            </a:r>
          </a:p>
        </p:txBody>
      </p:sp>
      <p:sp>
        <p:nvSpPr>
          <p:cNvPr id="11314" name="Rectangle 50">
            <a:extLst>
              <a:ext uri="{FF2B5EF4-FFF2-40B4-BE49-F238E27FC236}">
                <a16:creationId xmlns:a16="http://schemas.microsoft.com/office/drawing/2014/main" id="{E405742A-F677-49F9-A89D-C8798806B74F}"/>
              </a:ext>
            </a:extLst>
          </p:cNvPr>
          <p:cNvSpPr>
            <a:spLocks noChangeArrowheads="1"/>
          </p:cNvSpPr>
          <p:nvPr/>
        </p:nvSpPr>
        <p:spPr bwMode="auto">
          <a:xfrm>
            <a:off x="7727846" y="2396615"/>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43%</a:t>
            </a:r>
          </a:p>
        </p:txBody>
      </p:sp>
      <p:sp>
        <p:nvSpPr>
          <p:cNvPr id="11315" name="Rectangle 51">
            <a:extLst>
              <a:ext uri="{FF2B5EF4-FFF2-40B4-BE49-F238E27FC236}">
                <a16:creationId xmlns:a16="http://schemas.microsoft.com/office/drawing/2014/main" id="{7CE45ED4-CC04-4829-9D39-92FA367311D6}"/>
              </a:ext>
            </a:extLst>
          </p:cNvPr>
          <p:cNvSpPr>
            <a:spLocks noChangeArrowheads="1"/>
          </p:cNvSpPr>
          <p:nvPr/>
        </p:nvSpPr>
        <p:spPr bwMode="auto">
          <a:xfrm>
            <a:off x="8043756" y="2036670"/>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48%</a:t>
            </a:r>
          </a:p>
        </p:txBody>
      </p:sp>
      <p:sp>
        <p:nvSpPr>
          <p:cNvPr id="11316" name="Rectangle 52">
            <a:extLst>
              <a:ext uri="{FF2B5EF4-FFF2-40B4-BE49-F238E27FC236}">
                <a16:creationId xmlns:a16="http://schemas.microsoft.com/office/drawing/2014/main" id="{79170CBA-1536-4FFB-8E2E-91F5E9F5CDB3}"/>
              </a:ext>
            </a:extLst>
          </p:cNvPr>
          <p:cNvSpPr>
            <a:spLocks noChangeArrowheads="1"/>
          </p:cNvSpPr>
          <p:nvPr/>
        </p:nvSpPr>
        <p:spPr bwMode="auto">
          <a:xfrm>
            <a:off x="8366016" y="1680205"/>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52%</a:t>
            </a:r>
          </a:p>
        </p:txBody>
      </p:sp>
      <p:sp>
        <p:nvSpPr>
          <p:cNvPr id="11317" name="Rectangle 53">
            <a:extLst>
              <a:ext uri="{FF2B5EF4-FFF2-40B4-BE49-F238E27FC236}">
                <a16:creationId xmlns:a16="http://schemas.microsoft.com/office/drawing/2014/main" id="{EADC4DAB-9BD4-48ED-B52E-C4E0A736C02D}"/>
              </a:ext>
            </a:extLst>
          </p:cNvPr>
          <p:cNvSpPr>
            <a:spLocks noChangeArrowheads="1"/>
          </p:cNvSpPr>
          <p:nvPr/>
        </p:nvSpPr>
        <p:spPr bwMode="auto">
          <a:xfrm>
            <a:off x="9001012" y="1320262"/>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62%</a:t>
            </a:r>
          </a:p>
        </p:txBody>
      </p:sp>
      <p:sp>
        <p:nvSpPr>
          <p:cNvPr id="11318" name="Rectangle 54">
            <a:extLst>
              <a:ext uri="{FF2B5EF4-FFF2-40B4-BE49-F238E27FC236}">
                <a16:creationId xmlns:a16="http://schemas.microsoft.com/office/drawing/2014/main" id="{3EC0D120-7FB9-4384-A17E-1D80C76FD64B}"/>
              </a:ext>
            </a:extLst>
          </p:cNvPr>
          <p:cNvSpPr>
            <a:spLocks noChangeArrowheads="1"/>
          </p:cNvSpPr>
          <p:nvPr/>
        </p:nvSpPr>
        <p:spPr bwMode="auto">
          <a:xfrm>
            <a:off x="4581871" y="5966867"/>
            <a:ext cx="259687"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0%</a:t>
            </a:r>
          </a:p>
        </p:txBody>
      </p:sp>
      <p:sp>
        <p:nvSpPr>
          <p:cNvPr id="11319" name="Rectangle 55">
            <a:extLst>
              <a:ext uri="{FF2B5EF4-FFF2-40B4-BE49-F238E27FC236}">
                <a16:creationId xmlns:a16="http://schemas.microsoft.com/office/drawing/2014/main" id="{89E1FC2E-C530-4BCD-91B7-2DA94C1B8F32}"/>
              </a:ext>
            </a:extLst>
          </p:cNvPr>
          <p:cNvSpPr>
            <a:spLocks noChangeArrowheads="1"/>
          </p:cNvSpPr>
          <p:nvPr/>
        </p:nvSpPr>
        <p:spPr bwMode="auto">
          <a:xfrm>
            <a:off x="5188154" y="5966867"/>
            <a:ext cx="359073"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10%</a:t>
            </a:r>
          </a:p>
        </p:txBody>
      </p:sp>
      <p:sp>
        <p:nvSpPr>
          <p:cNvPr id="11320" name="Rectangle 56">
            <a:extLst>
              <a:ext uri="{FF2B5EF4-FFF2-40B4-BE49-F238E27FC236}">
                <a16:creationId xmlns:a16="http://schemas.microsoft.com/office/drawing/2014/main" id="{3F6E4DE6-878B-4700-969B-DBA84E8FBA4D}"/>
              </a:ext>
            </a:extLst>
          </p:cNvPr>
          <p:cNvSpPr>
            <a:spLocks noChangeArrowheads="1"/>
          </p:cNvSpPr>
          <p:nvPr/>
        </p:nvSpPr>
        <p:spPr bwMode="auto">
          <a:xfrm>
            <a:off x="5872361" y="5966867"/>
            <a:ext cx="359073"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20%</a:t>
            </a:r>
          </a:p>
        </p:txBody>
      </p:sp>
      <p:sp>
        <p:nvSpPr>
          <p:cNvPr id="11321" name="Rectangle 57">
            <a:extLst>
              <a:ext uri="{FF2B5EF4-FFF2-40B4-BE49-F238E27FC236}">
                <a16:creationId xmlns:a16="http://schemas.microsoft.com/office/drawing/2014/main" id="{CA067D3A-20F7-4845-8941-1BFE0020D463}"/>
              </a:ext>
            </a:extLst>
          </p:cNvPr>
          <p:cNvSpPr>
            <a:spLocks noChangeArrowheads="1"/>
          </p:cNvSpPr>
          <p:nvPr/>
        </p:nvSpPr>
        <p:spPr bwMode="auto">
          <a:xfrm>
            <a:off x="6553394" y="5966867"/>
            <a:ext cx="359073"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30%</a:t>
            </a:r>
          </a:p>
        </p:txBody>
      </p:sp>
      <p:sp>
        <p:nvSpPr>
          <p:cNvPr id="11322" name="Rectangle 58">
            <a:extLst>
              <a:ext uri="{FF2B5EF4-FFF2-40B4-BE49-F238E27FC236}">
                <a16:creationId xmlns:a16="http://schemas.microsoft.com/office/drawing/2014/main" id="{5F972BF0-B906-4902-9A52-201E4C2F1DD2}"/>
              </a:ext>
            </a:extLst>
          </p:cNvPr>
          <p:cNvSpPr>
            <a:spLocks noChangeArrowheads="1"/>
          </p:cNvSpPr>
          <p:nvPr/>
        </p:nvSpPr>
        <p:spPr bwMode="auto">
          <a:xfrm>
            <a:off x="7234427" y="5966867"/>
            <a:ext cx="359073"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40%</a:t>
            </a:r>
          </a:p>
        </p:txBody>
      </p:sp>
      <p:sp>
        <p:nvSpPr>
          <p:cNvPr id="11323" name="Rectangle 59">
            <a:extLst>
              <a:ext uri="{FF2B5EF4-FFF2-40B4-BE49-F238E27FC236}">
                <a16:creationId xmlns:a16="http://schemas.microsoft.com/office/drawing/2014/main" id="{F46179FD-2CCB-42C3-9C7B-41530B2BF42C}"/>
              </a:ext>
            </a:extLst>
          </p:cNvPr>
          <p:cNvSpPr>
            <a:spLocks noChangeArrowheads="1"/>
          </p:cNvSpPr>
          <p:nvPr/>
        </p:nvSpPr>
        <p:spPr bwMode="auto">
          <a:xfrm>
            <a:off x="7917047" y="5966867"/>
            <a:ext cx="359073"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50%</a:t>
            </a:r>
          </a:p>
        </p:txBody>
      </p:sp>
      <p:sp>
        <p:nvSpPr>
          <p:cNvPr id="11324" name="Rectangle 60">
            <a:extLst>
              <a:ext uri="{FF2B5EF4-FFF2-40B4-BE49-F238E27FC236}">
                <a16:creationId xmlns:a16="http://schemas.microsoft.com/office/drawing/2014/main" id="{09E1EEDF-48CA-49B4-93B6-45B3913C1BAB}"/>
              </a:ext>
            </a:extLst>
          </p:cNvPr>
          <p:cNvSpPr>
            <a:spLocks noChangeArrowheads="1"/>
          </p:cNvSpPr>
          <p:nvPr/>
        </p:nvSpPr>
        <p:spPr bwMode="auto">
          <a:xfrm>
            <a:off x="8602842" y="5966867"/>
            <a:ext cx="359073"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60%</a:t>
            </a:r>
          </a:p>
        </p:txBody>
      </p:sp>
      <p:sp>
        <p:nvSpPr>
          <p:cNvPr id="11325" name="Rectangle 61">
            <a:extLst>
              <a:ext uri="{FF2B5EF4-FFF2-40B4-BE49-F238E27FC236}">
                <a16:creationId xmlns:a16="http://schemas.microsoft.com/office/drawing/2014/main" id="{A59A3F0D-301B-4692-B278-7D7A318DD464}"/>
              </a:ext>
            </a:extLst>
          </p:cNvPr>
          <p:cNvSpPr>
            <a:spLocks noChangeArrowheads="1"/>
          </p:cNvSpPr>
          <p:nvPr/>
        </p:nvSpPr>
        <p:spPr bwMode="auto">
          <a:xfrm>
            <a:off x="9283875" y="5966867"/>
            <a:ext cx="359073" cy="2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70%</a:t>
            </a:r>
          </a:p>
        </p:txBody>
      </p:sp>
      <p:sp>
        <p:nvSpPr>
          <p:cNvPr id="11326" name="Rectangle 62">
            <a:extLst>
              <a:ext uri="{FF2B5EF4-FFF2-40B4-BE49-F238E27FC236}">
                <a16:creationId xmlns:a16="http://schemas.microsoft.com/office/drawing/2014/main" id="{14FE7A20-392E-4810-BE9B-AD8F13DF7711}"/>
              </a:ext>
            </a:extLst>
          </p:cNvPr>
          <p:cNvSpPr>
            <a:spLocks noChangeArrowheads="1"/>
          </p:cNvSpPr>
          <p:nvPr/>
        </p:nvSpPr>
        <p:spPr bwMode="auto">
          <a:xfrm>
            <a:off x="316533" y="5526032"/>
            <a:ext cx="4265338" cy="29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Interne Schulungsprogramme zu Koordination</a:t>
            </a:r>
          </a:p>
        </p:txBody>
      </p:sp>
      <p:sp>
        <p:nvSpPr>
          <p:cNvPr id="11327" name="Rectangle 63">
            <a:extLst>
              <a:ext uri="{FF2B5EF4-FFF2-40B4-BE49-F238E27FC236}">
                <a16:creationId xmlns:a16="http://schemas.microsoft.com/office/drawing/2014/main" id="{0BE102EC-0661-4429-BF08-1A594FC89801}"/>
              </a:ext>
            </a:extLst>
          </p:cNvPr>
          <p:cNvSpPr>
            <a:spLocks noChangeArrowheads="1"/>
          </p:cNvSpPr>
          <p:nvPr/>
        </p:nvSpPr>
        <p:spPr bwMode="auto">
          <a:xfrm>
            <a:off x="316533" y="5178043"/>
            <a:ext cx="4265338" cy="29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Integration in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bestehende</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Unternehmensprogramme</a:t>
            </a:r>
            <a:endPar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11328" name="Rectangle 64">
            <a:extLst>
              <a:ext uri="{FF2B5EF4-FFF2-40B4-BE49-F238E27FC236}">
                <a16:creationId xmlns:a16="http://schemas.microsoft.com/office/drawing/2014/main" id="{B7D44571-DF2A-4ED4-979D-546A76FF6051}"/>
              </a:ext>
            </a:extLst>
          </p:cNvPr>
          <p:cNvSpPr>
            <a:spLocks noChangeArrowheads="1"/>
          </p:cNvSpPr>
          <p:nvPr/>
        </p:nvSpPr>
        <p:spPr bwMode="auto">
          <a:xfrm>
            <a:off x="316533" y="4843906"/>
            <a:ext cx="4265338" cy="16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Regelungen/Schiedsgerichte zur Konfliktschlichtung</a:t>
            </a:r>
          </a:p>
        </p:txBody>
      </p:sp>
      <p:sp>
        <p:nvSpPr>
          <p:cNvPr id="11329" name="Rectangle 65">
            <a:extLst>
              <a:ext uri="{FF2B5EF4-FFF2-40B4-BE49-F238E27FC236}">
                <a16:creationId xmlns:a16="http://schemas.microsoft.com/office/drawing/2014/main" id="{4C8C7208-52CA-4178-903D-1DEFBD4EDFE6}"/>
              </a:ext>
            </a:extLst>
          </p:cNvPr>
          <p:cNvSpPr>
            <a:spLocks noChangeArrowheads="1"/>
          </p:cNvSpPr>
          <p:nvPr/>
        </p:nvSpPr>
        <p:spPr bwMode="auto">
          <a:xfrm>
            <a:off x="316533" y="4471680"/>
            <a:ext cx="4265338" cy="29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Priorisierung d. Zusammenarbeit ggü. anderen Aktivitäten</a:t>
            </a:r>
          </a:p>
        </p:txBody>
      </p:sp>
      <p:sp>
        <p:nvSpPr>
          <p:cNvPr id="11330" name="Rectangle 66">
            <a:extLst>
              <a:ext uri="{FF2B5EF4-FFF2-40B4-BE49-F238E27FC236}">
                <a16:creationId xmlns:a16="http://schemas.microsoft.com/office/drawing/2014/main" id="{A94AB0C4-F5E2-4868-B77E-1C0EE0CEC92C}"/>
              </a:ext>
            </a:extLst>
          </p:cNvPr>
          <p:cNvSpPr>
            <a:spLocks noChangeArrowheads="1"/>
          </p:cNvSpPr>
          <p:nvPr/>
        </p:nvSpPr>
        <p:spPr bwMode="auto">
          <a:xfrm>
            <a:off x="237728" y="4118497"/>
            <a:ext cx="4344143" cy="29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Vollzeit</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Integrationsmanager</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Projektteam</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zur</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Koordination</a:t>
            </a:r>
            <a:endPar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11331" name="Rectangle 67">
            <a:extLst>
              <a:ext uri="{FF2B5EF4-FFF2-40B4-BE49-F238E27FC236}">
                <a16:creationId xmlns:a16="http://schemas.microsoft.com/office/drawing/2014/main" id="{D5258206-A16E-4C56-A6E4-7A68C173EAF0}"/>
              </a:ext>
            </a:extLst>
          </p:cNvPr>
          <p:cNvSpPr>
            <a:spLocks noChangeArrowheads="1"/>
          </p:cNvSpPr>
          <p:nvPr/>
        </p:nvSpPr>
        <p:spPr bwMode="auto">
          <a:xfrm>
            <a:off x="316533" y="3727225"/>
            <a:ext cx="4265338" cy="29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Wertsteigernde</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Zusammenarbeit</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als</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strat</a:t>
            </a:r>
            <a:r>
              <a:rPr lang="en-US" altLang="de-DE" sz="1600" dirty="0" err="1">
                <a:solidFill>
                  <a:srgbClr val="000000"/>
                </a:solidFill>
                <a:latin typeface="Arial Narrow" panose="020B0606020202030204" pitchFamily="34" charset="0"/>
              </a:rPr>
              <a:t>egisches</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Ziel</a:t>
            </a:r>
            <a:endPar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11332" name="Rectangle 68">
            <a:extLst>
              <a:ext uri="{FF2B5EF4-FFF2-40B4-BE49-F238E27FC236}">
                <a16:creationId xmlns:a16="http://schemas.microsoft.com/office/drawing/2014/main" id="{F6BA905C-B85C-45C8-B808-F9FA0A453B45}"/>
              </a:ext>
            </a:extLst>
          </p:cNvPr>
          <p:cNvSpPr>
            <a:spLocks noChangeArrowheads="1"/>
          </p:cNvSpPr>
          <p:nvPr/>
        </p:nvSpPr>
        <p:spPr bwMode="auto">
          <a:xfrm>
            <a:off x="316533" y="3380004"/>
            <a:ext cx="4265338" cy="16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Incentivierung</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der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Zusammenarbeit</a:t>
            </a:r>
            <a:endPar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11333" name="Rectangle 69">
            <a:extLst>
              <a:ext uri="{FF2B5EF4-FFF2-40B4-BE49-F238E27FC236}">
                <a16:creationId xmlns:a16="http://schemas.microsoft.com/office/drawing/2014/main" id="{E3F57439-6607-42F8-BEB0-45AED412858C}"/>
              </a:ext>
            </a:extLst>
          </p:cNvPr>
          <p:cNvSpPr>
            <a:spLocks noChangeArrowheads="1"/>
          </p:cNvSpPr>
          <p:nvPr/>
        </p:nvSpPr>
        <p:spPr bwMode="auto">
          <a:xfrm>
            <a:off x="316533" y="3038174"/>
            <a:ext cx="4265338" cy="29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Unterstützung</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der SGEs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durch</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die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Unternehmenszentrale</a:t>
            </a:r>
            <a:endPar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11334" name="Rectangle 70">
            <a:extLst>
              <a:ext uri="{FF2B5EF4-FFF2-40B4-BE49-F238E27FC236}">
                <a16:creationId xmlns:a16="http://schemas.microsoft.com/office/drawing/2014/main" id="{1AAB45A3-8C7A-4E01-9184-D8E6BABB2E03}"/>
              </a:ext>
            </a:extLst>
          </p:cNvPr>
          <p:cNvSpPr>
            <a:spLocks noChangeArrowheads="1"/>
          </p:cNvSpPr>
          <p:nvPr/>
        </p:nvSpPr>
        <p:spPr bwMode="auto">
          <a:xfrm>
            <a:off x="316533" y="2702304"/>
            <a:ext cx="4265338" cy="16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Konsequentes Monitoring &amp; Controlling</a:t>
            </a:r>
          </a:p>
        </p:txBody>
      </p:sp>
      <p:sp>
        <p:nvSpPr>
          <p:cNvPr id="11335" name="Rectangle 71">
            <a:extLst>
              <a:ext uri="{FF2B5EF4-FFF2-40B4-BE49-F238E27FC236}">
                <a16:creationId xmlns:a16="http://schemas.microsoft.com/office/drawing/2014/main" id="{7D68EBF0-2C4B-4F65-A98E-31714769CD72}"/>
              </a:ext>
            </a:extLst>
          </p:cNvPr>
          <p:cNvSpPr>
            <a:spLocks noChangeArrowheads="1"/>
          </p:cNvSpPr>
          <p:nvPr/>
        </p:nvSpPr>
        <p:spPr bwMode="auto">
          <a:xfrm>
            <a:off x="316533" y="2350854"/>
            <a:ext cx="4265338" cy="29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Interne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Kommunikation</a:t>
            </a:r>
            <a:endPar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11336" name="Rectangle 72">
            <a:extLst>
              <a:ext uri="{FF2B5EF4-FFF2-40B4-BE49-F238E27FC236}">
                <a16:creationId xmlns:a16="http://schemas.microsoft.com/office/drawing/2014/main" id="{1E54ABF9-8828-4502-92AB-A9611E0113E6}"/>
              </a:ext>
            </a:extLst>
          </p:cNvPr>
          <p:cNvSpPr>
            <a:spLocks noChangeArrowheads="1"/>
          </p:cNvSpPr>
          <p:nvPr/>
        </p:nvSpPr>
        <p:spPr bwMode="auto">
          <a:xfrm>
            <a:off x="316533" y="1995939"/>
            <a:ext cx="4265338" cy="16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Aktiver und früher Einbezug der SGE in die Initiativen</a:t>
            </a:r>
          </a:p>
        </p:txBody>
      </p:sp>
      <p:sp>
        <p:nvSpPr>
          <p:cNvPr id="11337" name="Rectangle 73">
            <a:extLst>
              <a:ext uri="{FF2B5EF4-FFF2-40B4-BE49-F238E27FC236}">
                <a16:creationId xmlns:a16="http://schemas.microsoft.com/office/drawing/2014/main" id="{BA73149D-EBCA-4A69-9754-ED64DC3D4A27}"/>
              </a:ext>
            </a:extLst>
          </p:cNvPr>
          <p:cNvSpPr>
            <a:spLocks noChangeArrowheads="1"/>
          </p:cNvSpPr>
          <p:nvPr/>
        </p:nvSpPr>
        <p:spPr bwMode="auto">
          <a:xfrm>
            <a:off x="316533" y="1628907"/>
            <a:ext cx="4265338" cy="16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Vertrauen zwischen den Geschäftseinheiten</a:t>
            </a:r>
          </a:p>
        </p:txBody>
      </p:sp>
      <p:sp>
        <p:nvSpPr>
          <p:cNvPr id="11338" name="Rectangle 74">
            <a:extLst>
              <a:ext uri="{FF2B5EF4-FFF2-40B4-BE49-F238E27FC236}">
                <a16:creationId xmlns:a16="http://schemas.microsoft.com/office/drawing/2014/main" id="{BF115590-EB18-4A67-A14F-B9B05E744517}"/>
              </a:ext>
            </a:extLst>
          </p:cNvPr>
          <p:cNvSpPr>
            <a:spLocks noChangeArrowheads="1"/>
          </p:cNvSpPr>
          <p:nvPr/>
        </p:nvSpPr>
        <p:spPr bwMode="auto">
          <a:xfrm>
            <a:off x="316533" y="1270533"/>
            <a:ext cx="4265338" cy="16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Commitment und </a:t>
            </a:r>
            <a:r>
              <a:rPr kumimoji="0" lang="en-US"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Glaubwürdigkeit</a:t>
            </a:r>
            <a:r>
              <a:rPr kumimoji="0" lang="en-US"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des Managements</a:t>
            </a:r>
          </a:p>
        </p:txBody>
      </p:sp>
      <p:sp>
        <p:nvSpPr>
          <p:cNvPr id="153" name="Rectangle 2">
            <a:extLst>
              <a:ext uri="{FF2B5EF4-FFF2-40B4-BE49-F238E27FC236}">
                <a16:creationId xmlns:a16="http://schemas.microsoft.com/office/drawing/2014/main" id="{F79A856A-E494-410C-8BF8-CF5F8AE48EBC}"/>
              </a:ext>
            </a:extLst>
          </p:cNvPr>
          <p:cNvSpPr txBox="1">
            <a:spLocks noChangeArrowheads="1"/>
          </p:cNvSpPr>
          <p:nvPr/>
        </p:nvSpPr>
        <p:spPr>
          <a:xfrm>
            <a:off x="193675" y="190500"/>
            <a:ext cx="9361488" cy="64611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2800" b="1" dirty="0">
                <a:solidFill>
                  <a:srgbClr val="246237"/>
                </a:solidFill>
                <a:latin typeface="Arial"/>
              </a:rPr>
              <a:t>Erfolgsfaktoren einer SGE-übergreifenden Zusammenarbeit</a:t>
            </a:r>
            <a:endParaRPr kumimoji="0" lang="de-DE" sz="2800" b="1" i="0" u="none" strike="noStrike" kern="1200" cap="none" spc="0" normalizeH="0" baseline="0" noProof="0" dirty="0">
              <a:ln>
                <a:noFill/>
              </a:ln>
              <a:solidFill>
                <a:srgbClr val="246237"/>
              </a:solidFill>
              <a:effectLst/>
              <a:uLnTx/>
              <a:uFillTx/>
              <a:latin typeface="Arial"/>
              <a:ea typeface="+mn-ea"/>
              <a:cs typeface="+mn-cs"/>
            </a:endParaRPr>
          </a:p>
        </p:txBody>
      </p:sp>
      <p:sp>
        <p:nvSpPr>
          <p:cNvPr id="154" name="Textfeld 153">
            <a:extLst>
              <a:ext uri="{FF2B5EF4-FFF2-40B4-BE49-F238E27FC236}">
                <a16:creationId xmlns:a16="http://schemas.microsoft.com/office/drawing/2014/main" id="{DC8CB6B8-5CBB-41B2-A280-0D2E7A099A91}"/>
              </a:ext>
            </a:extLst>
          </p:cNvPr>
          <p:cNvSpPr txBox="1"/>
          <p:nvPr/>
        </p:nvSpPr>
        <p:spPr>
          <a:xfrm>
            <a:off x="8951225" y="616530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8</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a:t>
            </a:r>
          </a:p>
        </p:txBody>
      </p:sp>
      <p:sp>
        <p:nvSpPr>
          <p:cNvPr id="159" name="Textfeld 158">
            <a:extLst>
              <a:ext uri="{FF2B5EF4-FFF2-40B4-BE49-F238E27FC236}">
                <a16:creationId xmlns:a16="http://schemas.microsoft.com/office/drawing/2014/main" id="{8F30865F-DF40-4F86-8B20-8C6B74EA3576}"/>
              </a:ext>
            </a:extLst>
          </p:cNvPr>
          <p:cNvSpPr txBox="1"/>
          <p:nvPr/>
        </p:nvSpPr>
        <p:spPr>
          <a:xfrm>
            <a:off x="4450753" y="6146552"/>
            <a:ext cx="4805749" cy="307777"/>
          </a:xfrm>
          <a:prstGeom prst="rect">
            <a:avLst/>
          </a:prstGeom>
          <a:noFill/>
        </p:spPr>
        <p:txBody>
          <a:bodyPr wrap="square" rtlCol="0">
            <a:spAutoFit/>
          </a:bodyPr>
          <a:lstStyle/>
          <a:p>
            <a:pPr lvl="0" eaLnBrk="1" hangingPunct="1">
              <a:defRPr/>
            </a:pPr>
            <a:r>
              <a:rPr lang="de-CH" altLang="de-DE" sz="1400" b="1" dirty="0">
                <a:solidFill>
                  <a:srgbClr val="000000"/>
                </a:solidFill>
              </a:rPr>
              <a:t>Anteil der Unternehmen in Prozent; n =109</a:t>
            </a:r>
            <a:endParaRPr lang="de-CH" sz="1400" b="1" dirty="0"/>
          </a:p>
        </p:txBody>
      </p:sp>
      <p:sp>
        <p:nvSpPr>
          <p:cNvPr id="2" name="Textfeld 1">
            <a:extLst>
              <a:ext uri="{FF2B5EF4-FFF2-40B4-BE49-F238E27FC236}">
                <a16:creationId xmlns:a16="http://schemas.microsoft.com/office/drawing/2014/main" id="{45961DFC-2B2F-43F2-9DEE-D0491A97FF72}"/>
              </a:ext>
            </a:extLst>
          </p:cNvPr>
          <p:cNvSpPr txBox="1"/>
          <p:nvPr/>
        </p:nvSpPr>
        <p:spPr>
          <a:xfrm>
            <a:off x="3776797" y="6642271"/>
            <a:ext cx="2228495" cy="246221"/>
          </a:xfrm>
          <a:prstGeom prst="rect">
            <a:avLst/>
          </a:prstGeom>
          <a:noFill/>
        </p:spPr>
        <p:txBody>
          <a:bodyPr wrap="none" rtlCol="0">
            <a:spAutoFit/>
          </a:bodyPr>
          <a:lstStyle/>
          <a:p>
            <a:r>
              <a:rPr lang="de-CH" sz="1000" dirty="0"/>
              <a:t>Quelle: Müller-Stewens/Knoll (2006)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0" name="Rectangle 3">
            <a:extLst>
              <a:ext uri="{FF2B5EF4-FFF2-40B4-BE49-F238E27FC236}">
                <a16:creationId xmlns:a16="http://schemas.microsoft.com/office/drawing/2014/main" id="{CD3E0302-746E-462C-8199-2D35BCE35B88}"/>
              </a:ext>
            </a:extLst>
          </p:cNvPr>
          <p:cNvSpPr>
            <a:spLocks noChangeArrowheads="1"/>
          </p:cNvSpPr>
          <p:nvPr/>
        </p:nvSpPr>
        <p:spPr bwMode="auto">
          <a:xfrm>
            <a:off x="4664772" y="5499499"/>
            <a:ext cx="271461" cy="213978"/>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1" name="Rectangle 4">
            <a:extLst>
              <a:ext uri="{FF2B5EF4-FFF2-40B4-BE49-F238E27FC236}">
                <a16:creationId xmlns:a16="http://schemas.microsoft.com/office/drawing/2014/main" id="{03F2B246-313E-4AA2-A22C-C1CE0A935C39}"/>
              </a:ext>
            </a:extLst>
          </p:cNvPr>
          <p:cNvSpPr>
            <a:spLocks noChangeArrowheads="1"/>
          </p:cNvSpPr>
          <p:nvPr/>
        </p:nvSpPr>
        <p:spPr bwMode="auto">
          <a:xfrm>
            <a:off x="4664772" y="5183469"/>
            <a:ext cx="476247" cy="210687"/>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2" name="Rectangle 5">
            <a:extLst>
              <a:ext uri="{FF2B5EF4-FFF2-40B4-BE49-F238E27FC236}">
                <a16:creationId xmlns:a16="http://schemas.microsoft.com/office/drawing/2014/main" id="{1EC3E15C-65C4-42F6-911E-472D6185688E}"/>
              </a:ext>
            </a:extLst>
          </p:cNvPr>
          <p:cNvSpPr>
            <a:spLocks noChangeArrowheads="1"/>
          </p:cNvSpPr>
          <p:nvPr/>
        </p:nvSpPr>
        <p:spPr bwMode="auto">
          <a:xfrm>
            <a:off x="4664772" y="4864148"/>
            <a:ext cx="611184" cy="213978"/>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3" name="Rectangle 6">
            <a:extLst>
              <a:ext uri="{FF2B5EF4-FFF2-40B4-BE49-F238E27FC236}">
                <a16:creationId xmlns:a16="http://schemas.microsoft.com/office/drawing/2014/main" id="{E5A8DEE7-DC2C-43C2-86D6-E77832AF1696}"/>
              </a:ext>
            </a:extLst>
          </p:cNvPr>
          <p:cNvSpPr>
            <a:spLocks noChangeArrowheads="1"/>
          </p:cNvSpPr>
          <p:nvPr/>
        </p:nvSpPr>
        <p:spPr bwMode="auto">
          <a:xfrm>
            <a:off x="4664772" y="4546471"/>
            <a:ext cx="679445" cy="21233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4" name="Rectangle 7">
            <a:extLst>
              <a:ext uri="{FF2B5EF4-FFF2-40B4-BE49-F238E27FC236}">
                <a16:creationId xmlns:a16="http://schemas.microsoft.com/office/drawing/2014/main" id="{E19581A8-0367-433D-AA1E-368A051749BF}"/>
              </a:ext>
            </a:extLst>
          </p:cNvPr>
          <p:cNvSpPr>
            <a:spLocks noChangeArrowheads="1"/>
          </p:cNvSpPr>
          <p:nvPr/>
        </p:nvSpPr>
        <p:spPr bwMode="auto">
          <a:xfrm>
            <a:off x="4664772" y="4227150"/>
            <a:ext cx="814382" cy="21562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5" name="Rectangle 8">
            <a:extLst>
              <a:ext uri="{FF2B5EF4-FFF2-40B4-BE49-F238E27FC236}">
                <a16:creationId xmlns:a16="http://schemas.microsoft.com/office/drawing/2014/main" id="{C48D7319-9696-4AEB-BD01-120C0675DABC}"/>
              </a:ext>
            </a:extLst>
          </p:cNvPr>
          <p:cNvSpPr>
            <a:spLocks noChangeArrowheads="1"/>
          </p:cNvSpPr>
          <p:nvPr/>
        </p:nvSpPr>
        <p:spPr bwMode="auto">
          <a:xfrm>
            <a:off x="4664772" y="3911118"/>
            <a:ext cx="950906" cy="21233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6" name="Rectangle 9">
            <a:extLst>
              <a:ext uri="{FF2B5EF4-FFF2-40B4-BE49-F238E27FC236}">
                <a16:creationId xmlns:a16="http://schemas.microsoft.com/office/drawing/2014/main" id="{C5C497F6-0CB9-4074-8F1A-CEC925798D32}"/>
              </a:ext>
            </a:extLst>
          </p:cNvPr>
          <p:cNvSpPr>
            <a:spLocks noChangeArrowheads="1"/>
          </p:cNvSpPr>
          <p:nvPr/>
        </p:nvSpPr>
        <p:spPr bwMode="auto">
          <a:xfrm>
            <a:off x="4664772" y="3591795"/>
            <a:ext cx="1019168" cy="21562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7" name="Rectangle 10">
            <a:extLst>
              <a:ext uri="{FF2B5EF4-FFF2-40B4-BE49-F238E27FC236}">
                <a16:creationId xmlns:a16="http://schemas.microsoft.com/office/drawing/2014/main" id="{E4C59147-35CD-4302-A85C-8C242BBEC08F}"/>
              </a:ext>
            </a:extLst>
          </p:cNvPr>
          <p:cNvSpPr>
            <a:spLocks noChangeArrowheads="1"/>
          </p:cNvSpPr>
          <p:nvPr/>
        </p:nvSpPr>
        <p:spPr bwMode="auto">
          <a:xfrm>
            <a:off x="4664772" y="3272472"/>
            <a:ext cx="1085842" cy="21562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8" name="Rectangle 11">
            <a:extLst>
              <a:ext uri="{FF2B5EF4-FFF2-40B4-BE49-F238E27FC236}">
                <a16:creationId xmlns:a16="http://schemas.microsoft.com/office/drawing/2014/main" id="{EFE1B905-CC4C-4382-9BD4-78AE8CA391ED}"/>
              </a:ext>
            </a:extLst>
          </p:cNvPr>
          <p:cNvSpPr>
            <a:spLocks noChangeArrowheads="1"/>
          </p:cNvSpPr>
          <p:nvPr/>
        </p:nvSpPr>
        <p:spPr bwMode="auto">
          <a:xfrm>
            <a:off x="4664772" y="2956444"/>
            <a:ext cx="1222366" cy="21233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49" name="Rectangle 12">
            <a:extLst>
              <a:ext uri="{FF2B5EF4-FFF2-40B4-BE49-F238E27FC236}">
                <a16:creationId xmlns:a16="http://schemas.microsoft.com/office/drawing/2014/main" id="{1B78DC7C-7DBC-4DBD-9C4A-85007350CB45}"/>
              </a:ext>
            </a:extLst>
          </p:cNvPr>
          <p:cNvSpPr>
            <a:spLocks noChangeArrowheads="1"/>
          </p:cNvSpPr>
          <p:nvPr/>
        </p:nvSpPr>
        <p:spPr bwMode="auto">
          <a:xfrm>
            <a:off x="4664772" y="2637119"/>
            <a:ext cx="2241534" cy="21562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50" name="Rectangle 13">
            <a:extLst>
              <a:ext uri="{FF2B5EF4-FFF2-40B4-BE49-F238E27FC236}">
                <a16:creationId xmlns:a16="http://schemas.microsoft.com/office/drawing/2014/main" id="{2DFE1FB7-115B-443C-A102-7F3F5645CF1F}"/>
              </a:ext>
            </a:extLst>
          </p:cNvPr>
          <p:cNvSpPr>
            <a:spLocks noChangeArrowheads="1"/>
          </p:cNvSpPr>
          <p:nvPr/>
        </p:nvSpPr>
        <p:spPr bwMode="auto">
          <a:xfrm>
            <a:off x="4664772" y="2321089"/>
            <a:ext cx="2716194" cy="21233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51" name="Rectangle 14">
            <a:extLst>
              <a:ext uri="{FF2B5EF4-FFF2-40B4-BE49-F238E27FC236}">
                <a16:creationId xmlns:a16="http://schemas.microsoft.com/office/drawing/2014/main" id="{1EAF3E43-840A-4822-B21E-52D36ED65EB0}"/>
              </a:ext>
            </a:extLst>
          </p:cNvPr>
          <p:cNvSpPr>
            <a:spLocks noChangeArrowheads="1"/>
          </p:cNvSpPr>
          <p:nvPr/>
        </p:nvSpPr>
        <p:spPr bwMode="auto">
          <a:xfrm>
            <a:off x="4664772" y="2001768"/>
            <a:ext cx="3192440" cy="21562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52" name="Rectangle 15">
            <a:extLst>
              <a:ext uri="{FF2B5EF4-FFF2-40B4-BE49-F238E27FC236}">
                <a16:creationId xmlns:a16="http://schemas.microsoft.com/office/drawing/2014/main" id="{E5212E73-421E-4FAB-B12C-FE4251475253}"/>
              </a:ext>
            </a:extLst>
          </p:cNvPr>
          <p:cNvSpPr>
            <a:spLocks noChangeArrowheads="1"/>
          </p:cNvSpPr>
          <p:nvPr/>
        </p:nvSpPr>
        <p:spPr bwMode="auto">
          <a:xfrm>
            <a:off x="4664772" y="1685738"/>
            <a:ext cx="3735362" cy="212335"/>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53" name="Rectangle 16">
            <a:extLst>
              <a:ext uri="{FF2B5EF4-FFF2-40B4-BE49-F238E27FC236}">
                <a16:creationId xmlns:a16="http://schemas.microsoft.com/office/drawing/2014/main" id="{9676CDC0-AEBC-4852-A59F-DD47536A8D0A}"/>
              </a:ext>
            </a:extLst>
          </p:cNvPr>
          <p:cNvSpPr>
            <a:spLocks noChangeArrowheads="1"/>
          </p:cNvSpPr>
          <p:nvPr/>
        </p:nvSpPr>
        <p:spPr bwMode="auto">
          <a:xfrm>
            <a:off x="4664772" y="1366415"/>
            <a:ext cx="4073496" cy="213978"/>
          </a:xfrm>
          <a:prstGeom prst="rect">
            <a:avLst/>
          </a:prstGeom>
          <a:solidFill>
            <a:srgbClr val="006666"/>
          </a:solidFill>
          <a:ln w="12700" algn="ctr">
            <a:solidFill>
              <a:srgbClr val="000000"/>
            </a:solidFill>
            <a:miter lim="800000"/>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54" name="Rectangle 17">
            <a:extLst>
              <a:ext uri="{FF2B5EF4-FFF2-40B4-BE49-F238E27FC236}">
                <a16:creationId xmlns:a16="http://schemas.microsoft.com/office/drawing/2014/main" id="{B43CC95A-1D4E-4171-9B9F-58A69A16DD1C}"/>
              </a:ext>
            </a:extLst>
          </p:cNvPr>
          <p:cNvSpPr>
            <a:spLocks noChangeArrowheads="1"/>
          </p:cNvSpPr>
          <p:nvPr/>
        </p:nvSpPr>
        <p:spPr bwMode="auto">
          <a:xfrm>
            <a:off x="4989235" y="5540291"/>
            <a:ext cx="22121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a:t>
            </a:r>
          </a:p>
        </p:txBody>
      </p:sp>
      <p:sp>
        <p:nvSpPr>
          <p:cNvPr id="11355" name="Rectangle 18">
            <a:extLst>
              <a:ext uri="{FF2B5EF4-FFF2-40B4-BE49-F238E27FC236}">
                <a16:creationId xmlns:a16="http://schemas.microsoft.com/office/drawing/2014/main" id="{F4C64F08-7024-4C2D-A389-477CF75581EE}"/>
              </a:ext>
            </a:extLst>
          </p:cNvPr>
          <p:cNvSpPr>
            <a:spLocks noChangeArrowheads="1"/>
          </p:cNvSpPr>
          <p:nvPr/>
        </p:nvSpPr>
        <p:spPr bwMode="auto">
          <a:xfrm>
            <a:off x="5309907" y="5197923"/>
            <a:ext cx="22121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7%</a:t>
            </a:r>
          </a:p>
        </p:txBody>
      </p:sp>
      <p:sp>
        <p:nvSpPr>
          <p:cNvPr id="11356" name="Rectangle 19">
            <a:extLst>
              <a:ext uri="{FF2B5EF4-FFF2-40B4-BE49-F238E27FC236}">
                <a16:creationId xmlns:a16="http://schemas.microsoft.com/office/drawing/2014/main" id="{81B6E7E0-3D82-4787-811F-6FA57BD15B80}"/>
              </a:ext>
            </a:extLst>
          </p:cNvPr>
          <p:cNvSpPr>
            <a:spLocks noChangeArrowheads="1"/>
          </p:cNvSpPr>
          <p:nvPr/>
        </p:nvSpPr>
        <p:spPr bwMode="auto">
          <a:xfrm>
            <a:off x="5444843" y="4880246"/>
            <a:ext cx="22121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9%</a:t>
            </a:r>
          </a:p>
        </p:txBody>
      </p:sp>
      <p:sp>
        <p:nvSpPr>
          <p:cNvPr id="11357" name="Rectangle 20">
            <a:extLst>
              <a:ext uri="{FF2B5EF4-FFF2-40B4-BE49-F238E27FC236}">
                <a16:creationId xmlns:a16="http://schemas.microsoft.com/office/drawing/2014/main" id="{A64613E9-2E9E-418E-B059-9E112A0C0E5D}"/>
              </a:ext>
            </a:extLst>
          </p:cNvPr>
          <p:cNvSpPr>
            <a:spLocks noChangeArrowheads="1"/>
          </p:cNvSpPr>
          <p:nvPr/>
        </p:nvSpPr>
        <p:spPr bwMode="auto">
          <a:xfrm>
            <a:off x="5421755" y="4560925"/>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10%</a:t>
            </a:r>
          </a:p>
        </p:txBody>
      </p:sp>
      <p:sp>
        <p:nvSpPr>
          <p:cNvPr id="11358" name="Rectangle 21">
            <a:extLst>
              <a:ext uri="{FF2B5EF4-FFF2-40B4-BE49-F238E27FC236}">
                <a16:creationId xmlns:a16="http://schemas.microsoft.com/office/drawing/2014/main" id="{9DC86603-4FE2-45DA-8DB5-DA793891E433}"/>
              </a:ext>
            </a:extLst>
          </p:cNvPr>
          <p:cNvSpPr>
            <a:spLocks noChangeArrowheads="1"/>
          </p:cNvSpPr>
          <p:nvPr/>
        </p:nvSpPr>
        <p:spPr bwMode="auto">
          <a:xfrm>
            <a:off x="5555104" y="4244893"/>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12%</a:t>
            </a:r>
          </a:p>
        </p:txBody>
      </p:sp>
      <p:sp>
        <p:nvSpPr>
          <p:cNvPr id="11359" name="Rectangle 22">
            <a:extLst>
              <a:ext uri="{FF2B5EF4-FFF2-40B4-BE49-F238E27FC236}">
                <a16:creationId xmlns:a16="http://schemas.microsoft.com/office/drawing/2014/main" id="{6001156A-135D-417D-83FC-89E9724B9CE1}"/>
              </a:ext>
            </a:extLst>
          </p:cNvPr>
          <p:cNvSpPr>
            <a:spLocks noChangeArrowheads="1"/>
          </p:cNvSpPr>
          <p:nvPr/>
        </p:nvSpPr>
        <p:spPr bwMode="auto">
          <a:xfrm>
            <a:off x="5691629" y="3923925"/>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13%</a:t>
            </a:r>
          </a:p>
        </p:txBody>
      </p:sp>
      <p:sp>
        <p:nvSpPr>
          <p:cNvPr id="11360" name="Rectangle 23">
            <a:extLst>
              <a:ext uri="{FF2B5EF4-FFF2-40B4-BE49-F238E27FC236}">
                <a16:creationId xmlns:a16="http://schemas.microsoft.com/office/drawing/2014/main" id="{CB1F5934-B800-4821-8B9D-CB3F3F3878E4}"/>
              </a:ext>
            </a:extLst>
          </p:cNvPr>
          <p:cNvSpPr>
            <a:spLocks noChangeArrowheads="1"/>
          </p:cNvSpPr>
          <p:nvPr/>
        </p:nvSpPr>
        <p:spPr bwMode="auto">
          <a:xfrm>
            <a:off x="5758303" y="3607894"/>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14%</a:t>
            </a:r>
          </a:p>
        </p:txBody>
      </p:sp>
      <p:sp>
        <p:nvSpPr>
          <p:cNvPr id="11361" name="Rectangle 24">
            <a:extLst>
              <a:ext uri="{FF2B5EF4-FFF2-40B4-BE49-F238E27FC236}">
                <a16:creationId xmlns:a16="http://schemas.microsoft.com/office/drawing/2014/main" id="{A56FD628-1DC6-4CD3-BD91-33BCA2BF7C58}"/>
              </a:ext>
            </a:extLst>
          </p:cNvPr>
          <p:cNvSpPr>
            <a:spLocks noChangeArrowheads="1"/>
          </p:cNvSpPr>
          <p:nvPr/>
        </p:nvSpPr>
        <p:spPr bwMode="auto">
          <a:xfrm>
            <a:off x="5828153" y="3293510"/>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15%</a:t>
            </a:r>
          </a:p>
        </p:txBody>
      </p:sp>
      <p:sp>
        <p:nvSpPr>
          <p:cNvPr id="11362" name="Rectangle 25">
            <a:extLst>
              <a:ext uri="{FF2B5EF4-FFF2-40B4-BE49-F238E27FC236}">
                <a16:creationId xmlns:a16="http://schemas.microsoft.com/office/drawing/2014/main" id="{AE222053-367E-4D7E-8062-59E98FF7B8E8}"/>
              </a:ext>
            </a:extLst>
          </p:cNvPr>
          <p:cNvSpPr>
            <a:spLocks noChangeArrowheads="1"/>
          </p:cNvSpPr>
          <p:nvPr/>
        </p:nvSpPr>
        <p:spPr bwMode="auto">
          <a:xfrm>
            <a:off x="5963090" y="2969251"/>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17%</a:t>
            </a:r>
          </a:p>
        </p:txBody>
      </p:sp>
      <p:sp>
        <p:nvSpPr>
          <p:cNvPr id="11363" name="Rectangle 26">
            <a:extLst>
              <a:ext uri="{FF2B5EF4-FFF2-40B4-BE49-F238E27FC236}">
                <a16:creationId xmlns:a16="http://schemas.microsoft.com/office/drawing/2014/main" id="{4165EFE4-FD7C-4DEA-932B-E76B4CD0FB11}"/>
              </a:ext>
            </a:extLst>
          </p:cNvPr>
          <p:cNvSpPr>
            <a:spLocks noChangeArrowheads="1"/>
          </p:cNvSpPr>
          <p:nvPr/>
        </p:nvSpPr>
        <p:spPr bwMode="auto">
          <a:xfrm>
            <a:off x="6982257" y="2654866"/>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32%</a:t>
            </a:r>
          </a:p>
        </p:txBody>
      </p:sp>
      <p:sp>
        <p:nvSpPr>
          <p:cNvPr id="11364" name="Rectangle 27">
            <a:extLst>
              <a:ext uri="{FF2B5EF4-FFF2-40B4-BE49-F238E27FC236}">
                <a16:creationId xmlns:a16="http://schemas.microsoft.com/office/drawing/2014/main" id="{D64F0549-B7A7-4F9A-B20B-CC7FF7D144F3}"/>
              </a:ext>
            </a:extLst>
          </p:cNvPr>
          <p:cNvSpPr>
            <a:spLocks noChangeArrowheads="1"/>
          </p:cNvSpPr>
          <p:nvPr/>
        </p:nvSpPr>
        <p:spPr bwMode="auto">
          <a:xfrm>
            <a:off x="7456916" y="2335545"/>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38%</a:t>
            </a:r>
          </a:p>
        </p:txBody>
      </p:sp>
      <p:sp>
        <p:nvSpPr>
          <p:cNvPr id="11365" name="Rectangle 28">
            <a:extLst>
              <a:ext uri="{FF2B5EF4-FFF2-40B4-BE49-F238E27FC236}">
                <a16:creationId xmlns:a16="http://schemas.microsoft.com/office/drawing/2014/main" id="{5C042B71-468E-4C9B-84F8-9ACD61E8F1B8}"/>
              </a:ext>
            </a:extLst>
          </p:cNvPr>
          <p:cNvSpPr>
            <a:spLocks noChangeArrowheads="1"/>
          </p:cNvSpPr>
          <p:nvPr/>
        </p:nvSpPr>
        <p:spPr bwMode="auto">
          <a:xfrm>
            <a:off x="7934751" y="2017868"/>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45%</a:t>
            </a:r>
          </a:p>
        </p:txBody>
      </p:sp>
      <p:sp>
        <p:nvSpPr>
          <p:cNvPr id="11366" name="Rectangle 29">
            <a:extLst>
              <a:ext uri="{FF2B5EF4-FFF2-40B4-BE49-F238E27FC236}">
                <a16:creationId xmlns:a16="http://schemas.microsoft.com/office/drawing/2014/main" id="{6A4D554F-076A-45EE-9E02-32EBB93C8B25}"/>
              </a:ext>
            </a:extLst>
          </p:cNvPr>
          <p:cNvSpPr>
            <a:spLocks noChangeArrowheads="1"/>
          </p:cNvSpPr>
          <p:nvPr/>
        </p:nvSpPr>
        <p:spPr bwMode="auto">
          <a:xfrm>
            <a:off x="8476084" y="1698547"/>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53%</a:t>
            </a:r>
          </a:p>
        </p:txBody>
      </p:sp>
      <p:sp>
        <p:nvSpPr>
          <p:cNvPr id="11367" name="Rectangle 30">
            <a:extLst>
              <a:ext uri="{FF2B5EF4-FFF2-40B4-BE49-F238E27FC236}">
                <a16:creationId xmlns:a16="http://schemas.microsoft.com/office/drawing/2014/main" id="{4A45A278-10A3-4416-BB35-E9C2C8C27845}"/>
              </a:ext>
            </a:extLst>
          </p:cNvPr>
          <p:cNvSpPr>
            <a:spLocks noChangeArrowheads="1"/>
          </p:cNvSpPr>
          <p:nvPr/>
        </p:nvSpPr>
        <p:spPr bwMode="auto">
          <a:xfrm>
            <a:off x="8814219" y="1384160"/>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58%</a:t>
            </a:r>
          </a:p>
        </p:txBody>
      </p:sp>
      <p:sp>
        <p:nvSpPr>
          <p:cNvPr id="11368" name="Line 31">
            <a:extLst>
              <a:ext uri="{FF2B5EF4-FFF2-40B4-BE49-F238E27FC236}">
                <a16:creationId xmlns:a16="http://schemas.microsoft.com/office/drawing/2014/main" id="{3B75A02C-A0B2-422B-BFEC-454FF26EDF14}"/>
              </a:ext>
            </a:extLst>
          </p:cNvPr>
          <p:cNvSpPr>
            <a:spLocks noChangeShapeType="1"/>
          </p:cNvSpPr>
          <p:nvPr/>
        </p:nvSpPr>
        <p:spPr bwMode="auto">
          <a:xfrm>
            <a:off x="4663184" y="5748044"/>
            <a:ext cx="4795804"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69" name="Line 32">
            <a:extLst>
              <a:ext uri="{FF2B5EF4-FFF2-40B4-BE49-F238E27FC236}">
                <a16:creationId xmlns:a16="http://schemas.microsoft.com/office/drawing/2014/main" id="{67E9128E-0407-4AD1-8495-3420430F8C18}"/>
              </a:ext>
            </a:extLst>
          </p:cNvPr>
          <p:cNvSpPr>
            <a:spLocks noChangeShapeType="1"/>
          </p:cNvSpPr>
          <p:nvPr/>
        </p:nvSpPr>
        <p:spPr bwMode="auto">
          <a:xfrm flipV="1">
            <a:off x="4663184" y="5748044"/>
            <a:ext cx="1588"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0" name="Line 33">
            <a:extLst>
              <a:ext uri="{FF2B5EF4-FFF2-40B4-BE49-F238E27FC236}">
                <a16:creationId xmlns:a16="http://schemas.microsoft.com/office/drawing/2014/main" id="{4CF1BE7E-9837-4C72-B3CD-7E3A4A75E1B3}"/>
              </a:ext>
            </a:extLst>
          </p:cNvPr>
          <p:cNvSpPr>
            <a:spLocks noChangeShapeType="1"/>
          </p:cNvSpPr>
          <p:nvPr/>
        </p:nvSpPr>
        <p:spPr bwMode="auto">
          <a:xfrm flipV="1">
            <a:off x="5314054" y="5748044"/>
            <a:ext cx="1588"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1" name="Line 34">
            <a:extLst>
              <a:ext uri="{FF2B5EF4-FFF2-40B4-BE49-F238E27FC236}">
                <a16:creationId xmlns:a16="http://schemas.microsoft.com/office/drawing/2014/main" id="{01410921-3E45-402D-8BD5-7576019E3134}"/>
              </a:ext>
            </a:extLst>
          </p:cNvPr>
          <p:cNvSpPr>
            <a:spLocks noChangeShapeType="1"/>
          </p:cNvSpPr>
          <p:nvPr/>
        </p:nvSpPr>
        <p:spPr bwMode="auto">
          <a:xfrm flipV="1">
            <a:off x="5998263" y="5748044"/>
            <a:ext cx="1588"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2" name="Line 35">
            <a:extLst>
              <a:ext uri="{FF2B5EF4-FFF2-40B4-BE49-F238E27FC236}">
                <a16:creationId xmlns:a16="http://schemas.microsoft.com/office/drawing/2014/main" id="{B286C11F-8F63-42A8-9A36-D02850F19B11}"/>
              </a:ext>
            </a:extLst>
          </p:cNvPr>
          <p:cNvSpPr>
            <a:spLocks noChangeShapeType="1"/>
          </p:cNvSpPr>
          <p:nvPr/>
        </p:nvSpPr>
        <p:spPr bwMode="auto">
          <a:xfrm flipV="1">
            <a:off x="6685645" y="5748044"/>
            <a:ext cx="1588"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3" name="Line 36">
            <a:extLst>
              <a:ext uri="{FF2B5EF4-FFF2-40B4-BE49-F238E27FC236}">
                <a16:creationId xmlns:a16="http://schemas.microsoft.com/office/drawing/2014/main" id="{5B5E3B5E-4BA6-4299-9330-79BD66AA3800}"/>
              </a:ext>
            </a:extLst>
          </p:cNvPr>
          <p:cNvSpPr>
            <a:spLocks noChangeShapeType="1"/>
          </p:cNvSpPr>
          <p:nvPr/>
        </p:nvSpPr>
        <p:spPr bwMode="auto">
          <a:xfrm flipV="1">
            <a:off x="7369853" y="5748044"/>
            <a:ext cx="1588"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4" name="Line 37">
            <a:extLst>
              <a:ext uri="{FF2B5EF4-FFF2-40B4-BE49-F238E27FC236}">
                <a16:creationId xmlns:a16="http://schemas.microsoft.com/office/drawing/2014/main" id="{A887FFE9-98EE-4A19-B498-555804411C2B}"/>
              </a:ext>
            </a:extLst>
          </p:cNvPr>
          <p:cNvSpPr>
            <a:spLocks noChangeShapeType="1"/>
          </p:cNvSpPr>
          <p:nvPr/>
        </p:nvSpPr>
        <p:spPr bwMode="auto">
          <a:xfrm flipV="1">
            <a:off x="8054060" y="5748044"/>
            <a:ext cx="1588"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5" name="Line 38">
            <a:extLst>
              <a:ext uri="{FF2B5EF4-FFF2-40B4-BE49-F238E27FC236}">
                <a16:creationId xmlns:a16="http://schemas.microsoft.com/office/drawing/2014/main" id="{33D7F4EF-D04F-4F0F-B94C-CA54C23E7D23}"/>
              </a:ext>
            </a:extLst>
          </p:cNvPr>
          <p:cNvSpPr>
            <a:spLocks noChangeShapeType="1"/>
          </p:cNvSpPr>
          <p:nvPr/>
        </p:nvSpPr>
        <p:spPr bwMode="auto">
          <a:xfrm flipV="1">
            <a:off x="8738268" y="5748044"/>
            <a:ext cx="1588"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6" name="Line 39">
            <a:extLst>
              <a:ext uri="{FF2B5EF4-FFF2-40B4-BE49-F238E27FC236}">
                <a16:creationId xmlns:a16="http://schemas.microsoft.com/office/drawing/2014/main" id="{44E899A0-4C7B-4CD1-B044-B707C1DF8997}"/>
              </a:ext>
            </a:extLst>
          </p:cNvPr>
          <p:cNvSpPr>
            <a:spLocks noChangeShapeType="1"/>
          </p:cNvSpPr>
          <p:nvPr/>
        </p:nvSpPr>
        <p:spPr bwMode="auto">
          <a:xfrm flipV="1">
            <a:off x="9422475" y="5748044"/>
            <a:ext cx="3175" cy="3950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7" name="Line 40">
            <a:extLst>
              <a:ext uri="{FF2B5EF4-FFF2-40B4-BE49-F238E27FC236}">
                <a16:creationId xmlns:a16="http://schemas.microsoft.com/office/drawing/2014/main" id="{88C90F7F-DEC4-42AB-ADF0-DD2AC8ECA99C}"/>
              </a:ext>
            </a:extLst>
          </p:cNvPr>
          <p:cNvSpPr>
            <a:spLocks noChangeShapeType="1"/>
          </p:cNvSpPr>
          <p:nvPr/>
        </p:nvSpPr>
        <p:spPr bwMode="auto">
          <a:xfrm>
            <a:off x="4663184" y="1323622"/>
            <a:ext cx="1588" cy="44244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8" name="Line 41">
            <a:extLst>
              <a:ext uri="{FF2B5EF4-FFF2-40B4-BE49-F238E27FC236}">
                <a16:creationId xmlns:a16="http://schemas.microsoft.com/office/drawing/2014/main" id="{E2AE2248-A3BF-48AE-A599-01C1DB4FA303}"/>
              </a:ext>
            </a:extLst>
          </p:cNvPr>
          <p:cNvSpPr>
            <a:spLocks noChangeShapeType="1"/>
          </p:cNvSpPr>
          <p:nvPr/>
        </p:nvSpPr>
        <p:spPr bwMode="auto">
          <a:xfrm>
            <a:off x="4629847" y="5748044"/>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79" name="Line 42">
            <a:extLst>
              <a:ext uri="{FF2B5EF4-FFF2-40B4-BE49-F238E27FC236}">
                <a16:creationId xmlns:a16="http://schemas.microsoft.com/office/drawing/2014/main" id="{120E5CFA-23EF-4C1A-A052-9B77F8E03A0C}"/>
              </a:ext>
            </a:extLst>
          </p:cNvPr>
          <p:cNvSpPr>
            <a:spLocks noChangeShapeType="1"/>
          </p:cNvSpPr>
          <p:nvPr/>
        </p:nvSpPr>
        <p:spPr bwMode="auto">
          <a:xfrm>
            <a:off x="4629847" y="5432014"/>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0" name="Line 43">
            <a:extLst>
              <a:ext uri="{FF2B5EF4-FFF2-40B4-BE49-F238E27FC236}">
                <a16:creationId xmlns:a16="http://schemas.microsoft.com/office/drawing/2014/main" id="{ECFC88A7-DDFE-4271-A04C-83A09FB39999}"/>
              </a:ext>
            </a:extLst>
          </p:cNvPr>
          <p:cNvSpPr>
            <a:spLocks noChangeShapeType="1"/>
          </p:cNvSpPr>
          <p:nvPr/>
        </p:nvSpPr>
        <p:spPr bwMode="auto">
          <a:xfrm>
            <a:off x="4629847" y="5117631"/>
            <a:ext cx="3333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1" name="Line 44">
            <a:extLst>
              <a:ext uri="{FF2B5EF4-FFF2-40B4-BE49-F238E27FC236}">
                <a16:creationId xmlns:a16="http://schemas.microsoft.com/office/drawing/2014/main" id="{3017A8E5-21B0-4027-9012-1A19F289FB32}"/>
              </a:ext>
            </a:extLst>
          </p:cNvPr>
          <p:cNvSpPr>
            <a:spLocks noChangeShapeType="1"/>
          </p:cNvSpPr>
          <p:nvPr/>
        </p:nvSpPr>
        <p:spPr bwMode="auto">
          <a:xfrm>
            <a:off x="4629847" y="4801599"/>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2" name="Line 45">
            <a:extLst>
              <a:ext uri="{FF2B5EF4-FFF2-40B4-BE49-F238E27FC236}">
                <a16:creationId xmlns:a16="http://schemas.microsoft.com/office/drawing/2014/main" id="{33C0FE9B-8B32-4F1E-B247-37175D1B6530}"/>
              </a:ext>
            </a:extLst>
          </p:cNvPr>
          <p:cNvSpPr>
            <a:spLocks noChangeShapeType="1"/>
          </p:cNvSpPr>
          <p:nvPr/>
        </p:nvSpPr>
        <p:spPr bwMode="auto">
          <a:xfrm>
            <a:off x="4629847" y="4482276"/>
            <a:ext cx="33338" cy="329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3" name="Line 46">
            <a:extLst>
              <a:ext uri="{FF2B5EF4-FFF2-40B4-BE49-F238E27FC236}">
                <a16:creationId xmlns:a16="http://schemas.microsoft.com/office/drawing/2014/main" id="{EEBE5F6F-A07E-422A-8E0B-D089DA00EE3E}"/>
              </a:ext>
            </a:extLst>
          </p:cNvPr>
          <p:cNvSpPr>
            <a:spLocks noChangeShapeType="1"/>
          </p:cNvSpPr>
          <p:nvPr/>
        </p:nvSpPr>
        <p:spPr bwMode="auto">
          <a:xfrm>
            <a:off x="4629847" y="4166246"/>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4" name="Line 47">
            <a:extLst>
              <a:ext uri="{FF2B5EF4-FFF2-40B4-BE49-F238E27FC236}">
                <a16:creationId xmlns:a16="http://schemas.microsoft.com/office/drawing/2014/main" id="{5058C380-FAA5-4C31-A73B-49F3B03CBC6B}"/>
              </a:ext>
            </a:extLst>
          </p:cNvPr>
          <p:cNvSpPr>
            <a:spLocks noChangeShapeType="1"/>
          </p:cNvSpPr>
          <p:nvPr/>
        </p:nvSpPr>
        <p:spPr bwMode="auto">
          <a:xfrm>
            <a:off x="4629847" y="3851861"/>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5" name="Line 48">
            <a:extLst>
              <a:ext uri="{FF2B5EF4-FFF2-40B4-BE49-F238E27FC236}">
                <a16:creationId xmlns:a16="http://schemas.microsoft.com/office/drawing/2014/main" id="{B9A5010E-5D6A-4B31-83B0-FF1473C12B3F}"/>
              </a:ext>
            </a:extLst>
          </p:cNvPr>
          <p:cNvSpPr>
            <a:spLocks noChangeShapeType="1"/>
          </p:cNvSpPr>
          <p:nvPr/>
        </p:nvSpPr>
        <p:spPr bwMode="auto">
          <a:xfrm>
            <a:off x="4629847" y="3535833"/>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6" name="Line 49">
            <a:extLst>
              <a:ext uri="{FF2B5EF4-FFF2-40B4-BE49-F238E27FC236}">
                <a16:creationId xmlns:a16="http://schemas.microsoft.com/office/drawing/2014/main" id="{D4454743-E496-4F26-BA47-86065EE17910}"/>
              </a:ext>
            </a:extLst>
          </p:cNvPr>
          <p:cNvSpPr>
            <a:spLocks noChangeShapeType="1"/>
          </p:cNvSpPr>
          <p:nvPr/>
        </p:nvSpPr>
        <p:spPr bwMode="auto">
          <a:xfrm>
            <a:off x="4629847" y="3219803"/>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7" name="Line 50">
            <a:extLst>
              <a:ext uri="{FF2B5EF4-FFF2-40B4-BE49-F238E27FC236}">
                <a16:creationId xmlns:a16="http://schemas.microsoft.com/office/drawing/2014/main" id="{A88ADD5B-C898-4DD0-AAC3-62A3B899C1EA}"/>
              </a:ext>
            </a:extLst>
          </p:cNvPr>
          <p:cNvSpPr>
            <a:spLocks noChangeShapeType="1"/>
          </p:cNvSpPr>
          <p:nvPr/>
        </p:nvSpPr>
        <p:spPr bwMode="auto">
          <a:xfrm>
            <a:off x="4629847" y="2905418"/>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8" name="Line 51">
            <a:extLst>
              <a:ext uri="{FF2B5EF4-FFF2-40B4-BE49-F238E27FC236}">
                <a16:creationId xmlns:a16="http://schemas.microsoft.com/office/drawing/2014/main" id="{E1F8C5F1-D19D-417E-90AA-E90FC7C383B3}"/>
              </a:ext>
            </a:extLst>
          </p:cNvPr>
          <p:cNvSpPr>
            <a:spLocks noChangeShapeType="1"/>
          </p:cNvSpPr>
          <p:nvPr/>
        </p:nvSpPr>
        <p:spPr bwMode="auto">
          <a:xfrm>
            <a:off x="4629847" y="2589388"/>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89" name="Line 52">
            <a:extLst>
              <a:ext uri="{FF2B5EF4-FFF2-40B4-BE49-F238E27FC236}">
                <a16:creationId xmlns:a16="http://schemas.microsoft.com/office/drawing/2014/main" id="{CD7DB0EE-574D-4751-80D7-B8A9B2E93833}"/>
              </a:ext>
            </a:extLst>
          </p:cNvPr>
          <p:cNvSpPr>
            <a:spLocks noChangeShapeType="1"/>
          </p:cNvSpPr>
          <p:nvPr/>
        </p:nvSpPr>
        <p:spPr bwMode="auto">
          <a:xfrm>
            <a:off x="4629847" y="2270065"/>
            <a:ext cx="33338" cy="329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0" name="Line 53">
            <a:extLst>
              <a:ext uri="{FF2B5EF4-FFF2-40B4-BE49-F238E27FC236}">
                <a16:creationId xmlns:a16="http://schemas.microsoft.com/office/drawing/2014/main" id="{060D641D-5AFC-48E7-A24D-80A9CCA79C7A}"/>
              </a:ext>
            </a:extLst>
          </p:cNvPr>
          <p:cNvSpPr>
            <a:spLocks noChangeShapeType="1"/>
          </p:cNvSpPr>
          <p:nvPr/>
        </p:nvSpPr>
        <p:spPr bwMode="auto">
          <a:xfrm>
            <a:off x="4629847" y="1955682"/>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1" name="Line 54">
            <a:extLst>
              <a:ext uri="{FF2B5EF4-FFF2-40B4-BE49-F238E27FC236}">
                <a16:creationId xmlns:a16="http://schemas.microsoft.com/office/drawing/2014/main" id="{F61CD571-E7A1-4FAE-AC72-0DA3E60C1F69}"/>
              </a:ext>
            </a:extLst>
          </p:cNvPr>
          <p:cNvSpPr>
            <a:spLocks noChangeShapeType="1"/>
          </p:cNvSpPr>
          <p:nvPr/>
        </p:nvSpPr>
        <p:spPr bwMode="auto">
          <a:xfrm>
            <a:off x="4629847" y="1639652"/>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2" name="Line 55">
            <a:extLst>
              <a:ext uri="{FF2B5EF4-FFF2-40B4-BE49-F238E27FC236}">
                <a16:creationId xmlns:a16="http://schemas.microsoft.com/office/drawing/2014/main" id="{CF434CF0-FA96-4EBE-B215-A4F01BBB1F8F}"/>
              </a:ext>
            </a:extLst>
          </p:cNvPr>
          <p:cNvSpPr>
            <a:spLocks noChangeShapeType="1"/>
          </p:cNvSpPr>
          <p:nvPr/>
        </p:nvSpPr>
        <p:spPr bwMode="auto">
          <a:xfrm>
            <a:off x="4629847" y="1323622"/>
            <a:ext cx="33338" cy="164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3" name="Rectangle 56">
            <a:extLst>
              <a:ext uri="{FF2B5EF4-FFF2-40B4-BE49-F238E27FC236}">
                <a16:creationId xmlns:a16="http://schemas.microsoft.com/office/drawing/2014/main" id="{C999C9DC-67AC-4EE9-8731-81614F1E7F28}"/>
              </a:ext>
            </a:extLst>
          </p:cNvPr>
          <p:cNvSpPr>
            <a:spLocks noChangeArrowheads="1"/>
          </p:cNvSpPr>
          <p:nvPr/>
        </p:nvSpPr>
        <p:spPr bwMode="auto">
          <a:xfrm>
            <a:off x="4481052" y="5854099"/>
            <a:ext cx="2596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0%</a:t>
            </a:r>
            <a:endParaRPr kumimoji="0" lang="en-US"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1394" name="Rectangle 57">
            <a:extLst>
              <a:ext uri="{FF2B5EF4-FFF2-40B4-BE49-F238E27FC236}">
                <a16:creationId xmlns:a16="http://schemas.microsoft.com/office/drawing/2014/main" id="{6D927D21-D4F9-4FAA-8A3F-53AE78ABE11B}"/>
              </a:ext>
            </a:extLst>
          </p:cNvPr>
          <p:cNvSpPr>
            <a:spLocks noChangeArrowheads="1"/>
          </p:cNvSpPr>
          <p:nvPr/>
        </p:nvSpPr>
        <p:spPr bwMode="auto">
          <a:xfrm>
            <a:off x="5073047" y="5854099"/>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10%</a:t>
            </a: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5" name="Rectangle 58">
            <a:extLst>
              <a:ext uri="{FF2B5EF4-FFF2-40B4-BE49-F238E27FC236}">
                <a16:creationId xmlns:a16="http://schemas.microsoft.com/office/drawing/2014/main" id="{DFE93B70-01DA-49F7-A19B-17E9A1E69829}"/>
              </a:ext>
            </a:extLst>
          </p:cNvPr>
          <p:cNvSpPr>
            <a:spLocks noChangeArrowheads="1"/>
          </p:cNvSpPr>
          <p:nvPr/>
        </p:nvSpPr>
        <p:spPr bwMode="auto">
          <a:xfrm>
            <a:off x="5757254" y="5854099"/>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20%</a:t>
            </a: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6" name="Rectangle 59">
            <a:extLst>
              <a:ext uri="{FF2B5EF4-FFF2-40B4-BE49-F238E27FC236}">
                <a16:creationId xmlns:a16="http://schemas.microsoft.com/office/drawing/2014/main" id="{392E1FFA-F3A9-40A5-87F6-C62313BBDFBB}"/>
              </a:ext>
            </a:extLst>
          </p:cNvPr>
          <p:cNvSpPr>
            <a:spLocks noChangeArrowheads="1"/>
          </p:cNvSpPr>
          <p:nvPr/>
        </p:nvSpPr>
        <p:spPr bwMode="auto">
          <a:xfrm>
            <a:off x="6443049" y="5854099"/>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30%</a:t>
            </a: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7" name="Rectangle 60">
            <a:extLst>
              <a:ext uri="{FF2B5EF4-FFF2-40B4-BE49-F238E27FC236}">
                <a16:creationId xmlns:a16="http://schemas.microsoft.com/office/drawing/2014/main" id="{BB3BA04D-38FC-489E-A3E7-60A049D764EF}"/>
              </a:ext>
            </a:extLst>
          </p:cNvPr>
          <p:cNvSpPr>
            <a:spLocks noChangeArrowheads="1"/>
          </p:cNvSpPr>
          <p:nvPr/>
        </p:nvSpPr>
        <p:spPr bwMode="auto">
          <a:xfrm>
            <a:off x="7125669" y="5854099"/>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40%</a:t>
            </a: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8" name="Rectangle 61">
            <a:extLst>
              <a:ext uri="{FF2B5EF4-FFF2-40B4-BE49-F238E27FC236}">
                <a16:creationId xmlns:a16="http://schemas.microsoft.com/office/drawing/2014/main" id="{69BC89F5-2A2E-41C7-A485-49043C0B1E1E}"/>
              </a:ext>
            </a:extLst>
          </p:cNvPr>
          <p:cNvSpPr>
            <a:spLocks noChangeArrowheads="1"/>
          </p:cNvSpPr>
          <p:nvPr/>
        </p:nvSpPr>
        <p:spPr bwMode="auto">
          <a:xfrm>
            <a:off x="7813052" y="5854099"/>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50%</a:t>
            </a: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99" name="Rectangle 62">
            <a:extLst>
              <a:ext uri="{FF2B5EF4-FFF2-40B4-BE49-F238E27FC236}">
                <a16:creationId xmlns:a16="http://schemas.microsoft.com/office/drawing/2014/main" id="{37E57472-E193-4AB6-869C-0669118B0E8D}"/>
              </a:ext>
            </a:extLst>
          </p:cNvPr>
          <p:cNvSpPr>
            <a:spLocks noChangeArrowheads="1"/>
          </p:cNvSpPr>
          <p:nvPr/>
        </p:nvSpPr>
        <p:spPr bwMode="auto">
          <a:xfrm>
            <a:off x="8498847" y="5854099"/>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60%</a:t>
            </a: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400" name="Rectangle 63">
            <a:extLst>
              <a:ext uri="{FF2B5EF4-FFF2-40B4-BE49-F238E27FC236}">
                <a16:creationId xmlns:a16="http://schemas.microsoft.com/office/drawing/2014/main" id="{33029287-27A2-4DB4-8D2D-D87F599CEFBD}"/>
              </a:ext>
            </a:extLst>
          </p:cNvPr>
          <p:cNvSpPr>
            <a:spLocks noChangeArrowheads="1"/>
          </p:cNvSpPr>
          <p:nvPr/>
        </p:nvSpPr>
        <p:spPr bwMode="auto">
          <a:xfrm>
            <a:off x="9194168" y="5855744"/>
            <a:ext cx="35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70%</a:t>
            </a:r>
            <a:endParaRPr kumimoji="0" lang="en-US"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6" name="Gruppieren 5">
            <a:extLst>
              <a:ext uri="{FF2B5EF4-FFF2-40B4-BE49-F238E27FC236}">
                <a16:creationId xmlns:a16="http://schemas.microsoft.com/office/drawing/2014/main" id="{38480E2F-EE8F-4936-903D-803382B047CF}"/>
              </a:ext>
            </a:extLst>
          </p:cNvPr>
          <p:cNvGrpSpPr/>
          <p:nvPr/>
        </p:nvGrpSpPr>
        <p:grpSpPr>
          <a:xfrm>
            <a:off x="270593" y="1327224"/>
            <a:ext cx="4320093" cy="4569381"/>
            <a:chOff x="493348" y="1357628"/>
            <a:chExt cx="4320093" cy="2460967"/>
          </a:xfrm>
        </p:grpSpPr>
        <p:sp>
          <p:nvSpPr>
            <p:cNvPr id="11401" name="Rectangle 64">
              <a:extLst>
                <a:ext uri="{FF2B5EF4-FFF2-40B4-BE49-F238E27FC236}">
                  <a16:creationId xmlns:a16="http://schemas.microsoft.com/office/drawing/2014/main" id="{66308A94-E864-4357-9CFB-3BD6CD0520FE}"/>
                </a:ext>
              </a:extLst>
            </p:cNvPr>
            <p:cNvSpPr>
              <a:spLocks noChangeArrowheads="1"/>
            </p:cNvSpPr>
            <p:nvPr/>
          </p:nvSpPr>
          <p:spPr bwMode="auto">
            <a:xfrm>
              <a:off x="563880" y="3572374"/>
              <a:ext cx="42495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Zu wenig Unterstützung durch die Unternehmenszentrale</a:t>
              </a:r>
            </a:p>
          </p:txBody>
        </p:sp>
        <p:sp>
          <p:nvSpPr>
            <p:cNvPr id="11402" name="Rectangle 65">
              <a:extLst>
                <a:ext uri="{FF2B5EF4-FFF2-40B4-BE49-F238E27FC236}">
                  <a16:creationId xmlns:a16="http://schemas.microsoft.com/office/drawing/2014/main" id="{9EAFA82C-85C0-436A-A66B-F982EBDA896F}"/>
                </a:ext>
              </a:extLst>
            </p:cNvPr>
            <p:cNvSpPr>
              <a:spLocks noChangeArrowheads="1"/>
            </p:cNvSpPr>
            <p:nvPr/>
          </p:nvSpPr>
          <p:spPr bwMode="auto">
            <a:xfrm>
              <a:off x="493348" y="3397573"/>
              <a:ext cx="43200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Mangelnde Fähigkeiten der Koordinationsverantwortlichen</a:t>
              </a:r>
            </a:p>
          </p:txBody>
        </p:sp>
        <p:sp>
          <p:nvSpPr>
            <p:cNvPr id="11403" name="Rectangle 66">
              <a:extLst>
                <a:ext uri="{FF2B5EF4-FFF2-40B4-BE49-F238E27FC236}">
                  <a16:creationId xmlns:a16="http://schemas.microsoft.com/office/drawing/2014/main" id="{5CFAED6C-3429-46A5-A1A0-2CAD7B319CBF}"/>
                </a:ext>
              </a:extLst>
            </p:cNvPr>
            <p:cNvSpPr>
              <a:spLocks noChangeArrowheads="1"/>
            </p:cNvSpPr>
            <p:nvPr/>
          </p:nvSpPr>
          <p:spPr bwMode="auto">
            <a:xfrm>
              <a:off x="837673" y="3232531"/>
              <a:ext cx="39757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Unterschiedliche unternehmensweite Begrifflichkeiten</a:t>
              </a:r>
            </a:p>
          </p:txBody>
        </p:sp>
        <p:sp>
          <p:nvSpPr>
            <p:cNvPr id="11404" name="Rectangle 67">
              <a:extLst>
                <a:ext uri="{FF2B5EF4-FFF2-40B4-BE49-F238E27FC236}">
                  <a16:creationId xmlns:a16="http://schemas.microsoft.com/office/drawing/2014/main" id="{EDE1E91A-4A6F-4BE5-840B-26CA8937507B}"/>
                </a:ext>
              </a:extLst>
            </p:cNvPr>
            <p:cNvSpPr>
              <a:spLocks noChangeArrowheads="1"/>
            </p:cNvSpPr>
            <p:nvPr/>
          </p:nvSpPr>
          <p:spPr bwMode="auto">
            <a:xfrm>
              <a:off x="2222988" y="3060391"/>
              <a:ext cx="25904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Schwaches Initiativenmanagement</a:t>
              </a:r>
            </a:p>
          </p:txBody>
        </p:sp>
        <p:sp>
          <p:nvSpPr>
            <p:cNvPr id="11405" name="Rectangle 68">
              <a:extLst>
                <a:ext uri="{FF2B5EF4-FFF2-40B4-BE49-F238E27FC236}">
                  <a16:creationId xmlns:a16="http://schemas.microsoft.com/office/drawing/2014/main" id="{E4E67839-EBF3-4557-9618-AACC9426ACB6}"/>
                </a:ext>
              </a:extLst>
            </p:cNvPr>
            <p:cNvSpPr>
              <a:spLocks noChangeArrowheads="1"/>
            </p:cNvSpPr>
            <p:nvPr/>
          </p:nvSpPr>
          <p:spPr bwMode="auto">
            <a:xfrm>
              <a:off x="1544918" y="2890026"/>
              <a:ext cx="32685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Keine Kommunikation von Erfolgsbeispielen</a:t>
              </a:r>
            </a:p>
          </p:txBody>
        </p:sp>
        <p:sp>
          <p:nvSpPr>
            <p:cNvPr id="11406" name="Rectangle 69">
              <a:extLst>
                <a:ext uri="{FF2B5EF4-FFF2-40B4-BE49-F238E27FC236}">
                  <a16:creationId xmlns:a16="http://schemas.microsoft.com/office/drawing/2014/main" id="{5DDBA7F8-9283-4285-8F6C-1BA16B140F08}"/>
                </a:ext>
              </a:extLst>
            </p:cNvPr>
            <p:cNvSpPr>
              <a:spLocks noChangeArrowheads="1"/>
            </p:cNvSpPr>
            <p:nvPr/>
          </p:nvSpPr>
          <p:spPr bwMode="auto">
            <a:xfrm>
              <a:off x="1538506" y="2719662"/>
              <a:ext cx="32749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Keine Konkretisierung durch Business Case</a:t>
              </a:r>
            </a:p>
          </p:txBody>
        </p:sp>
        <p:sp>
          <p:nvSpPr>
            <p:cNvPr id="11407" name="Rectangle 70">
              <a:extLst>
                <a:ext uri="{FF2B5EF4-FFF2-40B4-BE49-F238E27FC236}">
                  <a16:creationId xmlns:a16="http://schemas.microsoft.com/office/drawing/2014/main" id="{6CCA2F66-81A9-4101-919D-DB92D5817531}"/>
                </a:ext>
              </a:extLst>
            </p:cNvPr>
            <p:cNvSpPr>
              <a:spLocks noChangeArrowheads="1"/>
            </p:cNvSpPr>
            <p:nvPr/>
          </p:nvSpPr>
          <p:spPr bwMode="auto">
            <a:xfrm>
              <a:off x="1050808" y="2549297"/>
              <a:ext cx="37626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Keine Verknüpfung mit der Unternehmensstrategie</a:t>
              </a:r>
            </a:p>
          </p:txBody>
        </p:sp>
        <p:sp>
          <p:nvSpPr>
            <p:cNvPr id="11408" name="Rectangle 71">
              <a:extLst>
                <a:ext uri="{FF2B5EF4-FFF2-40B4-BE49-F238E27FC236}">
                  <a16:creationId xmlns:a16="http://schemas.microsoft.com/office/drawing/2014/main" id="{167B2EDA-CB99-4EFA-9F50-D146680DFEDF}"/>
                </a:ext>
              </a:extLst>
            </p:cNvPr>
            <p:cNvSpPr>
              <a:spLocks noChangeArrowheads="1"/>
            </p:cNvSpPr>
            <p:nvPr/>
          </p:nvSpPr>
          <p:spPr bwMode="auto">
            <a:xfrm>
              <a:off x="741814" y="2379819"/>
              <a:ext cx="4071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Zu viele oder zu komplexe Koordinationsmechanismen</a:t>
              </a:r>
            </a:p>
          </p:txBody>
        </p:sp>
        <p:sp>
          <p:nvSpPr>
            <p:cNvPr id="11409" name="Rectangle 72">
              <a:extLst>
                <a:ext uri="{FF2B5EF4-FFF2-40B4-BE49-F238E27FC236}">
                  <a16:creationId xmlns:a16="http://schemas.microsoft.com/office/drawing/2014/main" id="{C50C3D18-AA64-48B9-AE9A-762673E867CF}"/>
                </a:ext>
              </a:extLst>
            </p:cNvPr>
            <p:cNvSpPr>
              <a:spLocks noChangeArrowheads="1"/>
            </p:cNvSpPr>
            <p:nvPr/>
          </p:nvSpPr>
          <p:spPr bwMode="auto">
            <a:xfrm>
              <a:off x="1274011" y="2207679"/>
              <a:ext cx="35394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Mangelnde Integration in existierende Prozesse</a:t>
              </a:r>
            </a:p>
          </p:txBody>
        </p:sp>
        <p:sp>
          <p:nvSpPr>
            <p:cNvPr id="11410" name="Rectangle 73">
              <a:extLst>
                <a:ext uri="{FF2B5EF4-FFF2-40B4-BE49-F238E27FC236}">
                  <a16:creationId xmlns:a16="http://schemas.microsoft.com/office/drawing/2014/main" id="{62BEF61F-1674-4BB7-B4AE-FB09E429771E}"/>
                </a:ext>
              </a:extLst>
            </p:cNvPr>
            <p:cNvSpPr>
              <a:spLocks noChangeArrowheads="1"/>
            </p:cNvSpPr>
            <p:nvPr/>
          </p:nvSpPr>
          <p:spPr bwMode="auto">
            <a:xfrm>
              <a:off x="1508049" y="2039975"/>
              <a:ext cx="330539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Zu geringes </a:t>
              </a:r>
              <a:r>
                <a:rPr kumimoji="0" lang="de-DE" altLang="de-DE" sz="16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Commitment</a:t>
              </a:r>
              <a:r>
                <a:rPr kumimoji="0" lang="de-DE" altLang="de-DE"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des Managements</a:t>
              </a:r>
            </a:p>
          </p:txBody>
        </p:sp>
        <p:sp>
          <p:nvSpPr>
            <p:cNvPr id="11411" name="Rectangle 74">
              <a:extLst>
                <a:ext uri="{FF2B5EF4-FFF2-40B4-BE49-F238E27FC236}">
                  <a16:creationId xmlns:a16="http://schemas.microsoft.com/office/drawing/2014/main" id="{DF2C4A3E-9590-47DD-8613-A14C2BA6AB18}"/>
                </a:ext>
              </a:extLst>
            </p:cNvPr>
            <p:cNvSpPr>
              <a:spLocks noChangeArrowheads="1"/>
            </p:cNvSpPr>
            <p:nvPr/>
          </p:nvSpPr>
          <p:spPr bwMode="auto">
            <a:xfrm>
              <a:off x="1479195" y="1866949"/>
              <a:ext cx="33342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Keine oder nur unzureichende Incentivierung</a:t>
              </a:r>
            </a:p>
          </p:txBody>
        </p:sp>
        <p:sp>
          <p:nvSpPr>
            <p:cNvPr id="11412" name="Rectangle 75">
              <a:extLst>
                <a:ext uri="{FF2B5EF4-FFF2-40B4-BE49-F238E27FC236}">
                  <a16:creationId xmlns:a16="http://schemas.microsoft.com/office/drawing/2014/main" id="{B9A85420-C4E7-430A-AC8D-7DE941675591}"/>
                </a:ext>
              </a:extLst>
            </p:cNvPr>
            <p:cNvSpPr>
              <a:spLocks noChangeArrowheads="1"/>
            </p:cNvSpPr>
            <p:nvPr/>
          </p:nvSpPr>
          <p:spPr bwMode="auto">
            <a:xfrm>
              <a:off x="3128300" y="1697471"/>
              <a:ext cx="16851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Mangelndes Vertrauen</a:t>
              </a:r>
            </a:p>
          </p:txBody>
        </p:sp>
        <p:sp>
          <p:nvSpPr>
            <p:cNvPr id="11413" name="Rectangle 76">
              <a:extLst>
                <a:ext uri="{FF2B5EF4-FFF2-40B4-BE49-F238E27FC236}">
                  <a16:creationId xmlns:a16="http://schemas.microsoft.com/office/drawing/2014/main" id="{EF29DEA5-78A1-4B61-AA5A-5694D9070DA3}"/>
                </a:ext>
              </a:extLst>
            </p:cNvPr>
            <p:cNvSpPr>
              <a:spLocks noChangeArrowheads="1"/>
            </p:cNvSpPr>
            <p:nvPr/>
          </p:nvSpPr>
          <p:spPr bwMode="auto">
            <a:xfrm>
              <a:off x="1363779" y="1544852"/>
              <a:ext cx="34496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Operative Überlastung der Geschäftseinheiten</a:t>
              </a:r>
            </a:p>
          </p:txBody>
        </p:sp>
        <p:sp>
          <p:nvSpPr>
            <p:cNvPr id="11414" name="Rectangle 77">
              <a:extLst>
                <a:ext uri="{FF2B5EF4-FFF2-40B4-BE49-F238E27FC236}">
                  <a16:creationId xmlns:a16="http://schemas.microsoft.com/office/drawing/2014/main" id="{B61D34A1-0812-4270-B174-9DD2CB18DE55}"/>
                </a:ext>
              </a:extLst>
            </p:cNvPr>
            <p:cNvSpPr>
              <a:spLocks noChangeArrowheads="1"/>
            </p:cNvSpPr>
            <p:nvPr/>
          </p:nvSpPr>
          <p:spPr bwMode="auto">
            <a:xfrm>
              <a:off x="2482675" y="1357628"/>
              <a:ext cx="233076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6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rPr>
                <a:t>Interessenkonflikte/Zielkonflikte</a:t>
              </a:r>
            </a:p>
          </p:txBody>
        </p:sp>
      </p:grpSp>
      <p:sp>
        <p:nvSpPr>
          <p:cNvPr id="153" name="Rectangle 2">
            <a:extLst>
              <a:ext uri="{FF2B5EF4-FFF2-40B4-BE49-F238E27FC236}">
                <a16:creationId xmlns:a16="http://schemas.microsoft.com/office/drawing/2014/main" id="{F79A856A-E494-410C-8BF8-CF5F8AE48EBC}"/>
              </a:ext>
            </a:extLst>
          </p:cNvPr>
          <p:cNvSpPr txBox="1">
            <a:spLocks noChangeArrowheads="1"/>
          </p:cNvSpPr>
          <p:nvPr/>
        </p:nvSpPr>
        <p:spPr>
          <a:xfrm>
            <a:off x="193675" y="190500"/>
            <a:ext cx="9361488" cy="64611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2800" b="1" dirty="0">
                <a:solidFill>
                  <a:srgbClr val="246237"/>
                </a:solidFill>
                <a:latin typeface="Arial"/>
              </a:rPr>
              <a:t>Hemmfaktoren einer SGE-übergreifenden Zusammenarbeit</a:t>
            </a:r>
            <a:endParaRPr kumimoji="0" lang="de-DE" sz="2800" b="1" i="0" u="none" strike="noStrike" kern="1200" cap="none" spc="0" normalizeH="0" baseline="0" noProof="0" dirty="0">
              <a:ln>
                <a:noFill/>
              </a:ln>
              <a:solidFill>
                <a:srgbClr val="246237"/>
              </a:solidFill>
              <a:effectLst/>
              <a:uLnTx/>
              <a:uFillTx/>
              <a:latin typeface="Arial"/>
              <a:ea typeface="+mn-ea"/>
              <a:cs typeface="+mn-cs"/>
            </a:endParaRPr>
          </a:p>
        </p:txBody>
      </p:sp>
      <p:sp>
        <p:nvSpPr>
          <p:cNvPr id="154" name="Textfeld 153">
            <a:extLst>
              <a:ext uri="{FF2B5EF4-FFF2-40B4-BE49-F238E27FC236}">
                <a16:creationId xmlns:a16="http://schemas.microsoft.com/office/drawing/2014/main" id="{DC8CB6B8-5CBB-41B2-A280-0D2E7A099A91}"/>
              </a:ext>
            </a:extLst>
          </p:cNvPr>
          <p:cNvSpPr txBox="1"/>
          <p:nvPr/>
        </p:nvSpPr>
        <p:spPr>
          <a:xfrm>
            <a:off x="8951225" y="616530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8</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a:t>
            </a:r>
          </a:p>
        </p:txBody>
      </p:sp>
      <p:sp>
        <p:nvSpPr>
          <p:cNvPr id="2" name="Textfeld 1">
            <a:extLst>
              <a:ext uri="{FF2B5EF4-FFF2-40B4-BE49-F238E27FC236}">
                <a16:creationId xmlns:a16="http://schemas.microsoft.com/office/drawing/2014/main" id="{A6A4DF19-D7C0-4E3E-A21B-B91E22279AFA}"/>
              </a:ext>
            </a:extLst>
          </p:cNvPr>
          <p:cNvSpPr txBox="1"/>
          <p:nvPr/>
        </p:nvSpPr>
        <p:spPr>
          <a:xfrm>
            <a:off x="4406508" y="6050688"/>
            <a:ext cx="4805749" cy="307777"/>
          </a:xfrm>
          <a:prstGeom prst="rect">
            <a:avLst/>
          </a:prstGeom>
          <a:noFill/>
        </p:spPr>
        <p:txBody>
          <a:bodyPr wrap="square" rtlCol="0">
            <a:spAutoFit/>
          </a:bodyPr>
          <a:lstStyle/>
          <a:p>
            <a:pPr lvl="0" eaLnBrk="1" hangingPunct="1">
              <a:defRPr/>
            </a:pPr>
            <a:r>
              <a:rPr lang="de-CH" altLang="de-DE" sz="1400" b="1" dirty="0">
                <a:solidFill>
                  <a:srgbClr val="000000"/>
                </a:solidFill>
              </a:rPr>
              <a:t>Anteil der Unternehmen in Prozent; n =109</a:t>
            </a:r>
            <a:endParaRPr lang="de-CH" sz="1400" b="1" dirty="0"/>
          </a:p>
        </p:txBody>
      </p:sp>
      <p:sp>
        <p:nvSpPr>
          <p:cNvPr id="81" name="Textfeld 80">
            <a:extLst>
              <a:ext uri="{FF2B5EF4-FFF2-40B4-BE49-F238E27FC236}">
                <a16:creationId xmlns:a16="http://schemas.microsoft.com/office/drawing/2014/main" id="{8AEFBFA4-60D1-49F6-BCFE-A3F559E36B4D}"/>
              </a:ext>
            </a:extLst>
          </p:cNvPr>
          <p:cNvSpPr txBox="1"/>
          <p:nvPr/>
        </p:nvSpPr>
        <p:spPr>
          <a:xfrm>
            <a:off x="3776797" y="6642271"/>
            <a:ext cx="2228495" cy="246221"/>
          </a:xfrm>
          <a:prstGeom prst="rect">
            <a:avLst/>
          </a:prstGeom>
          <a:noFill/>
        </p:spPr>
        <p:txBody>
          <a:bodyPr wrap="none" rtlCol="0">
            <a:spAutoFit/>
          </a:bodyPr>
          <a:lstStyle/>
          <a:p>
            <a:r>
              <a:rPr lang="de-CH" sz="1000" dirty="0"/>
              <a:t>Quelle: Müller-Stewens/Knoll (2006)</a:t>
            </a:r>
          </a:p>
        </p:txBody>
      </p:sp>
    </p:spTree>
    <p:extLst>
      <p:ext uri="{BB962C8B-B14F-4D97-AF65-F5344CB8AC3E}">
        <p14:creationId xmlns:p14="http://schemas.microsoft.com/office/powerpoint/2010/main" val="31433907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78FE14BC-B63B-47F9-8E0E-D0A22D0020AD}"/>
              </a:ext>
            </a:extLst>
          </p:cNvPr>
          <p:cNvSpPr/>
          <p:nvPr/>
        </p:nvSpPr>
        <p:spPr bwMode="auto">
          <a:xfrm>
            <a:off x="848544" y="4826108"/>
            <a:ext cx="7272808" cy="429752"/>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 name="Titel 1">
            <a:extLst>
              <a:ext uri="{FF2B5EF4-FFF2-40B4-BE49-F238E27FC236}">
                <a16:creationId xmlns:a16="http://schemas.microsoft.com/office/drawing/2014/main" id="{C7A01F77-4E68-4EF7-BB35-7EF4EFA7674D}"/>
              </a:ext>
            </a:extLst>
          </p:cNvPr>
          <p:cNvSpPr>
            <a:spLocks noGrp="1"/>
          </p:cNvSpPr>
          <p:nvPr>
            <p:ph type="title"/>
          </p:nvPr>
        </p:nvSpPr>
        <p:spPr>
          <a:xfrm>
            <a:off x="193675" y="190500"/>
            <a:ext cx="9361488" cy="646113"/>
          </a:xfrm>
        </p:spPr>
        <p:txBody>
          <a:bodyPr/>
          <a:lstStyle/>
          <a:p>
            <a:r>
              <a:rPr lang="de-CH" dirty="0"/>
              <a:t>Inhaltsverzeichnis</a:t>
            </a:r>
          </a:p>
        </p:txBody>
      </p:sp>
      <p:grpSp>
        <p:nvGrpSpPr>
          <p:cNvPr id="5" name="Gruppieren 4">
            <a:extLst>
              <a:ext uri="{FF2B5EF4-FFF2-40B4-BE49-F238E27FC236}">
                <a16:creationId xmlns:a16="http://schemas.microsoft.com/office/drawing/2014/main" id="{BB988598-3CF9-42C3-9FFA-F76409DBD37D}"/>
              </a:ext>
            </a:extLst>
          </p:cNvPr>
          <p:cNvGrpSpPr/>
          <p:nvPr/>
        </p:nvGrpSpPr>
        <p:grpSpPr>
          <a:xfrm>
            <a:off x="848544" y="908720"/>
            <a:ext cx="7094801" cy="5478423"/>
            <a:chOff x="560512" y="934607"/>
            <a:chExt cx="7094801" cy="5478423"/>
          </a:xfrm>
        </p:grpSpPr>
        <p:sp>
          <p:nvSpPr>
            <p:cNvPr id="3" name="Textfeld 2">
              <a:extLst>
                <a:ext uri="{FF2B5EF4-FFF2-40B4-BE49-F238E27FC236}">
                  <a16:creationId xmlns:a16="http://schemas.microsoft.com/office/drawing/2014/main" id="{D0C6CC06-859E-4339-A95D-C695A6192EAF}"/>
                </a:ext>
              </a:extLst>
            </p:cNvPr>
            <p:cNvSpPr txBox="1"/>
            <p:nvPr/>
          </p:nvSpPr>
          <p:spPr>
            <a:xfrm>
              <a:off x="560512" y="934607"/>
              <a:ext cx="6468437" cy="547842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A: Strategiearbeit auf der Corporate-Ebene</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im diversifizierten Unternehmen</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Das Corporate-Management-Modell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Corporate Management und Verantwortung</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B: Normativer Rahmen</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4"/>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Mission und Werte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4"/>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Vision und Ziele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C: Corporate Strategy</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Konzept und Geschäftsmodell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Konfiguration und Portfoliomanagement</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6"/>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Koordination und Synergiemanagement</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Teil D: Corporate </a:t>
              </a:r>
              <a:r>
                <a:rPr kumimoji="0" lang="de-CH" sz="2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Organization</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ts val="90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Interaktionsstil</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Organisationsstrukturen</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0" fontAlgn="base" latinLnBrk="0" hangingPunct="0">
                <a:lnSpc>
                  <a:spcPct val="100000"/>
                </a:lnSpc>
                <a:spcBef>
                  <a:spcPct val="0"/>
                </a:spcBef>
                <a:spcAft>
                  <a:spcPct val="0"/>
                </a:spcAft>
                <a:buClrTx/>
                <a:buSzTx/>
                <a:buFont typeface="+mj-lt"/>
                <a:buAutoNum type="arabicPeriod" startAt="9"/>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Managementsysteme</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4" name="Textfeld 3">
              <a:extLst>
                <a:ext uri="{FF2B5EF4-FFF2-40B4-BE49-F238E27FC236}">
                  <a16:creationId xmlns:a16="http://schemas.microsoft.com/office/drawing/2014/main" id="{BF4A0BB9-D634-4572-B0B9-C586418E87F9}"/>
                </a:ext>
              </a:extLst>
            </p:cNvPr>
            <p:cNvSpPr txBox="1"/>
            <p:nvPr/>
          </p:nvSpPr>
          <p:spPr>
            <a:xfrm>
              <a:off x="7185248" y="934607"/>
              <a:ext cx="470065" cy="5478423"/>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a:t>
              </a: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13</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14</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18</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20</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25</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27</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29</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53</a:t>
              </a: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60</a:t>
              </a:r>
              <a:endParaRPr kumimoji="0" lang="de-CH"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r" defTabSz="914400" rtl="0" eaLnBrk="0" fontAlgn="base" latinLnBrk="0" hangingPunct="0">
                <a:lnSpc>
                  <a:spcPct val="100000"/>
                </a:lnSpc>
                <a:spcBef>
                  <a:spcPts val="90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62</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64</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73</a:t>
              </a: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18092094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CE28B1-0A53-4320-ABD3-A5AD5695D19B}"/>
              </a:ext>
            </a:extLst>
          </p:cNvPr>
          <p:cNvSpPr>
            <a:spLocks noGrp="1"/>
          </p:cNvSpPr>
          <p:nvPr>
            <p:ph type="title"/>
          </p:nvPr>
        </p:nvSpPr>
        <p:spPr/>
        <p:txBody>
          <a:bodyPr/>
          <a:lstStyle/>
          <a:p>
            <a:r>
              <a:rPr lang="de-CH" kern="1200" dirty="0">
                <a:latin typeface="Arial" panose="020B0604020202020204" pitchFamily="34" charset="0"/>
              </a:rPr>
              <a:t>Die Wertsteigerungshebel der Corporate </a:t>
            </a:r>
            <a:r>
              <a:rPr lang="de-CH" kern="1200" dirty="0" err="1">
                <a:latin typeface="Arial" panose="020B0604020202020204" pitchFamily="34" charset="0"/>
              </a:rPr>
              <a:t>Organization</a:t>
            </a:r>
            <a:endParaRPr lang="de-CH" dirty="0"/>
          </a:p>
        </p:txBody>
      </p:sp>
      <p:sp>
        <p:nvSpPr>
          <p:cNvPr id="46" name="Textfeld 45">
            <a:extLst>
              <a:ext uri="{FF2B5EF4-FFF2-40B4-BE49-F238E27FC236}">
                <a16:creationId xmlns:a16="http://schemas.microsoft.com/office/drawing/2014/main" id="{DFC766E0-EE3E-492B-A69D-40284795A220}"/>
              </a:ext>
            </a:extLst>
          </p:cNvPr>
          <p:cNvSpPr txBox="1"/>
          <p:nvPr/>
        </p:nvSpPr>
        <p:spPr>
          <a:xfrm>
            <a:off x="8967298" y="6153724"/>
            <a:ext cx="68800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D-1</a:t>
            </a:r>
          </a:p>
        </p:txBody>
      </p:sp>
      <p:grpSp>
        <p:nvGrpSpPr>
          <p:cNvPr id="92" name="Gruppieren 91">
            <a:extLst>
              <a:ext uri="{FF2B5EF4-FFF2-40B4-BE49-F238E27FC236}">
                <a16:creationId xmlns:a16="http://schemas.microsoft.com/office/drawing/2014/main" id="{830F3AC0-256C-495E-B269-67DAA557E8BD}"/>
              </a:ext>
            </a:extLst>
          </p:cNvPr>
          <p:cNvGrpSpPr/>
          <p:nvPr/>
        </p:nvGrpSpPr>
        <p:grpSpPr>
          <a:xfrm>
            <a:off x="547688" y="954088"/>
            <a:ext cx="8653462" cy="5607982"/>
            <a:chOff x="547688" y="954088"/>
            <a:chExt cx="8653462" cy="5607982"/>
          </a:xfrm>
        </p:grpSpPr>
        <p:sp>
          <p:nvSpPr>
            <p:cNvPr id="93" name="Rectangle 4">
              <a:extLst>
                <a:ext uri="{FF2B5EF4-FFF2-40B4-BE49-F238E27FC236}">
                  <a16:creationId xmlns:a16="http://schemas.microsoft.com/office/drawing/2014/main" id="{DC44BD99-FC49-4DBC-B835-4578C6AB53F4}"/>
                </a:ext>
              </a:extLst>
            </p:cNvPr>
            <p:cNvSpPr>
              <a:spLocks noChangeArrowheads="1"/>
            </p:cNvSpPr>
            <p:nvPr/>
          </p:nvSpPr>
          <p:spPr bwMode="auto">
            <a:xfrm>
              <a:off x="547688" y="954088"/>
              <a:ext cx="8653462" cy="4751387"/>
            </a:xfrm>
            <a:prstGeom prst="rect">
              <a:avLst/>
            </a:prstGeom>
            <a:solidFill>
              <a:schemeClr val="accent1">
                <a:alpha val="50000"/>
              </a:schemeClr>
            </a:solidFill>
            <a:ln w="12700">
              <a:noFill/>
              <a:miter lim="800000"/>
              <a:headEnd/>
              <a:tailEnd/>
            </a:ln>
            <a:effectLst/>
            <a:scene3d>
              <a:camera prst="orthographicFront"/>
              <a:lightRig rig="threePt" dir="t"/>
            </a:scene3d>
            <a:sp3d prstMaterial="softEdge"/>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4" name="AutoShape 6">
              <a:extLst>
                <a:ext uri="{FF2B5EF4-FFF2-40B4-BE49-F238E27FC236}">
                  <a16:creationId xmlns:a16="http://schemas.microsoft.com/office/drawing/2014/main" id="{D2968528-D9E2-4D24-9285-FA73EF825A66}"/>
                </a:ext>
              </a:extLst>
            </p:cNvPr>
            <p:cNvSpPr>
              <a:spLocks noChangeArrowheads="1"/>
            </p:cNvSpPr>
            <p:nvPr/>
          </p:nvSpPr>
          <p:spPr bwMode="auto">
            <a:xfrm rot="5400000">
              <a:off x="2440773" y="1808949"/>
              <a:ext cx="4867291" cy="3535362"/>
            </a:xfrm>
            <a:prstGeom prst="homePlate">
              <a:avLst>
                <a:gd name="adj" fmla="val 36809"/>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5" name="Oval 10">
              <a:extLst>
                <a:ext uri="{FF2B5EF4-FFF2-40B4-BE49-F238E27FC236}">
                  <a16:creationId xmlns:a16="http://schemas.microsoft.com/office/drawing/2014/main" id="{6556C452-A9C5-46D7-B01B-BE2AFC501AC4}"/>
                </a:ext>
              </a:extLst>
            </p:cNvPr>
            <p:cNvSpPr>
              <a:spLocks noChangeArrowheads="1"/>
            </p:cNvSpPr>
            <p:nvPr/>
          </p:nvSpPr>
          <p:spPr bwMode="auto">
            <a:xfrm>
              <a:off x="1009650" y="1889125"/>
              <a:ext cx="7729538" cy="3313113"/>
            </a:xfrm>
            <a:prstGeom prst="ellipse">
              <a:avLst/>
            </a:prstGeom>
            <a:noFill/>
            <a:ln w="38100">
              <a:solidFill>
                <a:schemeClr val="tx2"/>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6" name="Text Box 15">
              <a:extLst>
                <a:ext uri="{FF2B5EF4-FFF2-40B4-BE49-F238E27FC236}">
                  <a16:creationId xmlns:a16="http://schemas.microsoft.com/office/drawing/2014/main" id="{208EF46F-1A85-4804-8271-E2AEB6C94FFB}"/>
                </a:ext>
              </a:extLst>
            </p:cNvPr>
            <p:cNvSpPr txBox="1">
              <a:spLocks noChangeArrowheads="1"/>
            </p:cNvSpPr>
            <p:nvPr/>
          </p:nvSpPr>
          <p:spPr bwMode="auto">
            <a:xfrm>
              <a:off x="3597466" y="1228758"/>
              <a:ext cx="2553904" cy="400110"/>
            </a:xfrm>
            <a:prstGeom prst="rect">
              <a:avLst/>
            </a:prstGeom>
            <a:noFill/>
            <a:ln w="9525">
              <a:noFill/>
              <a:miter lim="800000"/>
              <a:headEnd/>
              <a:tailEnd/>
            </a:ln>
            <a:scene3d>
              <a:camera prst="orthographicFront"/>
              <a:lightRig rig="threePt" dir="t"/>
            </a:scene3d>
            <a:sp3d>
              <a:bevelT prst="relaxedInse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Anspruchsgruppen</a:t>
              </a:r>
              <a:endParaRPr kumimoji="0" lang="de-DE" sz="2000" b="1"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97" name="Text Box 35">
              <a:extLst>
                <a:ext uri="{FF2B5EF4-FFF2-40B4-BE49-F238E27FC236}">
                  <a16:creationId xmlns:a16="http://schemas.microsoft.com/office/drawing/2014/main" id="{D2E3BB03-3596-45D3-AFBF-DAFEF2E5C16F}"/>
                </a:ext>
              </a:extLst>
            </p:cNvPr>
            <p:cNvSpPr txBox="1">
              <a:spLocks noChangeArrowheads="1"/>
            </p:cNvSpPr>
            <p:nvPr/>
          </p:nvSpPr>
          <p:spPr bwMode="auto">
            <a:xfrm>
              <a:off x="666750" y="1025525"/>
              <a:ext cx="80019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Interner</a:t>
              </a:r>
              <a:b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98" name="Text Box 36">
              <a:extLst>
                <a:ext uri="{FF2B5EF4-FFF2-40B4-BE49-F238E27FC236}">
                  <a16:creationId xmlns:a16="http://schemas.microsoft.com/office/drawing/2014/main" id="{778AABC2-8E76-4757-B9FA-F975E601B7D8}"/>
                </a:ext>
              </a:extLst>
            </p:cNvPr>
            <p:cNvSpPr txBox="1">
              <a:spLocks noChangeArrowheads="1"/>
            </p:cNvSpPr>
            <p:nvPr/>
          </p:nvSpPr>
          <p:spPr bwMode="auto">
            <a:xfrm>
              <a:off x="8220984" y="1025525"/>
              <a:ext cx="861104"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Externer</a:t>
              </a:r>
              <a:b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r>
                <a:rPr kumimoji="0" lang="de-CH"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Kontext</a:t>
              </a:r>
              <a:endParaRPr kumimoji="0" lang="de-DE" altLang="de-DE"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 name="Ellipse 36">
              <a:extLst>
                <a:ext uri="{FF2B5EF4-FFF2-40B4-BE49-F238E27FC236}">
                  <a16:creationId xmlns:a16="http://schemas.microsoft.com/office/drawing/2014/main" id="{AB697ECB-4DFF-46B9-9A07-E3C46B4099A7}"/>
                </a:ext>
              </a:extLst>
            </p:cNvPr>
            <p:cNvSpPr>
              <a:spLocks noChangeArrowheads="1"/>
            </p:cNvSpPr>
            <p:nvPr/>
          </p:nvSpPr>
          <p:spPr bwMode="auto">
            <a:xfrm>
              <a:off x="677863" y="4356100"/>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 name="Text Box 12">
              <a:extLst>
                <a:ext uri="{FF2B5EF4-FFF2-40B4-BE49-F238E27FC236}">
                  <a16:creationId xmlns:a16="http://schemas.microsoft.com/office/drawing/2014/main" id="{15F9D9C7-B568-4D12-ABAD-23E3FE100625}"/>
                </a:ext>
              </a:extLst>
            </p:cNvPr>
            <p:cNvSpPr txBox="1">
              <a:spLocks noChangeArrowheads="1"/>
            </p:cNvSpPr>
            <p:nvPr/>
          </p:nvSpPr>
          <p:spPr bwMode="auto">
            <a:xfrm>
              <a:off x="965118" y="4443413"/>
              <a:ext cx="949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Vision</a:t>
              </a:r>
            </a:p>
          </p:txBody>
        </p:sp>
        <p:sp>
          <p:nvSpPr>
            <p:cNvPr id="101" name="Ellipse 37">
              <a:extLst>
                <a:ext uri="{FF2B5EF4-FFF2-40B4-BE49-F238E27FC236}">
                  <a16:creationId xmlns:a16="http://schemas.microsoft.com/office/drawing/2014/main" id="{50B6BDFC-B501-48A1-B319-45EEA8F8E060}"/>
                </a:ext>
              </a:extLst>
            </p:cNvPr>
            <p:cNvSpPr>
              <a:spLocks noChangeArrowheads="1"/>
            </p:cNvSpPr>
            <p:nvPr/>
          </p:nvSpPr>
          <p:spPr bwMode="auto">
            <a:xfrm>
              <a:off x="677863" y="2163763"/>
              <a:ext cx="1524000" cy="571500"/>
            </a:xfrm>
            <a:prstGeom prst="ellipse">
              <a:avLst/>
            </a:prstGeom>
            <a:solidFill>
              <a:schemeClr val="accent1"/>
            </a:solidFill>
            <a:ln w="12700" cmpd="sng" algn="ctr">
              <a:noFill/>
              <a:prstDash val="solid"/>
              <a:round/>
              <a:headEnd/>
              <a:tailEnd/>
            </a:ln>
            <a:effectLst/>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 name="Text Box 11">
              <a:extLst>
                <a:ext uri="{FF2B5EF4-FFF2-40B4-BE49-F238E27FC236}">
                  <a16:creationId xmlns:a16="http://schemas.microsoft.com/office/drawing/2014/main" id="{A579E39E-7501-49B5-870E-2EE12E881EE0}"/>
                </a:ext>
              </a:extLst>
            </p:cNvPr>
            <p:cNvSpPr txBox="1">
              <a:spLocks noChangeArrowheads="1"/>
            </p:cNvSpPr>
            <p:nvPr/>
          </p:nvSpPr>
          <p:spPr bwMode="auto">
            <a:xfrm>
              <a:off x="870637" y="2251075"/>
              <a:ext cx="11384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Mission</a:t>
              </a:r>
            </a:p>
          </p:txBody>
        </p:sp>
        <p:sp>
          <p:nvSpPr>
            <p:cNvPr id="103" name="Ellipse 38">
              <a:extLst>
                <a:ext uri="{FF2B5EF4-FFF2-40B4-BE49-F238E27FC236}">
                  <a16:creationId xmlns:a16="http://schemas.microsoft.com/office/drawing/2014/main" id="{9D61956B-0F2B-40A5-964D-B0254BDD9D17}"/>
                </a:ext>
              </a:extLst>
            </p:cNvPr>
            <p:cNvSpPr>
              <a:spLocks noChangeArrowheads="1"/>
            </p:cNvSpPr>
            <p:nvPr/>
          </p:nvSpPr>
          <p:spPr bwMode="auto">
            <a:xfrm>
              <a:off x="7546975" y="2163763"/>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4" name="Text Box 13">
              <a:extLst>
                <a:ext uri="{FF2B5EF4-FFF2-40B4-BE49-F238E27FC236}">
                  <a16:creationId xmlns:a16="http://schemas.microsoft.com/office/drawing/2014/main" id="{2759AAD6-D4FB-42C3-AC7F-CC81C16A967E}"/>
                </a:ext>
              </a:extLst>
            </p:cNvPr>
            <p:cNvSpPr txBox="1">
              <a:spLocks noChangeArrowheads="1"/>
            </p:cNvSpPr>
            <p:nvPr/>
          </p:nvSpPr>
          <p:spPr bwMode="auto">
            <a:xfrm>
              <a:off x="7863084" y="2251075"/>
              <a:ext cx="8917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Werte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105" name="Ellipse 39">
              <a:extLst>
                <a:ext uri="{FF2B5EF4-FFF2-40B4-BE49-F238E27FC236}">
                  <a16:creationId xmlns:a16="http://schemas.microsoft.com/office/drawing/2014/main" id="{B77E2FFB-DD5F-4174-B987-81656EA50B59}"/>
                </a:ext>
              </a:extLst>
            </p:cNvPr>
            <p:cNvSpPr>
              <a:spLocks noChangeArrowheads="1"/>
            </p:cNvSpPr>
            <p:nvPr/>
          </p:nvSpPr>
          <p:spPr bwMode="auto">
            <a:xfrm>
              <a:off x="7546975" y="4356100"/>
              <a:ext cx="1524000" cy="571500"/>
            </a:xfrm>
            <a:prstGeom prst="ellipse">
              <a:avLst/>
            </a:prstGeom>
            <a:solidFill>
              <a:schemeClr val="accent1"/>
            </a:solidFill>
            <a:ln w="38100" algn="ctr">
              <a:noFill/>
              <a:prstDash val="sysDot"/>
              <a:round/>
              <a:headEnd/>
              <a:tailEnd/>
            </a:ln>
            <a:scene3d>
              <a:camera prst="orthographicFront"/>
              <a:lightRig rig="threePt" dir="t"/>
            </a:scene3d>
            <a:sp3d>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6" name="Text Box 14">
              <a:extLst>
                <a:ext uri="{FF2B5EF4-FFF2-40B4-BE49-F238E27FC236}">
                  <a16:creationId xmlns:a16="http://schemas.microsoft.com/office/drawing/2014/main" id="{8B6093FF-8405-4082-B918-8F78AED8C7A1}"/>
                </a:ext>
              </a:extLst>
            </p:cNvPr>
            <p:cNvSpPr txBox="1">
              <a:spLocks noChangeArrowheads="1"/>
            </p:cNvSpPr>
            <p:nvPr/>
          </p:nvSpPr>
          <p:spPr bwMode="auto">
            <a:xfrm>
              <a:off x="7924895" y="4443413"/>
              <a:ext cx="768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Ziele</a:t>
              </a:r>
              <a:endPar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sp>
          <p:nvSpPr>
            <p:cNvPr id="107" name="Pfeil nach links und rechts 58">
              <a:extLst>
                <a:ext uri="{FF2B5EF4-FFF2-40B4-BE49-F238E27FC236}">
                  <a16:creationId xmlns:a16="http://schemas.microsoft.com/office/drawing/2014/main" id="{BC8F312B-6E75-4D88-B740-C480153B0634}"/>
                </a:ext>
              </a:extLst>
            </p:cNvPr>
            <p:cNvSpPr>
              <a:spLocks noChangeArrowheads="1"/>
            </p:cNvSpPr>
            <p:nvPr/>
          </p:nvSpPr>
          <p:spPr bwMode="auto">
            <a:xfrm flipH="1">
              <a:off x="3238500" y="2928938"/>
              <a:ext cx="3271838" cy="1214437"/>
            </a:xfrm>
            <a:prstGeom prst="leftRightArrow">
              <a:avLst>
                <a:gd name="adj1" fmla="val 50000"/>
                <a:gd name="adj2" fmla="val 50003"/>
              </a:avLst>
            </a:prstGeom>
            <a:gradFill rotWithShape="1">
              <a:gsLst>
                <a:gs pos="0">
                  <a:srgbClr val="FFFF00"/>
                </a:gs>
                <a:gs pos="50000">
                  <a:srgbClr val="9CB86E"/>
                </a:gs>
                <a:gs pos="100000">
                  <a:srgbClr val="156B13"/>
                </a:gs>
              </a:gsLst>
              <a:lin ang="0" scaled="1"/>
            </a:gra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8" name="Ellipse 48">
              <a:extLst>
                <a:ext uri="{FF2B5EF4-FFF2-40B4-BE49-F238E27FC236}">
                  <a16:creationId xmlns:a16="http://schemas.microsoft.com/office/drawing/2014/main" id="{2C7C1352-B328-4995-B156-F14004F5BD31}"/>
                </a:ext>
              </a:extLst>
            </p:cNvPr>
            <p:cNvSpPr>
              <a:spLocks noChangeArrowheads="1"/>
            </p:cNvSpPr>
            <p:nvPr/>
          </p:nvSpPr>
          <p:spPr bwMode="auto">
            <a:xfrm>
              <a:off x="1323975" y="3187700"/>
              <a:ext cx="2166938" cy="715963"/>
            </a:xfrm>
            <a:prstGeom prst="ellipse">
              <a:avLst/>
            </a:prstGeom>
            <a:solidFill>
              <a:schemeClr val="tx2"/>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9" name="Text Box 33">
              <a:extLst>
                <a:ext uri="{FF2B5EF4-FFF2-40B4-BE49-F238E27FC236}">
                  <a16:creationId xmlns:a16="http://schemas.microsoft.com/office/drawing/2014/main" id="{B98C3944-DC4C-4D6B-95B4-A3EDD8A12083}"/>
                </a:ext>
              </a:extLst>
            </p:cNvPr>
            <p:cNvSpPr txBox="1">
              <a:spLocks noChangeArrowheads="1"/>
            </p:cNvSpPr>
            <p:nvPr/>
          </p:nvSpPr>
          <p:spPr bwMode="auto">
            <a:xfrm>
              <a:off x="1808163" y="3348038"/>
              <a:ext cx="1198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Konzept</a:t>
              </a:r>
            </a:p>
          </p:txBody>
        </p:sp>
        <p:sp>
          <p:nvSpPr>
            <p:cNvPr id="110" name="Ellipse 57">
              <a:extLst>
                <a:ext uri="{FF2B5EF4-FFF2-40B4-BE49-F238E27FC236}">
                  <a16:creationId xmlns:a16="http://schemas.microsoft.com/office/drawing/2014/main" id="{23641AC1-8D6F-4F06-AF36-0A6BC0175A72}"/>
                </a:ext>
              </a:extLst>
            </p:cNvPr>
            <p:cNvSpPr>
              <a:spLocks noChangeArrowheads="1"/>
            </p:cNvSpPr>
            <p:nvPr/>
          </p:nvSpPr>
          <p:spPr bwMode="auto">
            <a:xfrm>
              <a:off x="6257925" y="3187700"/>
              <a:ext cx="2166938" cy="715963"/>
            </a:xfrm>
            <a:prstGeom prst="ellipse">
              <a:avLst/>
            </a:prstGeom>
            <a:solidFill>
              <a:srgbClr val="FFFF00"/>
            </a:solidFill>
            <a:ln w="254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1" name="Text Box 33">
              <a:extLst>
                <a:ext uri="{FF2B5EF4-FFF2-40B4-BE49-F238E27FC236}">
                  <a16:creationId xmlns:a16="http://schemas.microsoft.com/office/drawing/2014/main" id="{E4DB0550-AB7C-43D4-AF21-FDA23B8D5AF3}"/>
                </a:ext>
              </a:extLst>
            </p:cNvPr>
            <p:cNvSpPr txBox="1">
              <a:spLocks noChangeArrowheads="1"/>
            </p:cNvSpPr>
            <p:nvPr/>
          </p:nvSpPr>
          <p:spPr bwMode="auto">
            <a:xfrm>
              <a:off x="7050088" y="3348038"/>
              <a:ext cx="582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Stil</a:t>
              </a:r>
            </a:p>
          </p:txBody>
        </p:sp>
        <p:sp>
          <p:nvSpPr>
            <p:cNvPr id="112" name="Textfeld 38">
              <a:extLst>
                <a:ext uri="{FF2B5EF4-FFF2-40B4-BE49-F238E27FC236}">
                  <a16:creationId xmlns:a16="http://schemas.microsoft.com/office/drawing/2014/main" id="{3A97E255-AAA4-43E1-8426-9B34973EBCD6}"/>
                </a:ext>
              </a:extLst>
            </p:cNvPr>
            <p:cNvSpPr txBox="1">
              <a:spLocks noChangeArrowheads="1"/>
            </p:cNvSpPr>
            <p:nvPr/>
          </p:nvSpPr>
          <p:spPr bwMode="auto">
            <a:xfrm>
              <a:off x="5289511" y="3305175"/>
              <a:ext cx="955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dirty="0">
                  <a:ln>
                    <a:noFill/>
                  </a:ln>
                  <a:solidFill>
                    <a:srgbClr val="246237"/>
                  </a:solidFill>
                  <a:effectLst/>
                  <a:uLnTx/>
                  <a:uFillTx/>
                  <a:latin typeface="Arial Narrow" panose="020B0606020202030204" pitchFamily="34" charset="0"/>
                  <a:ea typeface="+mn-ea"/>
                  <a:cs typeface="+mn-cs"/>
                </a:rPr>
                <a:t>Corporate</a:t>
              </a:r>
            </a:p>
            <a:p>
              <a:pPr marL="0" marR="0" lvl="0" indent="0" algn="r" defTabSz="914400" rtl="0" eaLnBrk="1" fontAlgn="base" latinLnBrk="0" hangingPunct="1">
                <a:lnSpc>
                  <a:spcPct val="100000"/>
                </a:lnSpc>
                <a:spcBef>
                  <a:spcPct val="0"/>
                </a:spcBef>
                <a:spcAft>
                  <a:spcPct val="0"/>
                </a:spcAft>
                <a:buClrTx/>
                <a:buSzTx/>
                <a:buFontTx/>
                <a:buNone/>
                <a:tabLst/>
                <a:defRPr/>
              </a:pPr>
              <a:r>
                <a:rPr lang="de-CH" altLang="de-DE" sz="1200" b="1" dirty="0" err="1">
                  <a:solidFill>
                    <a:srgbClr val="246237"/>
                  </a:solidFill>
                  <a:latin typeface="Arial Narrow" panose="020B0606020202030204" pitchFamily="34" charset="0"/>
                </a:rPr>
                <a:t>Organization</a:t>
              </a:r>
              <a:endParaRPr kumimoji="0" lang="de-CH" altLang="de-DE" sz="1200" b="1" i="0" u="none" strike="noStrike" kern="1200" cap="none" spc="0" normalizeH="0" baseline="0" noProof="0" dirty="0">
                <a:ln>
                  <a:noFill/>
                </a:ln>
                <a:solidFill>
                  <a:srgbClr val="246237"/>
                </a:solidFill>
                <a:effectLst/>
                <a:uLnTx/>
                <a:uFillTx/>
                <a:latin typeface="Arial Narrow" panose="020B0606020202030204" pitchFamily="34" charset="0"/>
                <a:ea typeface="+mn-ea"/>
                <a:cs typeface="+mn-cs"/>
              </a:endParaRPr>
            </a:p>
          </p:txBody>
        </p:sp>
        <p:sp>
          <p:nvSpPr>
            <p:cNvPr id="113" name="Textfeld 37">
              <a:extLst>
                <a:ext uri="{FF2B5EF4-FFF2-40B4-BE49-F238E27FC236}">
                  <a16:creationId xmlns:a16="http://schemas.microsoft.com/office/drawing/2014/main" id="{3F58AEEC-C743-4949-819B-A687A3815FCE}"/>
                </a:ext>
              </a:extLst>
            </p:cNvPr>
            <p:cNvSpPr txBox="1">
              <a:spLocks noChangeArrowheads="1"/>
            </p:cNvSpPr>
            <p:nvPr/>
          </p:nvSpPr>
          <p:spPr bwMode="auto">
            <a:xfrm>
              <a:off x="3494088" y="3305175"/>
              <a:ext cx="788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FFFFFF"/>
                  </a:solidFill>
                  <a:effectLst/>
                  <a:uLnTx/>
                  <a:uFillTx/>
                  <a:latin typeface="Arial Narrow" panose="020B0606020202030204" pitchFamily="34" charset="0"/>
                  <a:ea typeface="+mn-ea"/>
                  <a:cs typeface="+mn-cs"/>
                </a:rPr>
                <a:t>Corporate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de-DE" sz="1200" b="1" i="0" u="none" strike="noStrike" kern="1200" cap="none" spc="0" normalizeH="0" baseline="0" noProof="0">
                  <a:ln>
                    <a:noFill/>
                  </a:ln>
                  <a:solidFill>
                    <a:srgbClr val="FFFFFF"/>
                  </a:solidFill>
                  <a:effectLst/>
                  <a:uLnTx/>
                  <a:uFillTx/>
                  <a:latin typeface="Arial Narrow" panose="020B0606020202030204" pitchFamily="34" charset="0"/>
                  <a:ea typeface="+mn-ea"/>
                  <a:cs typeface="+mn-cs"/>
                </a:rPr>
                <a:t>Strategy</a:t>
              </a:r>
            </a:p>
          </p:txBody>
        </p:sp>
        <p:sp>
          <p:nvSpPr>
            <p:cNvPr id="114" name="Ellipse 47">
              <a:extLst>
                <a:ext uri="{FF2B5EF4-FFF2-40B4-BE49-F238E27FC236}">
                  <a16:creationId xmlns:a16="http://schemas.microsoft.com/office/drawing/2014/main" id="{DB502D42-D578-4447-B8A1-839026C12E0C}"/>
                </a:ext>
              </a:extLst>
            </p:cNvPr>
            <p:cNvSpPr>
              <a:spLocks noChangeArrowheads="1"/>
            </p:cNvSpPr>
            <p:nvPr/>
          </p:nvSpPr>
          <p:spPr bwMode="auto">
            <a:xfrm>
              <a:off x="2314575" y="2366963"/>
              <a:ext cx="2166938" cy="714375"/>
            </a:xfrm>
            <a:prstGeom prst="ellipse">
              <a:avLst/>
            </a:prstGeom>
            <a:solidFill>
              <a:schemeClr val="tx2"/>
            </a:solidFill>
            <a:ln w="38100" algn="ctr">
              <a:noFill/>
              <a:round/>
              <a:headEnd/>
              <a:tailEnd/>
            </a:ln>
            <a:scene3d>
              <a:camera prst="orthographicFront"/>
              <a:lightRig rig="flood" dir="t"/>
            </a:scene3d>
            <a:sp3d prstMaterial="metal">
              <a:bevelT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5" name="Text Box 27">
              <a:extLst>
                <a:ext uri="{FF2B5EF4-FFF2-40B4-BE49-F238E27FC236}">
                  <a16:creationId xmlns:a16="http://schemas.microsoft.com/office/drawing/2014/main" id="{5ADE4BB8-58AB-47FC-866E-EF18D323855B}"/>
                </a:ext>
              </a:extLst>
            </p:cNvPr>
            <p:cNvSpPr txBox="1">
              <a:spLocks noChangeArrowheads="1"/>
            </p:cNvSpPr>
            <p:nvPr/>
          </p:nvSpPr>
          <p:spPr bwMode="auto">
            <a:xfrm>
              <a:off x="2465388" y="2524125"/>
              <a:ext cx="1866900" cy="400050"/>
            </a:xfrm>
            <a:prstGeom prst="rect">
              <a:avLst/>
            </a:prstGeom>
            <a:noFill/>
            <a:ln w="9525">
              <a:noFill/>
              <a:miter lim="800000"/>
              <a:headEnd/>
              <a:tailEnd/>
            </a:ln>
            <a:scene3d>
              <a:camera prst="orthographicFront"/>
              <a:lightRig rig="flood" dir="t"/>
            </a:scene3d>
            <a:sp3d prstMaterial="metal">
              <a:bevelT w="165100" prst="coolSlant"/>
            </a:sp3d>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Konfiguration</a:t>
              </a:r>
            </a:p>
          </p:txBody>
        </p:sp>
        <p:sp>
          <p:nvSpPr>
            <p:cNvPr id="116" name="Ellipse 54">
              <a:extLst>
                <a:ext uri="{FF2B5EF4-FFF2-40B4-BE49-F238E27FC236}">
                  <a16:creationId xmlns:a16="http://schemas.microsoft.com/office/drawing/2014/main" id="{E3C2F02B-D824-44D6-B33A-51018A964493}"/>
                </a:ext>
              </a:extLst>
            </p:cNvPr>
            <p:cNvSpPr>
              <a:spLocks noChangeArrowheads="1"/>
            </p:cNvSpPr>
            <p:nvPr/>
          </p:nvSpPr>
          <p:spPr bwMode="auto">
            <a:xfrm>
              <a:off x="5270500" y="2366963"/>
              <a:ext cx="2166938" cy="714375"/>
            </a:xfrm>
            <a:prstGeom prst="ellipse">
              <a:avLst/>
            </a:prstGeom>
            <a:solidFill>
              <a:srgbClr val="FFFF00"/>
            </a:solidFill>
            <a:ln w="25400" algn="ctr">
              <a:noFill/>
              <a:round/>
              <a:headEnd/>
              <a:tailEnd/>
            </a:ln>
            <a:scene3d>
              <a:camera prst="orthographicFront"/>
              <a:lightRig rig="flood" dir="t"/>
            </a:scene3d>
            <a:sp3d prstMaterial="metal">
              <a:bevelT w="165100" prst="coolSlant"/>
            </a:sp3d>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7" name="Text Box 27">
              <a:extLst>
                <a:ext uri="{FF2B5EF4-FFF2-40B4-BE49-F238E27FC236}">
                  <a16:creationId xmlns:a16="http://schemas.microsoft.com/office/drawing/2014/main" id="{127BDF38-92FF-4671-B12C-7105DD29A849}"/>
                </a:ext>
              </a:extLst>
            </p:cNvPr>
            <p:cNvSpPr txBox="1">
              <a:spLocks noChangeArrowheads="1"/>
            </p:cNvSpPr>
            <p:nvPr/>
          </p:nvSpPr>
          <p:spPr bwMode="auto">
            <a:xfrm>
              <a:off x="5613400" y="2525713"/>
              <a:ext cx="1481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Strukturen</a:t>
              </a:r>
            </a:p>
          </p:txBody>
        </p:sp>
        <p:sp>
          <p:nvSpPr>
            <p:cNvPr id="118" name="Ellipse 49">
              <a:extLst>
                <a:ext uri="{FF2B5EF4-FFF2-40B4-BE49-F238E27FC236}">
                  <a16:creationId xmlns:a16="http://schemas.microsoft.com/office/drawing/2014/main" id="{7F0B205D-D214-4439-AE44-270849684F29}"/>
                </a:ext>
              </a:extLst>
            </p:cNvPr>
            <p:cNvSpPr>
              <a:spLocks noChangeArrowheads="1"/>
            </p:cNvSpPr>
            <p:nvPr/>
          </p:nvSpPr>
          <p:spPr bwMode="auto">
            <a:xfrm>
              <a:off x="2314575" y="4010025"/>
              <a:ext cx="2166938" cy="714375"/>
            </a:xfrm>
            <a:prstGeom prst="ellipse">
              <a:avLst/>
            </a:prstGeom>
            <a:solidFill>
              <a:schemeClr val="tx2"/>
            </a:solidFill>
            <a:ln w="38100" algn="ctr">
              <a:noFill/>
              <a:round/>
              <a:headEnd/>
              <a:tailEnd/>
            </a:ln>
            <a:scene3d>
              <a:camera prst="orthographicFront"/>
              <a:lightRig rig="flood" dir="t"/>
            </a:scene3d>
            <a:sp3d prstMaterial="metal">
              <a:bevelT w="165100" prst="coolSlant"/>
              <a:bevelB w="165100" prst="coolSlan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9" name="Text Box 18">
              <a:extLst>
                <a:ext uri="{FF2B5EF4-FFF2-40B4-BE49-F238E27FC236}">
                  <a16:creationId xmlns:a16="http://schemas.microsoft.com/office/drawing/2014/main" id="{92BD6CD2-DFFB-4CBA-BA56-5BC1F90C0BE2}"/>
                </a:ext>
              </a:extLst>
            </p:cNvPr>
            <p:cNvSpPr txBox="1">
              <a:spLocks noChangeArrowheads="1"/>
            </p:cNvSpPr>
            <p:nvPr/>
          </p:nvSpPr>
          <p:spPr bwMode="auto">
            <a:xfrm>
              <a:off x="2508250" y="4167188"/>
              <a:ext cx="1781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FFFFFF"/>
                  </a:solidFill>
                  <a:effectLst/>
                  <a:uLnTx/>
                  <a:uFillTx/>
                  <a:latin typeface="Arial" panose="020B0604020202020204" pitchFamily="34" charset="0"/>
                  <a:ea typeface="+mn-ea"/>
                  <a:cs typeface="+mn-cs"/>
                </a:rPr>
                <a:t>Koordination</a:t>
              </a:r>
            </a:p>
          </p:txBody>
        </p:sp>
        <p:sp>
          <p:nvSpPr>
            <p:cNvPr id="120" name="Ellipse 60">
              <a:extLst>
                <a:ext uri="{FF2B5EF4-FFF2-40B4-BE49-F238E27FC236}">
                  <a16:creationId xmlns:a16="http://schemas.microsoft.com/office/drawing/2014/main" id="{363ABD8B-41D3-4447-ACCC-9E425004E9E7}"/>
                </a:ext>
              </a:extLst>
            </p:cNvPr>
            <p:cNvSpPr>
              <a:spLocks noChangeArrowheads="1"/>
            </p:cNvSpPr>
            <p:nvPr/>
          </p:nvSpPr>
          <p:spPr bwMode="auto">
            <a:xfrm>
              <a:off x="5270500" y="4010025"/>
              <a:ext cx="2166938" cy="714375"/>
            </a:xfrm>
            <a:prstGeom prst="ellipse">
              <a:avLst/>
            </a:prstGeom>
            <a:solidFill>
              <a:srgbClr val="FFFF00"/>
            </a:solidFill>
            <a:ln w="25400" algn="ctr">
              <a:noFill/>
              <a:round/>
              <a:headEnd/>
              <a:tailEnd/>
            </a:ln>
            <a:scene3d>
              <a:camera prst="orthographicFront"/>
              <a:lightRig rig="flood" dir="t"/>
            </a:scene3d>
            <a:sp3d prstMaterial="metal">
              <a:bevelT/>
            </a:sp3d>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1" name="Text Box 18">
              <a:extLst>
                <a:ext uri="{FF2B5EF4-FFF2-40B4-BE49-F238E27FC236}">
                  <a16:creationId xmlns:a16="http://schemas.microsoft.com/office/drawing/2014/main" id="{C2457061-F6D3-410B-846D-51C4265B9593}"/>
                </a:ext>
              </a:extLst>
            </p:cNvPr>
            <p:cNvSpPr txBox="1">
              <a:spLocks noChangeArrowheads="1"/>
            </p:cNvSpPr>
            <p:nvPr/>
          </p:nvSpPr>
          <p:spPr bwMode="auto">
            <a:xfrm>
              <a:off x="5734050" y="4168775"/>
              <a:ext cx="1239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2000" b="1" i="0" u="none" strike="noStrike" kern="1200" cap="none" spc="0" normalizeH="0" baseline="0" noProof="0">
                  <a:ln>
                    <a:noFill/>
                  </a:ln>
                  <a:solidFill>
                    <a:srgbClr val="246237"/>
                  </a:solidFill>
                  <a:effectLst/>
                  <a:uLnTx/>
                  <a:uFillTx/>
                  <a:latin typeface="Arial" panose="020B0604020202020204" pitchFamily="34" charset="0"/>
                  <a:ea typeface="+mn-ea"/>
                  <a:cs typeface="+mn-cs"/>
                </a:rPr>
                <a:t>Systeme</a:t>
              </a:r>
            </a:p>
          </p:txBody>
        </p:sp>
        <p:sp>
          <p:nvSpPr>
            <p:cNvPr id="122" name="Rechteck 121">
              <a:extLst>
                <a:ext uri="{FF2B5EF4-FFF2-40B4-BE49-F238E27FC236}">
                  <a16:creationId xmlns:a16="http://schemas.microsoft.com/office/drawing/2014/main" id="{4F29BA1F-EA2B-4A9C-87A7-5D06ED3142CF}"/>
                </a:ext>
              </a:extLst>
            </p:cNvPr>
            <p:cNvSpPr/>
            <p:nvPr/>
          </p:nvSpPr>
          <p:spPr bwMode="auto">
            <a:xfrm>
              <a:off x="4619625" y="2863850"/>
              <a:ext cx="509588" cy="2063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cxnSp>
          <p:nvCxnSpPr>
            <p:cNvPr id="123" name="Gerade Verbindung 66">
              <a:extLst>
                <a:ext uri="{FF2B5EF4-FFF2-40B4-BE49-F238E27FC236}">
                  <a16:creationId xmlns:a16="http://schemas.microsoft.com/office/drawing/2014/main" id="{CFD365FC-1CD6-48FF-85F0-BDE59B826DBC}"/>
                </a:ext>
              </a:extLst>
            </p:cNvPr>
            <p:cNvCxnSpPr/>
            <p:nvPr/>
          </p:nvCxnSpPr>
          <p:spPr bwMode="auto">
            <a:xfrm rot="16200000" flipV="1">
              <a:off x="4583906" y="3231357"/>
              <a:ext cx="1158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Gerade Verbindung 67">
              <a:extLst>
                <a:ext uri="{FF2B5EF4-FFF2-40B4-BE49-F238E27FC236}">
                  <a16:creationId xmlns:a16="http://schemas.microsoft.com/office/drawing/2014/main" id="{64910059-57EB-438F-9983-EF3F331B1B44}"/>
                </a:ext>
              </a:extLst>
            </p:cNvPr>
            <p:cNvCxnSpPr/>
            <p:nvPr/>
          </p:nvCxnSpPr>
          <p:spPr bwMode="auto">
            <a:xfrm rot="16200000" flipV="1">
              <a:off x="5049044" y="3226594"/>
              <a:ext cx="11588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25" name="Rechteck 124">
              <a:extLst>
                <a:ext uri="{FF2B5EF4-FFF2-40B4-BE49-F238E27FC236}">
                  <a16:creationId xmlns:a16="http://schemas.microsoft.com/office/drawing/2014/main" id="{C467A1D6-C87C-4160-8B19-328E33D63E71}"/>
                </a:ext>
              </a:extLst>
            </p:cNvPr>
            <p:cNvSpPr/>
            <p:nvPr/>
          </p:nvSpPr>
          <p:spPr bwMode="auto">
            <a:xfrm rot="5400000">
              <a:off x="4279901"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126" name="Rechteck 125">
              <a:extLst>
                <a:ext uri="{FF2B5EF4-FFF2-40B4-BE49-F238E27FC236}">
                  <a16:creationId xmlns:a16="http://schemas.microsoft.com/office/drawing/2014/main" id="{EE572E48-FAAE-4481-8350-462FF3C7EBBB}"/>
                </a:ext>
              </a:extLst>
            </p:cNvPr>
            <p:cNvSpPr/>
            <p:nvPr/>
          </p:nvSpPr>
          <p:spPr bwMode="auto">
            <a:xfrm rot="5400000">
              <a:off x="4512469" y="3561556"/>
              <a:ext cx="723900" cy="153988"/>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a:ln>
                  <a:noFill/>
                </a:ln>
                <a:solidFill>
                  <a:srgbClr val="FFFFFF"/>
                </a:solidFill>
                <a:effectLst/>
                <a:uLnTx/>
                <a:uFillTx/>
                <a:latin typeface="Arial"/>
                <a:ea typeface="+mn-ea"/>
                <a:cs typeface="+mn-cs"/>
              </a:endParaRPr>
            </a:p>
          </p:txBody>
        </p:sp>
        <p:sp>
          <p:nvSpPr>
            <p:cNvPr id="127" name="Rechteck 126">
              <a:extLst>
                <a:ext uri="{FF2B5EF4-FFF2-40B4-BE49-F238E27FC236}">
                  <a16:creationId xmlns:a16="http://schemas.microsoft.com/office/drawing/2014/main" id="{FE11AF81-0000-401B-B9D1-9B2013A770C6}"/>
                </a:ext>
              </a:extLst>
            </p:cNvPr>
            <p:cNvSpPr/>
            <p:nvPr/>
          </p:nvSpPr>
          <p:spPr bwMode="auto">
            <a:xfrm rot="5400000">
              <a:off x="4745038" y="3560762"/>
              <a:ext cx="723900" cy="155575"/>
            </a:xfrm>
            <a:prstGeom prst="rect">
              <a:avLst/>
            </a:prstGeom>
            <a:solidFill>
              <a:schemeClr val="accent4">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6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28" name="Gerade Verbindung 71">
              <a:extLst>
                <a:ext uri="{FF2B5EF4-FFF2-40B4-BE49-F238E27FC236}">
                  <a16:creationId xmlns:a16="http://schemas.microsoft.com/office/drawing/2014/main" id="{48833F59-27FD-4CAE-9A7E-AC373221B9FC}"/>
                </a:ext>
              </a:extLst>
            </p:cNvPr>
            <p:cNvCxnSpPr/>
            <p:nvPr/>
          </p:nvCxnSpPr>
          <p:spPr bwMode="auto">
            <a:xfrm rot="16200000" flipV="1">
              <a:off x="4775994" y="3175794"/>
              <a:ext cx="196850" cy="158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Gerade Verbindung 72">
              <a:extLst>
                <a:ext uri="{FF2B5EF4-FFF2-40B4-BE49-F238E27FC236}">
                  <a16:creationId xmlns:a16="http://schemas.microsoft.com/office/drawing/2014/main" id="{81BAD097-B6A9-4554-BE98-B000BD91491C}"/>
                </a:ext>
              </a:extLst>
            </p:cNvPr>
            <p:cNvCxnSpPr/>
            <p:nvPr/>
          </p:nvCxnSpPr>
          <p:spPr bwMode="auto">
            <a:xfrm>
              <a:off x="4641850" y="3173413"/>
              <a:ext cx="465138" cy="317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Text Box 8">
              <a:extLst>
                <a:ext uri="{FF2B5EF4-FFF2-40B4-BE49-F238E27FC236}">
                  <a16:creationId xmlns:a16="http://schemas.microsoft.com/office/drawing/2014/main" id="{3A378DFC-36EA-4B1A-A2B9-DE972532097C}"/>
                </a:ext>
              </a:extLst>
            </p:cNvPr>
            <p:cNvSpPr txBox="1">
              <a:spLocks noChangeArrowheads="1"/>
            </p:cNvSpPr>
            <p:nvPr/>
          </p:nvSpPr>
          <p:spPr bwMode="auto">
            <a:xfrm>
              <a:off x="4361298" y="3274546"/>
              <a:ext cx="10262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400" b="1" i="0" u="none" strike="noStrike" kern="1200" cap="none" spc="0" normalizeH="0" baseline="0" noProof="0" dirty="0">
                  <a:ln>
                    <a:noFill/>
                  </a:ln>
                  <a:solidFill>
                    <a:srgbClr val="246237"/>
                  </a:solidFill>
                  <a:effectLst/>
                  <a:uLnTx/>
                  <a:uFillTx/>
                  <a:latin typeface="Arial Narrow" panose="020B0606020202030204" pitchFamily="34" charset="0"/>
                  <a:ea typeface="+mn-ea"/>
                  <a:cs typeface="+mn-cs"/>
                </a:rPr>
                <a:t>Corporate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altLang="de-DE" sz="1400" b="1" i="0" u="none" strike="noStrike" kern="1200" cap="none" spc="0" normalizeH="0" baseline="0" noProof="0" dirty="0">
                  <a:ln>
                    <a:noFill/>
                  </a:ln>
                  <a:solidFill>
                    <a:srgbClr val="246237"/>
                  </a:solidFill>
                  <a:effectLst/>
                  <a:uLnTx/>
                  <a:uFillTx/>
                  <a:latin typeface="Arial Narrow" panose="020B0606020202030204" pitchFamily="34" charset="0"/>
                  <a:ea typeface="+mn-ea"/>
                  <a:cs typeface="+mn-cs"/>
                </a:rPr>
                <a:t>Ressourcen</a:t>
              </a:r>
            </a:p>
          </p:txBody>
        </p:sp>
        <p:sp>
          <p:nvSpPr>
            <p:cNvPr id="131" name="Text Box 5">
              <a:extLst>
                <a:ext uri="{FF2B5EF4-FFF2-40B4-BE49-F238E27FC236}">
                  <a16:creationId xmlns:a16="http://schemas.microsoft.com/office/drawing/2014/main" id="{145E713E-FFBB-4799-B248-12A5D58C8B05}"/>
                </a:ext>
              </a:extLst>
            </p:cNvPr>
            <p:cNvSpPr txBox="1">
              <a:spLocks noChangeArrowheads="1"/>
            </p:cNvSpPr>
            <p:nvPr/>
          </p:nvSpPr>
          <p:spPr bwMode="auto">
            <a:xfrm>
              <a:off x="3116734" y="6038850"/>
              <a:ext cx="3513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Nachhaltige Wettbewerbsvorteile</a:t>
              </a:r>
              <a:b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br>
              <a:r>
                <a:rPr kumimoji="0" lang="de-CH"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rPr>
                <a:t>im Einklang mit Gesellschaft und Umwelt</a:t>
              </a:r>
              <a:endParaRPr kumimoji="0" lang="de-DE" altLang="de-DE" sz="1400" b="0" i="0" u="none" strike="noStrike" kern="1200" cap="none" spc="0" normalizeH="0" baseline="0" noProof="0" dirty="0">
                <a:ln>
                  <a:noFill/>
                </a:ln>
                <a:solidFill>
                  <a:srgbClr val="246237"/>
                </a:solidFill>
                <a:effectLst/>
                <a:uLnTx/>
                <a:uFillTx/>
                <a:latin typeface="Arial" panose="020B0604020202020204" pitchFamily="34" charset="0"/>
                <a:ea typeface="+mn-ea"/>
                <a:cs typeface="+mn-cs"/>
              </a:endParaRPr>
            </a:p>
          </p:txBody>
        </p:sp>
        <p:sp>
          <p:nvSpPr>
            <p:cNvPr id="132" name="Text Box 7">
              <a:extLst>
                <a:ext uri="{FF2B5EF4-FFF2-40B4-BE49-F238E27FC236}">
                  <a16:creationId xmlns:a16="http://schemas.microsoft.com/office/drawing/2014/main" id="{41A27EE5-FE0C-48F9-B360-6508CEA06C9B}"/>
                </a:ext>
              </a:extLst>
            </p:cNvPr>
            <p:cNvSpPr txBox="1">
              <a:spLocks noChangeArrowheads="1"/>
            </p:cNvSpPr>
            <p:nvPr/>
          </p:nvSpPr>
          <p:spPr bwMode="auto">
            <a:xfrm>
              <a:off x="3910013" y="5330825"/>
              <a:ext cx="192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rPr>
                <a:t>Kommunikation</a:t>
              </a:r>
              <a:endParaRPr kumimoji="0" lang="de-DE" altLang="de-DE" sz="1600" b="1" i="0" u="none" strike="noStrike" kern="1200" cap="none" spc="0" normalizeH="0" baseline="0" noProof="0">
                <a:ln>
                  <a:noFill/>
                </a:ln>
                <a:solidFill>
                  <a:srgbClr val="246237"/>
                </a:solidFill>
                <a:effectLst/>
                <a:uLnTx/>
                <a:uFillTx/>
                <a:latin typeface="Arial" panose="020B0604020202020204" pitchFamily="34" charset="0"/>
                <a:ea typeface="+mn-ea"/>
                <a:cs typeface="+mn-cs"/>
              </a:endParaRPr>
            </a:p>
          </p:txBody>
        </p:sp>
        <p:grpSp>
          <p:nvGrpSpPr>
            <p:cNvPr id="133" name="Gruppieren 132">
              <a:extLst>
                <a:ext uri="{FF2B5EF4-FFF2-40B4-BE49-F238E27FC236}">
                  <a16:creationId xmlns:a16="http://schemas.microsoft.com/office/drawing/2014/main" id="{28BE6688-93E2-4775-9388-8F4DEF23341C}"/>
                </a:ext>
              </a:extLst>
            </p:cNvPr>
            <p:cNvGrpSpPr/>
            <p:nvPr/>
          </p:nvGrpSpPr>
          <p:grpSpPr>
            <a:xfrm>
              <a:off x="3899693" y="1761294"/>
              <a:ext cx="1949451" cy="307777"/>
              <a:chOff x="3904862" y="1761294"/>
              <a:chExt cx="1949451" cy="307777"/>
            </a:xfrm>
          </p:grpSpPr>
          <p:sp>
            <p:nvSpPr>
              <p:cNvPr id="134" name="Rechteck 49">
                <a:extLst>
                  <a:ext uri="{FF2B5EF4-FFF2-40B4-BE49-F238E27FC236}">
                    <a16:creationId xmlns:a16="http://schemas.microsoft.com/office/drawing/2014/main" id="{7C31C40B-7EDA-4291-B4FC-26EC148CBA94}"/>
                  </a:ext>
                </a:extLst>
              </p:cNvPr>
              <p:cNvSpPr>
                <a:spLocks noChangeArrowheads="1"/>
              </p:cNvSpPr>
              <p:nvPr/>
            </p:nvSpPr>
            <p:spPr bwMode="auto">
              <a:xfrm>
                <a:off x="3945062" y="1817101"/>
                <a:ext cx="1869051" cy="225425"/>
              </a:xfrm>
              <a:prstGeom prst="rect">
                <a:avLst/>
              </a:prstGeom>
              <a:solidFill>
                <a:schemeClr val="accent2"/>
              </a:solidFill>
              <a:ln>
                <a:noFill/>
              </a:ln>
              <a:extLst>
                <a:ext uri="{91240B29-F687-4F45-9708-019B960494DF}">
                  <a14:hiddenLine xmlns:a14="http://schemas.microsoft.com/office/drawing/2010/main" w="12700"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altLang="de-DE"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5" name="Textfeld 47">
                <a:extLst>
                  <a:ext uri="{FF2B5EF4-FFF2-40B4-BE49-F238E27FC236}">
                    <a16:creationId xmlns:a16="http://schemas.microsoft.com/office/drawing/2014/main" id="{D6ECE634-1AF3-48A7-B2A3-5251A94CC859}"/>
                  </a:ext>
                </a:extLst>
              </p:cNvPr>
              <p:cNvSpPr txBox="1">
                <a:spLocks noChangeArrowheads="1"/>
              </p:cNvSpPr>
              <p:nvPr/>
            </p:nvSpPr>
            <p:spPr bwMode="auto">
              <a:xfrm>
                <a:off x="3904862" y="1761294"/>
                <a:ext cx="1949451" cy="307777"/>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sz="1400" b="1" i="0" u="none" strike="noStrike" kern="1200" cap="none" spc="0" normalizeH="0" baseline="0" noProof="0" dirty="0">
                    <a:ln>
                      <a:noFill/>
                    </a:ln>
                    <a:solidFill>
                      <a:srgbClr val="246237"/>
                    </a:solidFill>
                    <a:effectLst/>
                    <a:uLnTx/>
                    <a:uFillTx/>
                    <a:latin typeface="Arial"/>
                    <a:ea typeface="+mn-ea"/>
                    <a:cs typeface="+mn-cs"/>
                  </a:rPr>
                  <a:t>Normativer Rahmen</a:t>
                </a:r>
              </a:p>
            </p:txBody>
          </p:sp>
        </p:grpSp>
      </p:grpSp>
    </p:spTree>
    <p:extLst>
      <p:ext uri="{BB962C8B-B14F-4D97-AF65-F5344CB8AC3E}">
        <p14:creationId xmlns:p14="http://schemas.microsoft.com/office/powerpoint/2010/main" val="7736148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a:extLst>
              <a:ext uri="{FF2B5EF4-FFF2-40B4-BE49-F238E27FC236}">
                <a16:creationId xmlns:a16="http://schemas.microsoft.com/office/drawing/2014/main" id="{D6244FB3-58A6-4EA7-AD0E-C9C8AFED5E56}"/>
              </a:ext>
            </a:extLst>
          </p:cNvPr>
          <p:cNvSpPr>
            <a:spLocks noGrp="1" noChangeArrowheads="1"/>
          </p:cNvSpPr>
          <p:nvPr>
            <p:ph type="title"/>
          </p:nvPr>
        </p:nvSpPr>
        <p:spPr>
          <a:xfrm>
            <a:off x="193675" y="190500"/>
            <a:ext cx="9361488" cy="646113"/>
          </a:xfrm>
        </p:spPr>
        <p:txBody>
          <a:bodyPr/>
          <a:lstStyle/>
          <a:p>
            <a:pPr eaLnBrk="1" hangingPunct="1"/>
            <a:r>
              <a:rPr lang="de-CH" altLang="de-DE" dirty="0"/>
              <a:t>Typen von Interaktionsstilen</a:t>
            </a:r>
          </a:p>
        </p:txBody>
      </p:sp>
      <p:sp>
        <p:nvSpPr>
          <p:cNvPr id="3" name="Rechteck 2">
            <a:extLst>
              <a:ext uri="{FF2B5EF4-FFF2-40B4-BE49-F238E27FC236}">
                <a16:creationId xmlns:a16="http://schemas.microsoft.com/office/drawing/2014/main" id="{99AD7E6A-1BAE-45B3-8577-04E0E496A865}"/>
              </a:ext>
            </a:extLst>
          </p:cNvPr>
          <p:cNvSpPr/>
          <p:nvPr/>
        </p:nvSpPr>
        <p:spPr bwMode="auto">
          <a:xfrm>
            <a:off x="2000672" y="1196569"/>
            <a:ext cx="6357938" cy="4429126"/>
          </a:xfrm>
          <a:prstGeom prst="rect">
            <a:avLst/>
          </a:prstGeom>
          <a:noFill/>
          <a:ln w="38100" cap="flat" cmpd="sng" algn="ctr">
            <a:solidFill>
              <a:schemeClr val="tx2"/>
            </a:solidFill>
            <a:prstDash val="solid"/>
            <a:round/>
            <a:headEnd type="none" w="med" len="med"/>
            <a:tailEnd type="none" w="med" len="med"/>
          </a:ln>
          <a:effectLst>
            <a:outerShdw blurRad="50800" dist="38100" dir="8100000" algn="tr" rotWithShape="0">
              <a:schemeClr val="tx2">
                <a:lumMod val="20000"/>
                <a:lumOff val="80000"/>
                <a:alpha val="40000"/>
              </a:schemeClr>
            </a:outerShdw>
          </a:effectLst>
        </p:spPr>
        <p:txBody>
          <a:bodyPr/>
          <a:lstStyle/>
          <a:p>
            <a:pPr eaLnBrk="1" hangingPunct="1">
              <a:defRPr/>
            </a:pPr>
            <a:endParaRPr lang="de-CH">
              <a:latin typeface="Arial" charset="0"/>
            </a:endParaRPr>
          </a:p>
        </p:txBody>
      </p:sp>
      <p:grpSp>
        <p:nvGrpSpPr>
          <p:cNvPr id="2" name="Gruppieren 1">
            <a:extLst>
              <a:ext uri="{FF2B5EF4-FFF2-40B4-BE49-F238E27FC236}">
                <a16:creationId xmlns:a16="http://schemas.microsoft.com/office/drawing/2014/main" id="{A3D19A26-6596-45C5-A0DB-98F5322F693F}"/>
              </a:ext>
            </a:extLst>
          </p:cNvPr>
          <p:cNvGrpSpPr/>
          <p:nvPr/>
        </p:nvGrpSpPr>
        <p:grpSpPr>
          <a:xfrm>
            <a:off x="2291562" y="1442902"/>
            <a:ext cx="5776159" cy="3936460"/>
            <a:chOff x="2525088" y="1214449"/>
            <a:chExt cx="5776159" cy="3936460"/>
          </a:xfrm>
        </p:grpSpPr>
        <p:sp>
          <p:nvSpPr>
            <p:cNvPr id="8200" name="Textfeld 11">
              <a:extLst>
                <a:ext uri="{FF2B5EF4-FFF2-40B4-BE49-F238E27FC236}">
                  <a16:creationId xmlns:a16="http://schemas.microsoft.com/office/drawing/2014/main" id="{37DF1F70-976D-4639-A0C5-05C319145196}"/>
                </a:ext>
              </a:extLst>
            </p:cNvPr>
            <p:cNvSpPr txBox="1">
              <a:spLocks noChangeArrowheads="1"/>
            </p:cNvSpPr>
            <p:nvPr/>
          </p:nvSpPr>
          <p:spPr bwMode="auto">
            <a:xfrm>
              <a:off x="2525088" y="1214449"/>
              <a:ext cx="17411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b="1" dirty="0">
                  <a:solidFill>
                    <a:schemeClr val="tx1"/>
                  </a:solidFill>
                </a:rPr>
                <a:t>Vertikaler</a:t>
              </a:r>
            </a:p>
            <a:p>
              <a:pPr eaLnBrk="1" hangingPunct="1">
                <a:lnSpc>
                  <a:spcPct val="100000"/>
                </a:lnSpc>
                <a:spcBef>
                  <a:spcPct val="0"/>
                </a:spcBef>
                <a:buClrTx/>
                <a:buSzTx/>
                <a:buFontTx/>
                <a:buNone/>
              </a:pPr>
              <a:r>
                <a:rPr lang="de-CH" altLang="de-DE" b="1" dirty="0">
                  <a:solidFill>
                    <a:schemeClr val="tx1"/>
                  </a:solidFill>
                </a:rPr>
                <a:t>Optimierer</a:t>
              </a:r>
            </a:p>
          </p:txBody>
        </p:sp>
        <p:sp>
          <p:nvSpPr>
            <p:cNvPr id="8201" name="Textfeld 12">
              <a:extLst>
                <a:ext uri="{FF2B5EF4-FFF2-40B4-BE49-F238E27FC236}">
                  <a16:creationId xmlns:a16="http://schemas.microsoft.com/office/drawing/2014/main" id="{C0CFF539-7287-48AE-A144-1C7ECEE53A77}"/>
                </a:ext>
              </a:extLst>
            </p:cNvPr>
            <p:cNvSpPr txBox="1">
              <a:spLocks noChangeArrowheads="1"/>
            </p:cNvSpPr>
            <p:nvPr/>
          </p:nvSpPr>
          <p:spPr bwMode="auto">
            <a:xfrm>
              <a:off x="6680289" y="1214449"/>
              <a:ext cx="16209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b="1" dirty="0">
                  <a:solidFill>
                    <a:schemeClr val="tx1"/>
                  </a:solidFill>
                </a:rPr>
                <a:t>Portfolio-</a:t>
              </a:r>
            </a:p>
            <a:p>
              <a:pPr algn="r" eaLnBrk="1" hangingPunct="1">
                <a:lnSpc>
                  <a:spcPct val="100000"/>
                </a:lnSpc>
                <a:spcBef>
                  <a:spcPct val="0"/>
                </a:spcBef>
                <a:buClrTx/>
                <a:buSzTx/>
                <a:buFontTx/>
                <a:buNone/>
              </a:pPr>
              <a:r>
                <a:rPr lang="de-CH" altLang="de-DE" b="1" dirty="0">
                  <a:solidFill>
                    <a:schemeClr val="tx1"/>
                  </a:solidFill>
                </a:rPr>
                <a:t>Integrator</a:t>
              </a:r>
            </a:p>
          </p:txBody>
        </p:sp>
        <p:sp>
          <p:nvSpPr>
            <p:cNvPr id="8202" name="Textfeld 13">
              <a:extLst>
                <a:ext uri="{FF2B5EF4-FFF2-40B4-BE49-F238E27FC236}">
                  <a16:creationId xmlns:a16="http://schemas.microsoft.com/office/drawing/2014/main" id="{9253B959-156A-413A-8CA8-867717A4DCF1}"/>
                </a:ext>
              </a:extLst>
            </p:cNvPr>
            <p:cNvSpPr txBox="1">
              <a:spLocks noChangeArrowheads="1"/>
            </p:cNvSpPr>
            <p:nvPr/>
          </p:nvSpPr>
          <p:spPr bwMode="auto">
            <a:xfrm>
              <a:off x="2525088" y="4319912"/>
              <a:ext cx="1550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b="1" dirty="0">
                  <a:solidFill>
                    <a:schemeClr val="tx1"/>
                  </a:solidFill>
                </a:rPr>
                <a:t>Portfolio-</a:t>
              </a:r>
              <a:br>
                <a:rPr lang="de-CH" altLang="de-DE" b="1" dirty="0">
                  <a:solidFill>
                    <a:schemeClr val="tx1"/>
                  </a:solidFill>
                </a:rPr>
              </a:br>
              <a:r>
                <a:rPr lang="de-CH" altLang="de-DE" b="1" dirty="0">
                  <a:solidFill>
                    <a:schemeClr val="tx1"/>
                  </a:solidFill>
                </a:rPr>
                <a:t>Manager</a:t>
              </a:r>
            </a:p>
          </p:txBody>
        </p:sp>
        <p:sp>
          <p:nvSpPr>
            <p:cNvPr id="8203" name="Textfeld 14">
              <a:extLst>
                <a:ext uri="{FF2B5EF4-FFF2-40B4-BE49-F238E27FC236}">
                  <a16:creationId xmlns:a16="http://schemas.microsoft.com/office/drawing/2014/main" id="{C14058DE-A11E-434E-AB74-0346B0599C20}"/>
                </a:ext>
              </a:extLst>
            </p:cNvPr>
            <p:cNvSpPr txBox="1">
              <a:spLocks noChangeArrowheads="1"/>
            </p:cNvSpPr>
            <p:nvPr/>
          </p:nvSpPr>
          <p:spPr bwMode="auto">
            <a:xfrm>
              <a:off x="6321152" y="4319912"/>
              <a:ext cx="19800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b="1" dirty="0">
                  <a:solidFill>
                    <a:schemeClr val="tx1"/>
                  </a:solidFill>
                </a:rPr>
                <a:t>Horizontaler</a:t>
              </a:r>
            </a:p>
            <a:p>
              <a:pPr algn="r" eaLnBrk="1" hangingPunct="1">
                <a:lnSpc>
                  <a:spcPct val="100000"/>
                </a:lnSpc>
                <a:spcBef>
                  <a:spcPct val="0"/>
                </a:spcBef>
                <a:buClrTx/>
                <a:buSzTx/>
                <a:buFontTx/>
                <a:buNone/>
              </a:pPr>
              <a:r>
                <a:rPr lang="de-CH" altLang="de-DE" b="1" dirty="0">
                  <a:solidFill>
                    <a:schemeClr val="tx1"/>
                  </a:solidFill>
                </a:rPr>
                <a:t>Optimierer</a:t>
              </a:r>
            </a:p>
          </p:txBody>
        </p:sp>
      </p:grpSp>
      <p:sp>
        <p:nvSpPr>
          <p:cNvPr id="8208" name="Textfeld 21">
            <a:extLst>
              <a:ext uri="{FF2B5EF4-FFF2-40B4-BE49-F238E27FC236}">
                <a16:creationId xmlns:a16="http://schemas.microsoft.com/office/drawing/2014/main" id="{3C1EF61A-E3BF-4E3A-8099-7746B33DCF2D}"/>
              </a:ext>
            </a:extLst>
          </p:cNvPr>
          <p:cNvSpPr txBox="1">
            <a:spLocks noChangeArrowheads="1"/>
          </p:cNvSpPr>
          <p:nvPr/>
        </p:nvSpPr>
        <p:spPr bwMode="auto">
          <a:xfrm>
            <a:off x="3340189" y="5784412"/>
            <a:ext cx="3839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800" b="1" dirty="0">
                <a:solidFill>
                  <a:schemeClr val="tx1"/>
                </a:solidFill>
              </a:rPr>
              <a:t>Ausmaß horizontaler Interaktion</a:t>
            </a:r>
          </a:p>
        </p:txBody>
      </p:sp>
      <p:sp>
        <p:nvSpPr>
          <p:cNvPr id="8209" name="Textfeld 22">
            <a:extLst>
              <a:ext uri="{FF2B5EF4-FFF2-40B4-BE49-F238E27FC236}">
                <a16:creationId xmlns:a16="http://schemas.microsoft.com/office/drawing/2014/main" id="{D4A15C90-8B0C-4AA8-BD36-2AF3603A58D7}"/>
              </a:ext>
            </a:extLst>
          </p:cNvPr>
          <p:cNvSpPr txBox="1">
            <a:spLocks noChangeArrowheads="1"/>
          </p:cNvSpPr>
          <p:nvPr/>
        </p:nvSpPr>
        <p:spPr bwMode="auto">
          <a:xfrm>
            <a:off x="7729912" y="5625663"/>
            <a:ext cx="628646"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600">
                <a:solidFill>
                  <a:schemeClr val="tx1"/>
                </a:solidFill>
              </a:rPr>
              <a:t>hoch</a:t>
            </a:r>
          </a:p>
        </p:txBody>
      </p:sp>
      <p:sp>
        <p:nvSpPr>
          <p:cNvPr id="8210" name="Textfeld 23">
            <a:extLst>
              <a:ext uri="{FF2B5EF4-FFF2-40B4-BE49-F238E27FC236}">
                <a16:creationId xmlns:a16="http://schemas.microsoft.com/office/drawing/2014/main" id="{8908E5EF-DCCD-455F-9668-12358915E936}"/>
              </a:ext>
            </a:extLst>
          </p:cNvPr>
          <p:cNvSpPr txBox="1">
            <a:spLocks noChangeArrowheads="1"/>
          </p:cNvSpPr>
          <p:nvPr/>
        </p:nvSpPr>
        <p:spPr bwMode="auto">
          <a:xfrm>
            <a:off x="2000663" y="5625663"/>
            <a:ext cx="754058"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gering</a:t>
            </a:r>
          </a:p>
        </p:txBody>
      </p:sp>
      <p:sp>
        <p:nvSpPr>
          <p:cNvPr id="8211" name="Textfeld 24">
            <a:extLst>
              <a:ext uri="{FF2B5EF4-FFF2-40B4-BE49-F238E27FC236}">
                <a16:creationId xmlns:a16="http://schemas.microsoft.com/office/drawing/2014/main" id="{98F76D2B-DDAE-4D83-906F-F30B34BC0671}"/>
              </a:ext>
            </a:extLst>
          </p:cNvPr>
          <p:cNvSpPr txBox="1">
            <a:spLocks noChangeArrowheads="1"/>
          </p:cNvSpPr>
          <p:nvPr/>
        </p:nvSpPr>
        <p:spPr bwMode="auto">
          <a:xfrm>
            <a:off x="543479" y="2949467"/>
            <a:ext cx="13644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800" b="1" dirty="0">
                <a:solidFill>
                  <a:schemeClr val="tx1"/>
                </a:solidFill>
              </a:rPr>
              <a:t>Ausmaß</a:t>
            </a:r>
          </a:p>
          <a:p>
            <a:pPr algn="r" eaLnBrk="1" hangingPunct="1">
              <a:lnSpc>
                <a:spcPct val="100000"/>
              </a:lnSpc>
              <a:spcBef>
                <a:spcPct val="0"/>
              </a:spcBef>
              <a:buClrTx/>
              <a:buSzTx/>
              <a:buFontTx/>
              <a:buNone/>
            </a:pPr>
            <a:r>
              <a:rPr lang="de-CH" altLang="de-DE" sz="1800" b="1" dirty="0">
                <a:solidFill>
                  <a:schemeClr val="tx1"/>
                </a:solidFill>
              </a:rPr>
              <a:t>vertikaler</a:t>
            </a:r>
          </a:p>
          <a:p>
            <a:pPr algn="r" eaLnBrk="1" hangingPunct="1">
              <a:lnSpc>
                <a:spcPct val="100000"/>
              </a:lnSpc>
              <a:spcBef>
                <a:spcPct val="0"/>
              </a:spcBef>
              <a:buClrTx/>
              <a:buSzTx/>
              <a:buFontTx/>
              <a:buNone/>
            </a:pPr>
            <a:r>
              <a:rPr lang="de-CH" altLang="de-DE" sz="1800" b="1" dirty="0">
                <a:solidFill>
                  <a:schemeClr val="tx1"/>
                </a:solidFill>
              </a:rPr>
              <a:t>Interaktion</a:t>
            </a:r>
          </a:p>
        </p:txBody>
      </p:sp>
      <p:sp>
        <p:nvSpPr>
          <p:cNvPr id="8216" name="Textfeld 27">
            <a:extLst>
              <a:ext uri="{FF2B5EF4-FFF2-40B4-BE49-F238E27FC236}">
                <a16:creationId xmlns:a16="http://schemas.microsoft.com/office/drawing/2014/main" id="{D1D4E2D3-0C21-4607-9149-9E4F5FA0CCA1}"/>
              </a:ext>
            </a:extLst>
          </p:cNvPr>
          <p:cNvSpPr txBox="1">
            <a:spLocks noChangeArrowheads="1"/>
          </p:cNvSpPr>
          <p:nvPr/>
        </p:nvSpPr>
        <p:spPr bwMode="auto">
          <a:xfrm>
            <a:off x="1357730" y="1196569"/>
            <a:ext cx="628646"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600">
                <a:solidFill>
                  <a:schemeClr val="tx1"/>
                </a:solidFill>
              </a:rPr>
              <a:t>hoch</a:t>
            </a:r>
          </a:p>
        </p:txBody>
      </p:sp>
      <p:sp>
        <p:nvSpPr>
          <p:cNvPr id="8217" name="Textfeld 28">
            <a:extLst>
              <a:ext uri="{FF2B5EF4-FFF2-40B4-BE49-F238E27FC236}">
                <a16:creationId xmlns:a16="http://schemas.microsoft.com/office/drawing/2014/main" id="{984BB0A6-A801-490C-9A4F-2E1DDE23A288}"/>
              </a:ext>
            </a:extLst>
          </p:cNvPr>
          <p:cNvSpPr txBox="1">
            <a:spLocks noChangeArrowheads="1"/>
          </p:cNvSpPr>
          <p:nvPr/>
        </p:nvSpPr>
        <p:spPr bwMode="auto">
          <a:xfrm>
            <a:off x="1232318" y="5228791"/>
            <a:ext cx="754058" cy="3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600">
                <a:solidFill>
                  <a:schemeClr val="tx1"/>
                </a:solidFill>
              </a:rPr>
              <a:t>gering</a:t>
            </a:r>
          </a:p>
        </p:txBody>
      </p:sp>
      <p:sp>
        <p:nvSpPr>
          <p:cNvPr id="18" name="Textfeld 17">
            <a:extLst>
              <a:ext uri="{FF2B5EF4-FFF2-40B4-BE49-F238E27FC236}">
                <a16:creationId xmlns:a16="http://schemas.microsoft.com/office/drawing/2014/main" id="{711B6244-005B-4007-A4D7-D9F40116381D}"/>
              </a:ext>
            </a:extLst>
          </p:cNvPr>
          <p:cNvSpPr txBox="1"/>
          <p:nvPr/>
        </p:nvSpPr>
        <p:spPr>
          <a:xfrm>
            <a:off x="8967298" y="6153724"/>
            <a:ext cx="6655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a:t>
            </a:r>
            <a:r>
              <a:rPr lang="de-CH" sz="1000" dirty="0">
                <a:solidFill>
                  <a:srgbClr val="000000"/>
                </a:solidFill>
              </a:rPr>
              <a:t>9</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a:t>
            </a:r>
          </a:p>
        </p:txBody>
      </p:sp>
    </p:spTree>
    <p:extLst>
      <p:ext uri="{BB962C8B-B14F-4D97-AF65-F5344CB8AC3E}">
        <p14:creationId xmlns:p14="http://schemas.microsoft.com/office/powerpoint/2010/main" val="408679762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78627E-2C9B-441D-8AF5-1F4D41EBB606}"/>
              </a:ext>
            </a:extLst>
          </p:cNvPr>
          <p:cNvSpPr>
            <a:spLocks noGrp="1"/>
          </p:cNvSpPr>
          <p:nvPr>
            <p:ph type="title"/>
          </p:nvPr>
        </p:nvSpPr>
        <p:spPr>
          <a:xfrm>
            <a:off x="193675" y="190500"/>
            <a:ext cx="9361488" cy="646113"/>
          </a:xfrm>
        </p:spPr>
        <p:txBody>
          <a:bodyPr/>
          <a:lstStyle/>
          <a:p>
            <a:r>
              <a:rPr lang="de-CH" dirty="0"/>
              <a:t>Die vier Interaktionsstile im Vergleich</a:t>
            </a:r>
          </a:p>
        </p:txBody>
      </p:sp>
      <p:sp>
        <p:nvSpPr>
          <p:cNvPr id="3" name="Textfeld 2">
            <a:extLst>
              <a:ext uri="{FF2B5EF4-FFF2-40B4-BE49-F238E27FC236}">
                <a16:creationId xmlns:a16="http://schemas.microsoft.com/office/drawing/2014/main" id="{B10FF725-B0F9-41E4-BFB6-26DD96BF065F}"/>
              </a:ext>
            </a:extLst>
          </p:cNvPr>
          <p:cNvSpPr txBox="1"/>
          <p:nvPr/>
        </p:nvSpPr>
        <p:spPr>
          <a:xfrm>
            <a:off x="8841931" y="6063923"/>
            <a:ext cx="659155"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de-CH" sz="1000" dirty="0">
                <a:solidFill>
                  <a:srgbClr val="000000"/>
                </a:solidFill>
              </a:rPr>
              <a:t>Tab</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lang="de-CH" sz="1000" dirty="0">
                <a:solidFill>
                  <a:srgbClr val="000000"/>
                </a:solidFill>
              </a:rPr>
              <a:t>9</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a:t>
            </a:r>
          </a:p>
        </p:txBody>
      </p:sp>
      <p:grpSp>
        <p:nvGrpSpPr>
          <p:cNvPr id="4" name="Gruppieren 3">
            <a:extLst>
              <a:ext uri="{FF2B5EF4-FFF2-40B4-BE49-F238E27FC236}">
                <a16:creationId xmlns:a16="http://schemas.microsoft.com/office/drawing/2014/main" id="{5DB6E84D-C0F4-41B4-B1EC-29EF316E6F56}"/>
              </a:ext>
            </a:extLst>
          </p:cNvPr>
          <p:cNvGrpSpPr/>
          <p:nvPr/>
        </p:nvGrpSpPr>
        <p:grpSpPr>
          <a:xfrm>
            <a:off x="279661" y="854691"/>
            <a:ext cx="9189517" cy="5463045"/>
            <a:chOff x="342900" y="779463"/>
            <a:chExt cx="9189517" cy="5463045"/>
          </a:xfrm>
        </p:grpSpPr>
        <p:sp>
          <p:nvSpPr>
            <p:cNvPr id="5" name="Rechteck 1">
              <a:extLst>
                <a:ext uri="{FF2B5EF4-FFF2-40B4-BE49-F238E27FC236}">
                  <a16:creationId xmlns:a16="http://schemas.microsoft.com/office/drawing/2014/main" id="{36DD820C-63B2-4617-BB72-025BE5E57BAE}"/>
                </a:ext>
              </a:extLst>
            </p:cNvPr>
            <p:cNvSpPr>
              <a:spLocks noChangeArrowheads="1"/>
            </p:cNvSpPr>
            <p:nvPr/>
          </p:nvSpPr>
          <p:spPr bwMode="auto">
            <a:xfrm>
              <a:off x="380401" y="786643"/>
              <a:ext cx="9145031" cy="542842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cxnSp>
          <p:nvCxnSpPr>
            <p:cNvPr id="6" name="Gerade Verbindung 3">
              <a:extLst>
                <a:ext uri="{FF2B5EF4-FFF2-40B4-BE49-F238E27FC236}">
                  <a16:creationId xmlns:a16="http://schemas.microsoft.com/office/drawing/2014/main" id="{B80734F2-0FAF-4F51-9341-66AFECD31F57}"/>
                </a:ext>
              </a:extLst>
            </p:cNvPr>
            <p:cNvCxnSpPr>
              <a:cxnSpLocks noChangeShapeType="1"/>
            </p:cNvCxnSpPr>
            <p:nvPr/>
          </p:nvCxnSpPr>
          <p:spPr bwMode="auto">
            <a:xfrm>
              <a:off x="380401" y="1168927"/>
              <a:ext cx="9145031" cy="17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7" name="Gerade Verbindung 4">
              <a:extLst>
                <a:ext uri="{FF2B5EF4-FFF2-40B4-BE49-F238E27FC236}">
                  <a16:creationId xmlns:a16="http://schemas.microsoft.com/office/drawing/2014/main" id="{DCA3A33B-13B5-4B8C-910E-0B048F9B86B5}"/>
                </a:ext>
              </a:extLst>
            </p:cNvPr>
            <p:cNvCxnSpPr>
              <a:cxnSpLocks noChangeShapeType="1"/>
            </p:cNvCxnSpPr>
            <p:nvPr/>
          </p:nvCxnSpPr>
          <p:spPr bwMode="auto">
            <a:xfrm>
              <a:off x="383893" y="2850406"/>
              <a:ext cx="9145031" cy="1700"/>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8" name="Gerade Verbindung 5">
              <a:extLst>
                <a:ext uri="{FF2B5EF4-FFF2-40B4-BE49-F238E27FC236}">
                  <a16:creationId xmlns:a16="http://schemas.microsoft.com/office/drawing/2014/main" id="{A6C0E57F-493D-4445-A557-01FDD54D85DE}"/>
                </a:ext>
              </a:extLst>
            </p:cNvPr>
            <p:cNvCxnSpPr>
              <a:cxnSpLocks noChangeShapeType="1"/>
            </p:cNvCxnSpPr>
            <p:nvPr/>
          </p:nvCxnSpPr>
          <p:spPr bwMode="auto">
            <a:xfrm>
              <a:off x="387386" y="4531885"/>
              <a:ext cx="9145031" cy="1700"/>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9" name="Gerade Verbindung 16">
              <a:extLst>
                <a:ext uri="{FF2B5EF4-FFF2-40B4-BE49-F238E27FC236}">
                  <a16:creationId xmlns:a16="http://schemas.microsoft.com/office/drawing/2014/main" id="{1BFB90CB-CE7A-4365-A236-BDD67BA985FB}"/>
                </a:ext>
              </a:extLst>
            </p:cNvPr>
            <p:cNvCxnSpPr>
              <a:cxnSpLocks noChangeShapeType="1"/>
            </p:cNvCxnSpPr>
            <p:nvPr/>
          </p:nvCxnSpPr>
          <p:spPr bwMode="auto">
            <a:xfrm rot="5400000">
              <a:off x="-1116469" y="3492879"/>
              <a:ext cx="5428420"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 name="Gerade Verbindung 17">
              <a:extLst>
                <a:ext uri="{FF2B5EF4-FFF2-40B4-BE49-F238E27FC236}">
                  <a16:creationId xmlns:a16="http://schemas.microsoft.com/office/drawing/2014/main" id="{95E014F9-450A-4073-AF96-429C96BA2240}"/>
                </a:ext>
              </a:extLst>
            </p:cNvPr>
            <p:cNvCxnSpPr>
              <a:cxnSpLocks noChangeShapeType="1"/>
            </p:cNvCxnSpPr>
            <p:nvPr/>
          </p:nvCxnSpPr>
          <p:spPr bwMode="auto">
            <a:xfrm rot="5400000">
              <a:off x="865310" y="3492879"/>
              <a:ext cx="5428420" cy="158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1" name="Gerade Verbindung 18">
              <a:extLst>
                <a:ext uri="{FF2B5EF4-FFF2-40B4-BE49-F238E27FC236}">
                  <a16:creationId xmlns:a16="http://schemas.microsoft.com/office/drawing/2014/main" id="{0D62B97C-5816-46E6-9F1B-0C8FC69CD831}"/>
                </a:ext>
              </a:extLst>
            </p:cNvPr>
            <p:cNvCxnSpPr>
              <a:cxnSpLocks noChangeShapeType="1"/>
            </p:cNvCxnSpPr>
            <p:nvPr/>
          </p:nvCxnSpPr>
          <p:spPr bwMode="auto">
            <a:xfrm rot="5400000">
              <a:off x="2847089" y="3492879"/>
              <a:ext cx="5428420" cy="158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2" name="Gerade Verbindung 19">
              <a:extLst>
                <a:ext uri="{FF2B5EF4-FFF2-40B4-BE49-F238E27FC236}">
                  <a16:creationId xmlns:a16="http://schemas.microsoft.com/office/drawing/2014/main" id="{A4DCD913-72F9-484A-9FAA-163FD88286A4}"/>
                </a:ext>
              </a:extLst>
            </p:cNvPr>
            <p:cNvCxnSpPr>
              <a:cxnSpLocks noChangeShapeType="1"/>
            </p:cNvCxnSpPr>
            <p:nvPr/>
          </p:nvCxnSpPr>
          <p:spPr bwMode="auto">
            <a:xfrm rot="5400000">
              <a:off x="4828868" y="3492879"/>
              <a:ext cx="5428420" cy="158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3" name="Gerade Verbindung 20">
              <a:extLst>
                <a:ext uri="{FF2B5EF4-FFF2-40B4-BE49-F238E27FC236}">
                  <a16:creationId xmlns:a16="http://schemas.microsoft.com/office/drawing/2014/main" id="{D626B175-3713-4F6D-ADF9-53A4A009F287}"/>
                </a:ext>
              </a:extLst>
            </p:cNvPr>
            <p:cNvCxnSpPr>
              <a:cxnSpLocks noChangeShapeType="1"/>
            </p:cNvCxnSpPr>
            <p:nvPr/>
          </p:nvCxnSpPr>
          <p:spPr bwMode="auto">
            <a:xfrm rot="5400000">
              <a:off x="6810646" y="3492879"/>
              <a:ext cx="5428420" cy="158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sp>
          <p:nvSpPr>
            <p:cNvPr id="14" name="Textfeld 21">
              <a:extLst>
                <a:ext uri="{FF2B5EF4-FFF2-40B4-BE49-F238E27FC236}">
                  <a16:creationId xmlns:a16="http://schemas.microsoft.com/office/drawing/2014/main" id="{3B5E057B-A04D-42D0-9F52-AEBE7E7BE650}"/>
                </a:ext>
              </a:extLst>
            </p:cNvPr>
            <p:cNvSpPr txBox="1">
              <a:spLocks noChangeArrowheads="1"/>
            </p:cNvSpPr>
            <p:nvPr/>
          </p:nvSpPr>
          <p:spPr bwMode="auto">
            <a:xfrm>
              <a:off x="1778152" y="793554"/>
              <a:ext cx="15744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latin typeface="Arial Narrow" panose="020B0606020202030204" pitchFamily="34" charset="0"/>
                </a:rPr>
                <a:t>Portfoliomanager</a:t>
              </a:r>
            </a:p>
          </p:txBody>
        </p:sp>
        <p:sp>
          <p:nvSpPr>
            <p:cNvPr id="15" name="Textfeld 22">
              <a:extLst>
                <a:ext uri="{FF2B5EF4-FFF2-40B4-BE49-F238E27FC236}">
                  <a16:creationId xmlns:a16="http://schemas.microsoft.com/office/drawing/2014/main" id="{D80F39EA-F9A4-46D4-85A8-88D69C42C857}"/>
                </a:ext>
              </a:extLst>
            </p:cNvPr>
            <p:cNvSpPr txBox="1">
              <a:spLocks noChangeArrowheads="1"/>
            </p:cNvSpPr>
            <p:nvPr/>
          </p:nvSpPr>
          <p:spPr bwMode="auto">
            <a:xfrm>
              <a:off x="3336223" y="798411"/>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b="1" dirty="0">
                <a:solidFill>
                  <a:schemeClr val="tx1"/>
                </a:solidFill>
              </a:endParaRPr>
            </a:p>
          </p:txBody>
        </p:sp>
        <p:sp>
          <p:nvSpPr>
            <p:cNvPr id="16" name="Textfeld 23">
              <a:extLst>
                <a:ext uri="{FF2B5EF4-FFF2-40B4-BE49-F238E27FC236}">
                  <a16:creationId xmlns:a16="http://schemas.microsoft.com/office/drawing/2014/main" id="{800E0648-664F-43A0-BA8C-D313C97A0D9E}"/>
                </a:ext>
              </a:extLst>
            </p:cNvPr>
            <p:cNvSpPr txBox="1">
              <a:spLocks noChangeArrowheads="1"/>
            </p:cNvSpPr>
            <p:nvPr/>
          </p:nvSpPr>
          <p:spPr bwMode="auto">
            <a:xfrm>
              <a:off x="3652337" y="793554"/>
              <a:ext cx="1836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latin typeface="Arial Narrow" panose="020B0606020202030204" pitchFamily="34" charset="0"/>
                </a:rPr>
                <a:t>Vertikaler Optimierer</a:t>
              </a:r>
            </a:p>
          </p:txBody>
        </p:sp>
        <p:sp>
          <p:nvSpPr>
            <p:cNvPr id="17" name="Textfeld 24">
              <a:extLst>
                <a:ext uri="{FF2B5EF4-FFF2-40B4-BE49-F238E27FC236}">
                  <a16:creationId xmlns:a16="http://schemas.microsoft.com/office/drawing/2014/main" id="{027D1CFC-DFF8-493E-BF93-682304B15E93}"/>
                </a:ext>
              </a:extLst>
            </p:cNvPr>
            <p:cNvSpPr txBox="1">
              <a:spLocks noChangeArrowheads="1"/>
            </p:cNvSpPr>
            <p:nvPr/>
          </p:nvSpPr>
          <p:spPr bwMode="auto">
            <a:xfrm>
              <a:off x="7676200" y="793554"/>
              <a:ext cx="16594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latin typeface="Arial Narrow" panose="020B0606020202030204" pitchFamily="34" charset="0"/>
                </a:rPr>
                <a:t>Portfoliointegrator</a:t>
              </a:r>
            </a:p>
          </p:txBody>
        </p:sp>
        <p:sp>
          <p:nvSpPr>
            <p:cNvPr id="18" name="Textfeld 27">
              <a:extLst>
                <a:ext uri="{FF2B5EF4-FFF2-40B4-BE49-F238E27FC236}">
                  <a16:creationId xmlns:a16="http://schemas.microsoft.com/office/drawing/2014/main" id="{9FD6D6B9-A0A5-4010-9D5F-C3E64563AC27}"/>
                </a:ext>
              </a:extLst>
            </p:cNvPr>
            <p:cNvSpPr txBox="1">
              <a:spLocks noChangeArrowheads="1"/>
            </p:cNvSpPr>
            <p:nvPr/>
          </p:nvSpPr>
          <p:spPr bwMode="auto">
            <a:xfrm>
              <a:off x="342900" y="1161068"/>
              <a:ext cx="1027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rPr>
                <a:t>Eigen-</a:t>
              </a:r>
            </a:p>
            <a:p>
              <a:pPr eaLnBrk="1" hangingPunct="1">
                <a:lnSpc>
                  <a:spcPct val="100000"/>
                </a:lnSpc>
                <a:spcBef>
                  <a:spcPct val="0"/>
                </a:spcBef>
                <a:buClrTx/>
                <a:buSzTx/>
                <a:buFontTx/>
                <a:buNone/>
              </a:pPr>
              <a:r>
                <a:rPr lang="de-CH" altLang="de-DE" sz="1600" b="1" dirty="0" err="1">
                  <a:solidFill>
                    <a:schemeClr val="tx1"/>
                  </a:solidFill>
                </a:rPr>
                <a:t>schaften</a:t>
              </a:r>
              <a:endParaRPr lang="de-CH" altLang="de-DE" sz="1600" b="1" dirty="0">
                <a:solidFill>
                  <a:schemeClr val="tx1"/>
                </a:solidFill>
              </a:endParaRPr>
            </a:p>
          </p:txBody>
        </p:sp>
        <p:sp>
          <p:nvSpPr>
            <p:cNvPr id="19" name="Textfeld 28">
              <a:extLst>
                <a:ext uri="{FF2B5EF4-FFF2-40B4-BE49-F238E27FC236}">
                  <a16:creationId xmlns:a16="http://schemas.microsoft.com/office/drawing/2014/main" id="{C8D861C5-56B9-4695-B5D0-4F2D8862633A}"/>
                </a:ext>
              </a:extLst>
            </p:cNvPr>
            <p:cNvSpPr txBox="1">
              <a:spLocks noChangeArrowheads="1"/>
            </p:cNvSpPr>
            <p:nvPr/>
          </p:nvSpPr>
          <p:spPr bwMode="auto">
            <a:xfrm>
              <a:off x="342900" y="2835144"/>
              <a:ext cx="13244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rPr>
                <a:t>Business</a:t>
              </a:r>
              <a:br>
                <a:rPr lang="de-CH" altLang="de-DE" sz="1600" b="1" dirty="0">
                  <a:solidFill>
                    <a:schemeClr val="tx1"/>
                  </a:solidFill>
                </a:rPr>
              </a:br>
              <a:r>
                <a:rPr lang="de-CH" altLang="de-DE" sz="1600" b="1" dirty="0">
                  <a:solidFill>
                    <a:schemeClr val="tx1"/>
                  </a:solidFill>
                </a:rPr>
                <a:t>Value</a:t>
              </a:r>
              <a:br>
                <a:rPr lang="de-CH" altLang="de-DE" sz="1600" b="1" dirty="0">
                  <a:solidFill>
                    <a:schemeClr val="tx1"/>
                  </a:solidFill>
                </a:rPr>
              </a:br>
              <a:r>
                <a:rPr lang="de-CH" altLang="de-DE" sz="1600" b="1" dirty="0">
                  <a:solidFill>
                    <a:schemeClr val="tx1"/>
                  </a:solidFill>
                </a:rPr>
                <a:t>Proposition</a:t>
              </a:r>
            </a:p>
          </p:txBody>
        </p:sp>
        <p:sp>
          <p:nvSpPr>
            <p:cNvPr id="20" name="Textfeld 29">
              <a:extLst>
                <a:ext uri="{FF2B5EF4-FFF2-40B4-BE49-F238E27FC236}">
                  <a16:creationId xmlns:a16="http://schemas.microsoft.com/office/drawing/2014/main" id="{D8569EFF-E2C1-4951-BB82-FD3E89B43138}"/>
                </a:ext>
              </a:extLst>
            </p:cNvPr>
            <p:cNvSpPr txBox="1">
              <a:spLocks noChangeArrowheads="1"/>
            </p:cNvSpPr>
            <p:nvPr/>
          </p:nvSpPr>
          <p:spPr bwMode="auto">
            <a:xfrm>
              <a:off x="342900" y="4519104"/>
              <a:ext cx="9140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rPr>
                <a:t>Risiken</a:t>
              </a:r>
            </a:p>
          </p:txBody>
        </p:sp>
        <p:grpSp>
          <p:nvGrpSpPr>
            <p:cNvPr id="21" name="Gruppieren 20">
              <a:extLst>
                <a:ext uri="{FF2B5EF4-FFF2-40B4-BE49-F238E27FC236}">
                  <a16:creationId xmlns:a16="http://schemas.microsoft.com/office/drawing/2014/main" id="{16D8DF81-0597-4A2E-AF7C-A82C60EEFFF8}"/>
                </a:ext>
              </a:extLst>
            </p:cNvPr>
            <p:cNvGrpSpPr/>
            <p:nvPr/>
          </p:nvGrpSpPr>
          <p:grpSpPr>
            <a:xfrm>
              <a:off x="1590368" y="1157151"/>
              <a:ext cx="2059627" cy="5046883"/>
              <a:chOff x="1582749" y="1164771"/>
              <a:chExt cx="1596910" cy="5046883"/>
            </a:xfrm>
          </p:grpSpPr>
          <p:sp>
            <p:nvSpPr>
              <p:cNvPr id="35" name="Textfeld 30">
                <a:extLst>
                  <a:ext uri="{FF2B5EF4-FFF2-40B4-BE49-F238E27FC236}">
                    <a16:creationId xmlns:a16="http://schemas.microsoft.com/office/drawing/2014/main" id="{AD7929AF-BD30-42FA-8DC4-635F9871FDCA}"/>
                  </a:ext>
                </a:extLst>
              </p:cNvPr>
              <p:cNvSpPr txBox="1">
                <a:spLocks noChangeArrowheads="1"/>
              </p:cNvSpPr>
              <p:nvPr/>
            </p:nvSpPr>
            <p:spPr bwMode="auto">
              <a:xfrm>
                <a:off x="1582749" y="1164771"/>
                <a:ext cx="159691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Portfolio eigenständig attraktiver Geschäfte</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Hohe Autonomie der Geschäfte</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Minimalistischer normativer Rahmen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Führung über finanzielle Ziele</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Realisierung finanzieller Synergien </a:t>
                </a:r>
              </a:p>
            </p:txBody>
          </p:sp>
          <p:sp>
            <p:nvSpPr>
              <p:cNvPr id="36" name="Textfeld 32">
                <a:extLst>
                  <a:ext uri="{FF2B5EF4-FFF2-40B4-BE49-F238E27FC236}">
                    <a16:creationId xmlns:a16="http://schemas.microsoft.com/office/drawing/2014/main" id="{58E00121-263D-421A-ACBA-FA8424A1BC25}"/>
                  </a:ext>
                </a:extLst>
              </p:cNvPr>
              <p:cNvSpPr txBox="1">
                <a:spLocks noChangeArrowheads="1"/>
              </p:cNvSpPr>
              <p:nvPr/>
            </p:nvSpPr>
            <p:spPr bwMode="auto">
              <a:xfrm>
                <a:off x="1582749" y="2845674"/>
                <a:ext cx="1596910"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Strategisches Konzept zur Ausrichtung der Portfolios</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Aktives Portfolio-Management:</a:t>
                </a:r>
                <a:br>
                  <a:rPr lang="de-CH" altLang="de-DE" sz="1200" dirty="0">
                    <a:solidFill>
                      <a:schemeClr val="tx1"/>
                    </a:solidFill>
                    <a:latin typeface="Arial Narrow" panose="020B0606020202030204" pitchFamily="34" charset="0"/>
                  </a:rPr>
                </a:br>
                <a:r>
                  <a:rPr lang="de-CH" altLang="de-DE" sz="1200" dirty="0">
                    <a:solidFill>
                      <a:schemeClr val="tx1"/>
                    </a:solidFill>
                    <a:latin typeface="Arial Narrow" panose="020B0606020202030204" pitchFamily="34" charset="0"/>
                  </a:rPr>
                  <a:t>Selektion und Akquisition unterbewerteter Geschäfte</a:t>
                </a:r>
              </a:p>
              <a:p>
                <a:pPr eaLnBrk="1" hangingPunct="1">
                  <a:lnSpc>
                    <a:spcPct val="100000"/>
                  </a:lnSpc>
                  <a:spcBef>
                    <a:spcPts val="300"/>
                  </a:spcBef>
                  <a:buClrTx/>
                  <a:buSzTx/>
                  <a:buFont typeface="Arial" panose="020B0604020202020204" pitchFamily="34" charset="0"/>
                  <a:buChar char="•"/>
                </a:pPr>
                <a:r>
                  <a:rPr lang="de-CH" altLang="de-DE" sz="1200" dirty="0" err="1">
                    <a:solidFill>
                      <a:schemeClr val="tx1"/>
                    </a:solidFill>
                    <a:latin typeface="Arial Narrow" panose="020B0606020202030204" pitchFamily="34" charset="0"/>
                  </a:rPr>
                  <a:t>Know</a:t>
                </a:r>
                <a:r>
                  <a:rPr lang="de-CH" altLang="de-DE" sz="1200" dirty="0">
                    <a:solidFill>
                      <a:schemeClr val="tx1"/>
                    </a:solidFill>
                    <a:latin typeface="Arial Narrow" panose="020B0606020202030204" pitchFamily="34" charset="0"/>
                  </a:rPr>
                  <a:t> </a:t>
                </a:r>
                <a:r>
                  <a:rPr lang="de-CH" altLang="de-DE" sz="1200" dirty="0" err="1">
                    <a:solidFill>
                      <a:schemeClr val="tx1"/>
                    </a:solidFill>
                    <a:latin typeface="Arial Narrow" panose="020B0606020202030204" pitchFamily="34" charset="0"/>
                  </a:rPr>
                  <a:t>how</a:t>
                </a:r>
                <a:r>
                  <a:rPr lang="de-CH" altLang="de-DE" sz="1200" dirty="0">
                    <a:solidFill>
                      <a:schemeClr val="tx1"/>
                    </a:solidFill>
                    <a:latin typeface="Arial Narrow" panose="020B0606020202030204" pitchFamily="34" charset="0"/>
                  </a:rPr>
                  <a:t> finanzielle Führung</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Entwicklung und Bindung geeigneter Führungskräfte</a:t>
                </a:r>
              </a:p>
            </p:txBody>
          </p:sp>
          <p:sp>
            <p:nvSpPr>
              <p:cNvPr id="37" name="Textfeld 33">
                <a:extLst>
                  <a:ext uri="{FF2B5EF4-FFF2-40B4-BE49-F238E27FC236}">
                    <a16:creationId xmlns:a16="http://schemas.microsoft.com/office/drawing/2014/main" id="{B429A6CB-843F-461B-BCBC-415DC613EAC3}"/>
                  </a:ext>
                </a:extLst>
              </p:cNvPr>
              <p:cNvSpPr txBox="1">
                <a:spLocks noChangeArrowheads="1"/>
              </p:cNvSpPr>
              <p:nvPr/>
            </p:nvSpPr>
            <p:spPr bwMode="auto">
              <a:xfrm>
                <a:off x="1582749" y="4526577"/>
                <a:ext cx="1596910"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Fehlentscheide auf Grund mangelndem Geschäftswissen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Konkurrierende Corporate </a:t>
                </a:r>
                <a:r>
                  <a:rPr lang="de-CH" altLang="de-DE" sz="1200" dirty="0" err="1">
                    <a:solidFill>
                      <a:schemeClr val="tx1"/>
                    </a:solidFill>
                    <a:latin typeface="Arial Narrow" panose="020B0606020202030204" pitchFamily="34" charset="0"/>
                  </a:rPr>
                  <a:t>Parents</a:t>
                </a:r>
                <a:r>
                  <a:rPr lang="de-CH" altLang="de-DE" sz="1200" dirty="0">
                    <a:solidFill>
                      <a:schemeClr val="tx1"/>
                    </a:solidFill>
                    <a:latin typeface="Arial Narrow" panose="020B0606020202030204" pitchFamily="34" charset="0"/>
                  </a:rPr>
                  <a:t> erzielen Synergien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Investoren bevorzugen direkten Zugang zu Geschäften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Zu starke Dominanz finanzieller Steuerung; Strategie-Defizit </a:t>
                </a:r>
              </a:p>
            </p:txBody>
          </p:sp>
        </p:grpSp>
        <p:grpSp>
          <p:nvGrpSpPr>
            <p:cNvPr id="22" name="Gruppieren 37">
              <a:extLst>
                <a:ext uri="{FF2B5EF4-FFF2-40B4-BE49-F238E27FC236}">
                  <a16:creationId xmlns:a16="http://schemas.microsoft.com/office/drawing/2014/main" id="{612BD705-2774-44F0-8AFD-20016669F3FD}"/>
                </a:ext>
              </a:extLst>
            </p:cNvPr>
            <p:cNvGrpSpPr>
              <a:grpSpLocks/>
            </p:cNvGrpSpPr>
            <p:nvPr/>
          </p:nvGrpSpPr>
          <p:grpSpPr bwMode="auto">
            <a:xfrm>
              <a:off x="3563191" y="1157151"/>
              <a:ext cx="1997095" cy="5085357"/>
              <a:chOff x="1735589" y="1316821"/>
              <a:chExt cx="1596741" cy="5085726"/>
            </a:xfrm>
          </p:grpSpPr>
          <p:sp>
            <p:nvSpPr>
              <p:cNvPr id="32" name="Textfeld 34">
                <a:extLst>
                  <a:ext uri="{FF2B5EF4-FFF2-40B4-BE49-F238E27FC236}">
                    <a16:creationId xmlns:a16="http://schemas.microsoft.com/office/drawing/2014/main" id="{43C7F573-829F-4FE9-AC15-EF24B40B70C3}"/>
                  </a:ext>
                </a:extLst>
              </p:cNvPr>
              <p:cNvSpPr txBox="1">
                <a:spLocks noChangeArrowheads="1"/>
              </p:cNvSpPr>
              <p:nvPr/>
            </p:nvSpPr>
            <p:spPr bwMode="auto">
              <a:xfrm>
                <a:off x="1735589" y="1316821"/>
                <a:ext cx="1596741" cy="164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Verstärkte vertikale Einfluss-</a:t>
                </a:r>
                <a:r>
                  <a:rPr lang="de-CH" altLang="de-DE" sz="1200" dirty="0" err="1">
                    <a:solidFill>
                      <a:schemeClr val="tx1"/>
                    </a:solidFill>
                    <a:latin typeface="Arial Narrow" panose="020B0606020202030204" pitchFamily="34" charset="0"/>
                  </a:rPr>
                  <a:t>nahme</a:t>
                </a:r>
                <a:r>
                  <a:rPr lang="de-CH" altLang="de-DE" sz="1200" dirty="0">
                    <a:solidFill>
                      <a:schemeClr val="tx1"/>
                    </a:solidFill>
                    <a:latin typeface="Arial Narrow" panose="020B0606020202030204" pitchFamily="34" charset="0"/>
                  </a:rPr>
                  <a:t> des Corporate Mana-</a:t>
                </a:r>
                <a:r>
                  <a:rPr lang="de-CH" altLang="de-DE" sz="1200" dirty="0" err="1">
                    <a:solidFill>
                      <a:schemeClr val="tx1"/>
                    </a:solidFill>
                    <a:latin typeface="Arial Narrow" panose="020B0606020202030204" pitchFamily="34" charset="0"/>
                  </a:rPr>
                  <a:t>gements</a:t>
                </a:r>
                <a:r>
                  <a:rPr lang="de-CH" altLang="de-DE" sz="1200" dirty="0">
                    <a:solidFill>
                      <a:schemeClr val="tx1"/>
                    </a:solidFill>
                    <a:latin typeface="Arial Narrow" panose="020B0606020202030204" pitchFamily="34" charset="0"/>
                  </a:rPr>
                  <a:t> auf die Geschäfte</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Einflussnahme geschieht auf unterschiedlichen Entwicklungsstufen.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Geschäfte bleiben operativ weitgehend autonom.</a:t>
                </a:r>
              </a:p>
            </p:txBody>
          </p:sp>
          <p:sp>
            <p:nvSpPr>
              <p:cNvPr id="33" name="Textfeld 35">
                <a:extLst>
                  <a:ext uri="{FF2B5EF4-FFF2-40B4-BE49-F238E27FC236}">
                    <a16:creationId xmlns:a16="http://schemas.microsoft.com/office/drawing/2014/main" id="{C6EBB3EA-AAA2-450A-916C-7F1BCF7B1498}"/>
                  </a:ext>
                </a:extLst>
              </p:cNvPr>
              <p:cNvSpPr txBox="1">
                <a:spLocks noChangeArrowheads="1"/>
              </p:cNvSpPr>
              <p:nvPr/>
            </p:nvSpPr>
            <p:spPr bwMode="auto">
              <a:xfrm>
                <a:off x="1735589" y="2997847"/>
                <a:ext cx="1596741" cy="16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Anleitende Vision/Mission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Fokus mit Expertise</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Unterstützende Dienstleistungen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Zentralabteilungen zur Realisierung von Managementsynergien mit den Geschäften</a:t>
                </a:r>
              </a:p>
            </p:txBody>
          </p:sp>
          <p:sp>
            <p:nvSpPr>
              <p:cNvPr id="34" name="Textfeld 36">
                <a:extLst>
                  <a:ext uri="{FF2B5EF4-FFF2-40B4-BE49-F238E27FC236}">
                    <a16:creationId xmlns:a16="http://schemas.microsoft.com/office/drawing/2014/main" id="{179B4679-CC4B-45DA-AC4D-9DFD55A1CB55}"/>
                  </a:ext>
                </a:extLst>
              </p:cNvPr>
              <p:cNvSpPr txBox="1">
                <a:spLocks noChangeArrowheads="1"/>
              </p:cNvSpPr>
              <p:nvPr/>
            </p:nvSpPr>
            <p:spPr bwMode="auto">
              <a:xfrm>
                <a:off x="1735589" y="4678873"/>
                <a:ext cx="1596741" cy="1723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Untaugliche Vision/Mission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Bürokratisierung durch Zentralabteilungen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Zielkonflikte</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Nicht wettbewerbsfähige</a:t>
                </a:r>
                <a:br>
                  <a:rPr lang="de-CH" altLang="de-DE" sz="1200" dirty="0">
                    <a:solidFill>
                      <a:schemeClr val="tx1"/>
                    </a:solidFill>
                    <a:latin typeface="Arial Narrow" panose="020B0606020202030204" pitchFamily="34" charset="0"/>
                  </a:rPr>
                </a:br>
                <a:r>
                  <a:rPr lang="de-CH" altLang="de-DE" sz="1200" dirty="0">
                    <a:solidFill>
                      <a:schemeClr val="tx1"/>
                    </a:solidFill>
                    <a:latin typeface="Arial Narrow" panose="020B0606020202030204" pitchFamily="34" charset="0"/>
                  </a:rPr>
                  <a:t>Corporate-Dienstleistungen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Verpassen von Opportunitäten</a:t>
                </a:r>
              </a:p>
            </p:txBody>
          </p:sp>
        </p:grpSp>
        <p:grpSp>
          <p:nvGrpSpPr>
            <p:cNvPr id="23" name="Gruppieren 38">
              <a:extLst>
                <a:ext uri="{FF2B5EF4-FFF2-40B4-BE49-F238E27FC236}">
                  <a16:creationId xmlns:a16="http://schemas.microsoft.com/office/drawing/2014/main" id="{A157187B-613D-4432-9E2E-054545ED610F}"/>
                </a:ext>
              </a:extLst>
            </p:cNvPr>
            <p:cNvGrpSpPr>
              <a:grpSpLocks/>
            </p:cNvGrpSpPr>
            <p:nvPr/>
          </p:nvGrpSpPr>
          <p:grpSpPr bwMode="auto">
            <a:xfrm>
              <a:off x="5575822" y="1157151"/>
              <a:ext cx="1964655" cy="5046885"/>
              <a:chOff x="1722430" y="1316821"/>
              <a:chExt cx="1609900" cy="5047251"/>
            </a:xfrm>
          </p:grpSpPr>
          <p:sp>
            <p:nvSpPr>
              <p:cNvPr id="29" name="Textfeld 39">
                <a:extLst>
                  <a:ext uri="{FF2B5EF4-FFF2-40B4-BE49-F238E27FC236}">
                    <a16:creationId xmlns:a16="http://schemas.microsoft.com/office/drawing/2014/main" id="{0599D9B7-43F7-4D07-B2B1-D0D1904D9EA1}"/>
                  </a:ext>
                </a:extLst>
              </p:cNvPr>
              <p:cNvSpPr txBox="1">
                <a:spLocks noChangeArrowheads="1"/>
              </p:cNvSpPr>
              <p:nvPr/>
            </p:nvSpPr>
            <p:spPr bwMode="auto">
              <a:xfrm>
                <a:off x="1735589" y="1316821"/>
                <a:ext cx="1596741" cy="186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sz="1200" dirty="0">
                    <a:solidFill>
                      <a:schemeClr val="tx1"/>
                    </a:solidFill>
                    <a:latin typeface="Arial Narrow" panose="020B0606020202030204" pitchFamily="34" charset="0"/>
                  </a:rPr>
                  <a:t>Intensivierung der </a:t>
                </a:r>
                <a:r>
                  <a:rPr lang="de-CH" sz="1200" dirty="0" err="1">
                    <a:solidFill>
                      <a:schemeClr val="tx1"/>
                    </a:solidFill>
                    <a:latin typeface="Arial Narrow" panose="020B0606020202030204" pitchFamily="34" charset="0"/>
                  </a:rPr>
                  <a:t>horizonta-len</a:t>
                </a:r>
                <a:r>
                  <a:rPr lang="de-CH" sz="1200" dirty="0">
                    <a:solidFill>
                      <a:schemeClr val="tx1"/>
                    </a:solidFill>
                    <a:latin typeface="Arial Narrow" panose="020B0606020202030204" pitchFamily="34" charset="0"/>
                  </a:rPr>
                  <a:t> Zusammenarbeit zwischen den Geschäften </a:t>
                </a:r>
              </a:p>
              <a:p>
                <a:pPr eaLnBrk="1" hangingPunct="1">
                  <a:lnSpc>
                    <a:spcPct val="100000"/>
                  </a:lnSpc>
                  <a:spcBef>
                    <a:spcPts val="300"/>
                  </a:spcBef>
                  <a:buClrTx/>
                  <a:buSzTx/>
                  <a:buFont typeface="Arial" panose="020B0604020202020204" pitchFamily="34" charset="0"/>
                  <a:buChar char="•"/>
                </a:pPr>
                <a:r>
                  <a:rPr lang="de-CH" sz="1200" dirty="0">
                    <a:solidFill>
                      <a:schemeClr val="tx1"/>
                    </a:solidFill>
                    <a:latin typeface="Arial Narrow" panose="020B0606020202030204" pitchFamily="34" charset="0"/>
                  </a:rPr>
                  <a:t>Gesucht wird nach Kostenvorteilen und neuem Wachstum</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Intervention in die Eigen-</a:t>
                </a:r>
                <a:r>
                  <a:rPr lang="de-CH" altLang="de-DE" sz="1200" dirty="0" err="1">
                    <a:solidFill>
                      <a:schemeClr val="tx1"/>
                    </a:solidFill>
                    <a:latin typeface="Arial Narrow" panose="020B0606020202030204" pitchFamily="34" charset="0"/>
                  </a:rPr>
                  <a:t>ständigkeit</a:t>
                </a:r>
                <a:r>
                  <a:rPr lang="de-CH" altLang="de-DE" sz="1200" dirty="0">
                    <a:solidFill>
                      <a:schemeClr val="tx1"/>
                    </a:solidFill>
                    <a:latin typeface="Arial Narrow" panose="020B0606020202030204" pitchFamily="34" charset="0"/>
                  </a:rPr>
                  <a:t> der Geschäfte</a:t>
                </a:r>
              </a:p>
              <a:p>
                <a:pPr marL="0" indent="0" eaLnBrk="1" hangingPunct="1">
                  <a:lnSpc>
                    <a:spcPct val="100000"/>
                  </a:lnSpc>
                  <a:spcBef>
                    <a:spcPts val="300"/>
                  </a:spcBef>
                  <a:buClrTx/>
                  <a:buSzTx/>
                  <a:buNone/>
                </a:pPr>
                <a:endParaRPr lang="de-CH" altLang="de-DE" sz="1200" dirty="0">
                  <a:solidFill>
                    <a:schemeClr val="tx1"/>
                  </a:solidFill>
                  <a:latin typeface="Arial Narrow" panose="020B0606020202030204" pitchFamily="34" charset="0"/>
                </a:endParaRPr>
              </a:p>
            </p:txBody>
          </p:sp>
          <p:sp>
            <p:nvSpPr>
              <p:cNvPr id="30" name="Textfeld 40">
                <a:extLst>
                  <a:ext uri="{FF2B5EF4-FFF2-40B4-BE49-F238E27FC236}">
                    <a16:creationId xmlns:a16="http://schemas.microsoft.com/office/drawing/2014/main" id="{872D0EC5-31EE-4B10-8688-DC00EF9D995B}"/>
                  </a:ext>
                </a:extLst>
              </p:cNvPr>
              <p:cNvSpPr txBox="1">
                <a:spLocks noChangeArrowheads="1"/>
              </p:cNvSpPr>
              <p:nvPr/>
            </p:nvSpPr>
            <p:spPr bwMode="auto">
              <a:xfrm>
                <a:off x="1722430" y="2990666"/>
                <a:ext cx="1609900" cy="142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Verbesserung der Wettbewerbsposition der Geschäfte durch Ausschöpfen operativer Synergien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Verständnis der Kundenbedürfnisse und Marktentwicklungen</a:t>
                </a:r>
              </a:p>
            </p:txBody>
          </p:sp>
          <p:sp>
            <p:nvSpPr>
              <p:cNvPr id="31" name="Textfeld 41">
                <a:extLst>
                  <a:ext uri="{FF2B5EF4-FFF2-40B4-BE49-F238E27FC236}">
                    <a16:creationId xmlns:a16="http://schemas.microsoft.com/office/drawing/2014/main" id="{921E02AB-15E2-40F5-B7E9-76F01F32F140}"/>
                  </a:ext>
                </a:extLst>
              </p:cNvPr>
              <p:cNvSpPr txBox="1">
                <a:spLocks noChangeArrowheads="1"/>
              </p:cNvSpPr>
              <p:nvPr/>
            </p:nvSpPr>
            <p:spPr bwMode="auto">
              <a:xfrm>
                <a:off x="1735589" y="4678873"/>
                <a:ext cx="1596741" cy="168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Überschätzung der realisierbaren Synergien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«Silo-Denken» behindert Zusammenarbeit</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Leistungseinbussen </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Geringere Flexibilität im Portfolio-Management wegen aufwendigen Entflechtungen</a:t>
                </a:r>
              </a:p>
            </p:txBody>
          </p:sp>
        </p:grpSp>
        <p:grpSp>
          <p:nvGrpSpPr>
            <p:cNvPr id="24" name="Gruppieren 42">
              <a:extLst>
                <a:ext uri="{FF2B5EF4-FFF2-40B4-BE49-F238E27FC236}">
                  <a16:creationId xmlns:a16="http://schemas.microsoft.com/office/drawing/2014/main" id="{C2DD3843-4496-4EB4-BB76-00B0A1B9186E}"/>
                </a:ext>
              </a:extLst>
            </p:cNvPr>
            <p:cNvGrpSpPr>
              <a:grpSpLocks/>
            </p:cNvGrpSpPr>
            <p:nvPr/>
          </p:nvGrpSpPr>
          <p:grpSpPr bwMode="auto">
            <a:xfrm>
              <a:off x="7526748" y="1157151"/>
              <a:ext cx="1988958" cy="5046885"/>
              <a:chOff x="1735589" y="1316821"/>
              <a:chExt cx="1596741" cy="5047251"/>
            </a:xfrm>
          </p:grpSpPr>
          <p:sp>
            <p:nvSpPr>
              <p:cNvPr id="26" name="Textfeld 43">
                <a:extLst>
                  <a:ext uri="{FF2B5EF4-FFF2-40B4-BE49-F238E27FC236}">
                    <a16:creationId xmlns:a16="http://schemas.microsoft.com/office/drawing/2014/main" id="{DB410AAB-4149-4E17-8914-45B70FB6DDF4}"/>
                  </a:ext>
                </a:extLst>
              </p:cNvPr>
              <p:cNvSpPr txBox="1">
                <a:spLocks noChangeArrowheads="1"/>
              </p:cNvSpPr>
              <p:nvPr/>
            </p:nvSpPr>
            <p:spPr bwMode="auto">
              <a:xfrm>
                <a:off x="1735589" y="1316821"/>
                <a:ext cx="1596741" cy="150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Verzahnung von horizontaler und vertikaler Integration</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Homogenes Portfolio </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Geteilte Zwecksetzung (</a:t>
                </a:r>
                <a:r>
                  <a:rPr lang="de-CH" altLang="de-DE" sz="1200" dirty="0" err="1">
                    <a:solidFill>
                      <a:schemeClr val="tx1"/>
                    </a:solidFill>
                    <a:latin typeface="Arial Narrow" panose="020B0606020202030204" pitchFamily="34" charset="0"/>
                  </a:rPr>
                  <a:t>Shared</a:t>
                </a:r>
                <a:r>
                  <a:rPr lang="de-CH" altLang="de-DE" sz="1200" dirty="0">
                    <a:solidFill>
                      <a:schemeClr val="tx1"/>
                    </a:solidFill>
                    <a:latin typeface="Arial Narrow" panose="020B0606020202030204" pitchFamily="34" charset="0"/>
                  </a:rPr>
                  <a:t> Purpose)</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Ausdifferenziertes Corporate Headquarters</a:t>
                </a:r>
              </a:p>
            </p:txBody>
          </p:sp>
          <p:sp>
            <p:nvSpPr>
              <p:cNvPr id="27" name="Textfeld 44">
                <a:extLst>
                  <a:ext uri="{FF2B5EF4-FFF2-40B4-BE49-F238E27FC236}">
                    <a16:creationId xmlns:a16="http://schemas.microsoft.com/office/drawing/2014/main" id="{7085203A-C3E3-4F57-9ADA-FF3778A767EA}"/>
                  </a:ext>
                </a:extLst>
              </p:cNvPr>
              <p:cNvSpPr txBox="1">
                <a:spLocks noChangeArrowheads="1"/>
              </p:cNvSpPr>
              <p:nvPr/>
            </p:nvSpPr>
            <p:spPr bwMode="auto">
              <a:xfrm>
                <a:off x="1735589" y="2997847"/>
                <a:ext cx="1577230" cy="209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Horizontale und vertikale Integration mit Verzahnung</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Betreiben eines auf komplexe Kundenbedürfnisse ausgerichtetes integriertes Corporate-Geschäftsmodells. </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Funktionales Expertentum im Corporate Headquarters</a:t>
                </a:r>
              </a:p>
              <a:p>
                <a:pPr eaLnBrk="1" hangingPunct="1">
                  <a:lnSpc>
                    <a:spcPct val="100000"/>
                  </a:lnSpc>
                  <a:spcBef>
                    <a:spcPts val="300"/>
                  </a:spcBef>
                  <a:buClrTx/>
                  <a:buSzTx/>
                  <a:buFont typeface="Arial" panose="020B0604020202020204" pitchFamily="34" charset="0"/>
                  <a:buChar char="•"/>
                </a:pPr>
                <a:endParaRPr lang="de-CH" altLang="de-DE" sz="1200" dirty="0">
                  <a:solidFill>
                    <a:schemeClr val="tx1"/>
                  </a:solidFill>
                  <a:latin typeface="Arial Narrow" panose="020B0606020202030204" pitchFamily="34" charset="0"/>
                </a:endParaRPr>
              </a:p>
              <a:p>
                <a:pPr eaLnBrk="1" hangingPunct="1">
                  <a:lnSpc>
                    <a:spcPct val="100000"/>
                  </a:lnSpc>
                  <a:spcBef>
                    <a:spcPts val="300"/>
                  </a:spcBef>
                  <a:buClrTx/>
                  <a:buSzTx/>
                  <a:buFont typeface="Arial" panose="020B0604020202020204" pitchFamily="34" charset="0"/>
                  <a:buChar char="•"/>
                </a:pPr>
                <a:endParaRPr lang="de-CH" altLang="de-DE" sz="1200" dirty="0">
                  <a:solidFill>
                    <a:schemeClr val="tx1"/>
                  </a:solidFill>
                  <a:latin typeface="Arial Narrow" panose="020B0606020202030204" pitchFamily="34" charset="0"/>
                </a:endParaRPr>
              </a:p>
            </p:txBody>
          </p:sp>
          <p:sp>
            <p:nvSpPr>
              <p:cNvPr id="28" name="Textfeld 45">
                <a:extLst>
                  <a:ext uri="{FF2B5EF4-FFF2-40B4-BE49-F238E27FC236}">
                    <a16:creationId xmlns:a16="http://schemas.microsoft.com/office/drawing/2014/main" id="{9F81AF77-9A43-4CD3-B76C-28DA99079CB3}"/>
                  </a:ext>
                </a:extLst>
              </p:cNvPr>
              <p:cNvSpPr txBox="1">
                <a:spLocks noChangeArrowheads="1"/>
              </p:cNvSpPr>
              <p:nvPr/>
            </p:nvSpPr>
            <p:spPr bwMode="auto">
              <a:xfrm>
                <a:off x="1735589" y="4678873"/>
                <a:ext cx="1596741" cy="168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Irrationale Entscheide wegen emotionaler Verbundenheit</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Mangel an </a:t>
                </a:r>
                <a:r>
                  <a:rPr lang="de-CH" altLang="de-DE" sz="1200" dirty="0" err="1">
                    <a:solidFill>
                      <a:schemeClr val="tx1"/>
                    </a:solidFill>
                    <a:latin typeface="Arial Narrow" panose="020B0606020202030204" pitchFamily="34" charset="0"/>
                  </a:rPr>
                  <a:t>geschäftsspezifi-schem</a:t>
                </a:r>
                <a:r>
                  <a:rPr lang="de-CH" altLang="de-DE" sz="1200" dirty="0">
                    <a:solidFill>
                      <a:schemeClr val="tx1"/>
                    </a:solidFill>
                    <a:latin typeface="Arial Narrow" panose="020B0606020202030204" pitchFamily="34" charset="0"/>
                  </a:rPr>
                  <a:t> </a:t>
                </a:r>
                <a:r>
                  <a:rPr lang="de-CH" altLang="de-DE" sz="1200" dirty="0" err="1">
                    <a:solidFill>
                      <a:schemeClr val="tx1"/>
                    </a:solidFill>
                    <a:latin typeface="Arial Narrow" panose="020B0606020202030204" pitchFamily="34" charset="0"/>
                  </a:rPr>
                  <a:t>Know</a:t>
                </a:r>
                <a:r>
                  <a:rPr lang="de-CH" altLang="de-DE" sz="1200" dirty="0">
                    <a:solidFill>
                      <a:schemeClr val="tx1"/>
                    </a:solidFill>
                    <a:latin typeface="Arial Narrow" panose="020B0606020202030204" pitchFamily="34" charset="0"/>
                  </a:rPr>
                  <a:t> </a:t>
                </a:r>
                <a:r>
                  <a:rPr lang="de-CH" altLang="de-DE" sz="1200" dirty="0" err="1">
                    <a:solidFill>
                      <a:schemeClr val="tx1"/>
                    </a:solidFill>
                    <a:latin typeface="Arial Narrow" panose="020B0606020202030204" pitchFamily="34" charset="0"/>
                  </a:rPr>
                  <a:t>how</a:t>
                </a:r>
                <a:endParaRPr lang="de-CH" altLang="de-DE" sz="1200" dirty="0">
                  <a:solidFill>
                    <a:schemeClr val="tx1"/>
                  </a:solidFill>
                  <a:latin typeface="Arial Narrow" panose="020B0606020202030204" pitchFamily="34" charset="0"/>
                </a:endParaRP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Kompromisscharakter des Interaktionsstil</a:t>
                </a:r>
              </a:p>
              <a:p>
                <a:pPr eaLnBrk="1" hangingPunct="1">
                  <a:lnSpc>
                    <a:spcPct val="100000"/>
                  </a:lnSpc>
                  <a:spcBef>
                    <a:spcPts val="300"/>
                  </a:spcBef>
                  <a:buClrTx/>
                  <a:buSzTx/>
                  <a:buFont typeface="Arial" panose="020B0604020202020204" pitchFamily="34" charset="0"/>
                  <a:buChar char="•"/>
                </a:pPr>
                <a:r>
                  <a:rPr lang="de-CH" altLang="de-DE" sz="1200" dirty="0">
                    <a:solidFill>
                      <a:schemeClr val="tx1"/>
                    </a:solidFill>
                    <a:latin typeface="Arial Narrow" panose="020B0606020202030204" pitchFamily="34" charset="0"/>
                  </a:rPr>
                  <a:t>Demotivierung der Manager in den Geschäften</a:t>
                </a:r>
              </a:p>
            </p:txBody>
          </p:sp>
        </p:grpSp>
        <p:sp>
          <p:nvSpPr>
            <p:cNvPr id="25" name="Textfeld 23">
              <a:extLst>
                <a:ext uri="{FF2B5EF4-FFF2-40B4-BE49-F238E27FC236}">
                  <a16:creationId xmlns:a16="http://schemas.microsoft.com/office/drawing/2014/main" id="{C79523A9-0B99-4F28-B2E0-4C99E748ED35}"/>
                </a:ext>
              </a:extLst>
            </p:cNvPr>
            <p:cNvSpPr txBox="1">
              <a:spLocks noChangeArrowheads="1"/>
            </p:cNvSpPr>
            <p:nvPr/>
          </p:nvSpPr>
          <p:spPr bwMode="auto">
            <a:xfrm>
              <a:off x="5519165" y="793554"/>
              <a:ext cx="2061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latin typeface="Arial Narrow" panose="020B0606020202030204" pitchFamily="34" charset="0"/>
                </a:rPr>
                <a:t>Horizontaler Optimierer</a:t>
              </a:r>
            </a:p>
          </p:txBody>
        </p:sp>
      </p:grpSp>
    </p:spTree>
    <p:extLst>
      <p:ext uri="{BB962C8B-B14F-4D97-AF65-F5344CB8AC3E}">
        <p14:creationId xmlns:p14="http://schemas.microsoft.com/office/powerpoint/2010/main" val="33601711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8BAC1BDD-411B-4FC4-963E-807ED0448BEA}"/>
              </a:ext>
            </a:extLst>
          </p:cNvPr>
          <p:cNvSpPr/>
          <p:nvPr/>
        </p:nvSpPr>
        <p:spPr>
          <a:xfrm>
            <a:off x="5039895" y="1015267"/>
            <a:ext cx="185950" cy="2319971"/>
          </a:xfrm>
          <a:custGeom>
            <a:avLst/>
            <a:gdLst/>
            <a:ahLst/>
            <a:cxnLst/>
            <a:rect l="l" t="t" r="r" b="b"/>
            <a:pathLst>
              <a:path w="166370" h="2664460">
                <a:moveTo>
                  <a:pt x="0" y="0"/>
                </a:moveTo>
                <a:lnTo>
                  <a:pt x="0" y="2663952"/>
                </a:lnTo>
                <a:lnTo>
                  <a:pt x="166116" y="1331976"/>
                </a:lnTo>
                <a:lnTo>
                  <a:pt x="0" y="0"/>
                </a:lnTo>
                <a:close/>
              </a:path>
            </a:pathLst>
          </a:custGeom>
          <a:solidFill>
            <a:srgbClr val="BEBEB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 name="object 6">
            <a:extLst>
              <a:ext uri="{FF2B5EF4-FFF2-40B4-BE49-F238E27FC236}">
                <a16:creationId xmlns:a16="http://schemas.microsoft.com/office/drawing/2014/main" id="{5918E441-5DF3-448E-8515-B7BBE14977BC}"/>
              </a:ext>
            </a:extLst>
          </p:cNvPr>
          <p:cNvSpPr txBox="1"/>
          <p:nvPr/>
        </p:nvSpPr>
        <p:spPr>
          <a:xfrm>
            <a:off x="4750533" y="1148633"/>
            <a:ext cx="215444" cy="2053239"/>
          </a:xfrm>
          <a:prstGeom prst="rect">
            <a:avLst/>
          </a:prstGeom>
        </p:spPr>
        <p:txBody>
          <a:bodyPr vert="vert270" wrap="square" lIns="0" tIns="14604" rIns="0" bIns="0" rtlCol="0">
            <a:spAutoFit/>
          </a:bodyPr>
          <a:lstStyle/>
          <a:p>
            <a:pPr marL="12700" marR="0" lvl="0" indent="0" algn="ctr" defTabSz="914400" rtl="0" eaLnBrk="0" fontAlgn="base" latinLnBrk="0" hangingPunct="0">
              <a:lnSpc>
                <a:spcPct val="100000"/>
              </a:lnSpc>
              <a:spcBef>
                <a:spcPts val="114"/>
              </a:spcBef>
              <a:spcAft>
                <a:spcPct val="0"/>
              </a:spcAft>
              <a:buClrTx/>
              <a:buSzTx/>
              <a:buFontTx/>
              <a:buNone/>
              <a:tabLst/>
              <a:defRPr/>
            </a:pPr>
            <a:r>
              <a:rPr kumimoji="0" lang="de-CH" sz="1400" b="1" i="0" u="none" strike="noStrike" kern="1200" cap="none" spc="10" normalizeH="0" baseline="0" noProof="0" dirty="0">
                <a:ln>
                  <a:noFill/>
                </a:ln>
                <a:solidFill>
                  <a:srgbClr val="000000"/>
                </a:solidFill>
                <a:effectLst/>
                <a:uLnTx/>
                <a:uFillTx/>
                <a:latin typeface="Arial Narrow" panose="020B0606020202030204" pitchFamily="34" charset="0"/>
                <a:ea typeface="+mn-ea"/>
                <a:cs typeface="Arial"/>
              </a:rPr>
              <a:t>2019: Auflösung der Matrix</a:t>
            </a:r>
            <a:endParaRPr kumimoji="0"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Arial"/>
            </a:endParaRPr>
          </a:p>
        </p:txBody>
      </p:sp>
      <p:graphicFrame>
        <p:nvGraphicFramePr>
          <p:cNvPr id="8" name="object 11">
            <a:extLst>
              <a:ext uri="{FF2B5EF4-FFF2-40B4-BE49-F238E27FC236}">
                <a16:creationId xmlns:a16="http://schemas.microsoft.com/office/drawing/2014/main" id="{A24CCA6F-D41C-45EC-893C-3F71293CA5C5}"/>
              </a:ext>
            </a:extLst>
          </p:cNvPr>
          <p:cNvGraphicFramePr>
            <a:graphicFrameLocks noGrp="1"/>
          </p:cNvGraphicFramePr>
          <p:nvPr>
            <p:extLst/>
          </p:nvPr>
        </p:nvGraphicFramePr>
        <p:xfrm>
          <a:off x="5284393" y="1015268"/>
          <a:ext cx="2670171" cy="2314954"/>
        </p:xfrm>
        <a:graphic>
          <a:graphicData uri="http://schemas.openxmlformats.org/drawingml/2006/table">
            <a:tbl>
              <a:tblPr firstRow="1" bandRow="1">
                <a:tableStyleId>{2D5ABB26-0587-4C30-8999-92F81FD0307C}</a:tableStyleId>
              </a:tblPr>
              <a:tblGrid>
                <a:gridCol w="65405">
                  <a:extLst>
                    <a:ext uri="{9D8B030D-6E8A-4147-A177-3AD203B41FA5}">
                      <a16:colId xmlns:a16="http://schemas.microsoft.com/office/drawing/2014/main" val="20000"/>
                    </a:ext>
                  </a:extLst>
                </a:gridCol>
                <a:gridCol w="270510">
                  <a:extLst>
                    <a:ext uri="{9D8B030D-6E8A-4147-A177-3AD203B41FA5}">
                      <a16:colId xmlns:a16="http://schemas.microsoft.com/office/drawing/2014/main" val="20001"/>
                    </a:ext>
                  </a:extLst>
                </a:gridCol>
                <a:gridCol w="337820">
                  <a:extLst>
                    <a:ext uri="{9D8B030D-6E8A-4147-A177-3AD203B41FA5}">
                      <a16:colId xmlns:a16="http://schemas.microsoft.com/office/drawing/2014/main" val="20002"/>
                    </a:ext>
                  </a:extLst>
                </a:gridCol>
                <a:gridCol w="302895">
                  <a:extLst>
                    <a:ext uri="{9D8B030D-6E8A-4147-A177-3AD203B41FA5}">
                      <a16:colId xmlns:a16="http://schemas.microsoft.com/office/drawing/2014/main" val="20003"/>
                    </a:ext>
                  </a:extLst>
                </a:gridCol>
                <a:gridCol w="337819">
                  <a:extLst>
                    <a:ext uri="{9D8B030D-6E8A-4147-A177-3AD203B41FA5}">
                      <a16:colId xmlns:a16="http://schemas.microsoft.com/office/drawing/2014/main" val="20004"/>
                    </a:ext>
                  </a:extLst>
                </a:gridCol>
                <a:gridCol w="302894">
                  <a:extLst>
                    <a:ext uri="{9D8B030D-6E8A-4147-A177-3AD203B41FA5}">
                      <a16:colId xmlns:a16="http://schemas.microsoft.com/office/drawing/2014/main" val="20005"/>
                    </a:ext>
                  </a:extLst>
                </a:gridCol>
                <a:gridCol w="337819">
                  <a:extLst>
                    <a:ext uri="{9D8B030D-6E8A-4147-A177-3AD203B41FA5}">
                      <a16:colId xmlns:a16="http://schemas.microsoft.com/office/drawing/2014/main" val="20006"/>
                    </a:ext>
                  </a:extLst>
                </a:gridCol>
                <a:gridCol w="299719">
                  <a:extLst>
                    <a:ext uri="{9D8B030D-6E8A-4147-A177-3AD203B41FA5}">
                      <a16:colId xmlns:a16="http://schemas.microsoft.com/office/drawing/2014/main" val="20007"/>
                    </a:ext>
                  </a:extLst>
                </a:gridCol>
                <a:gridCol w="308610">
                  <a:extLst>
                    <a:ext uri="{9D8B030D-6E8A-4147-A177-3AD203B41FA5}">
                      <a16:colId xmlns:a16="http://schemas.microsoft.com/office/drawing/2014/main" val="20008"/>
                    </a:ext>
                  </a:extLst>
                </a:gridCol>
                <a:gridCol w="106680">
                  <a:extLst>
                    <a:ext uri="{9D8B030D-6E8A-4147-A177-3AD203B41FA5}">
                      <a16:colId xmlns:a16="http://schemas.microsoft.com/office/drawing/2014/main" val="20009"/>
                    </a:ext>
                  </a:extLst>
                </a:gridCol>
              </a:tblGrid>
              <a:tr h="222503">
                <a:tc gridSpan="10">
                  <a:txBody>
                    <a:bodyPr/>
                    <a:lstStyle/>
                    <a:p>
                      <a:pPr marL="885190">
                        <a:lnSpc>
                          <a:spcPts val="1625"/>
                        </a:lnSpc>
                      </a:pPr>
                      <a:r>
                        <a:rPr lang="de-CH" sz="1400" spc="110" dirty="0">
                          <a:solidFill>
                            <a:srgbClr val="FFFFFF"/>
                          </a:solidFill>
                          <a:latin typeface="Calibri"/>
                          <a:cs typeface="Calibri"/>
                        </a:rPr>
                        <a:t>Kunden</a:t>
                      </a:r>
                      <a:endParaRPr sz="1400" dirty="0">
                        <a:latin typeface="Calibri"/>
                        <a:cs typeface="Calibri"/>
                      </a:endParaRPr>
                    </a:p>
                  </a:txBody>
                  <a:tcPr marL="0" marR="0" marT="0" marB="0">
                    <a:solidFill>
                      <a:srgbClr val="6D6D6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04799">
                <a:tc gridSpan="2">
                  <a:txBody>
                    <a:bodyPr/>
                    <a:lstStyle/>
                    <a:p>
                      <a:pPr>
                        <a:lnSpc>
                          <a:spcPct val="100000"/>
                        </a:lnSpc>
                      </a:pPr>
                      <a:endParaRPr sz="1500" dirty="0">
                        <a:latin typeface="Times New Roman"/>
                        <a:cs typeface="Times New Roman"/>
                      </a:endParaRPr>
                    </a:p>
                  </a:txBody>
                  <a:tcPr marL="0" marR="0" marT="0" marB="0">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tcPr>
                </a:tc>
                <a:tc hMerge="1">
                  <a:txBody>
                    <a:bodyPr/>
                    <a:lstStyle/>
                    <a:p>
                      <a:endParaRPr/>
                    </a:p>
                  </a:txBody>
                  <a:tcPr marL="0" marR="0" marT="0" marB="0"/>
                </a:tc>
                <a:extLst>
                  <a:ext uri="{0D108BD9-81ED-4DB2-BD59-A6C34878D82A}">
                    <a16:rowId xmlns:a16="http://schemas.microsoft.com/office/drawing/2014/main" val="10001"/>
                  </a:ext>
                </a:extLst>
              </a:tr>
              <a:tr h="1412748">
                <a:tc>
                  <a:txBody>
                    <a:bodyPr/>
                    <a:lstStyle/>
                    <a:p>
                      <a:pPr>
                        <a:lnSpc>
                          <a:spcPct val="100000"/>
                        </a:lnSpc>
                      </a:pPr>
                      <a:endParaRPr sz="1500">
                        <a:latin typeface="Times New Roman"/>
                        <a:cs typeface="Times New Roman"/>
                      </a:endParaRPr>
                    </a:p>
                  </a:txBody>
                  <a:tcPr marL="0" marR="0" marT="0" marB="0">
                    <a:lnB w="76200">
                      <a:solidFill>
                        <a:srgbClr val="FFFFFF"/>
                      </a:solidFill>
                      <a:prstDash val="solid"/>
                    </a:lnB>
                  </a:tcPr>
                </a:tc>
                <a:tc gridSpan="2">
                  <a:txBody>
                    <a:bodyPr/>
                    <a:lstStyle/>
                    <a:p>
                      <a:pPr marL="184150">
                        <a:lnSpc>
                          <a:spcPct val="100000"/>
                        </a:lnSpc>
                        <a:spcBef>
                          <a:spcPts val="195"/>
                        </a:spcBef>
                      </a:pPr>
                      <a:r>
                        <a:rPr sz="1400" spc="170" dirty="0">
                          <a:solidFill>
                            <a:srgbClr val="FFFFFF"/>
                          </a:solidFill>
                          <a:latin typeface="Calibri"/>
                          <a:cs typeface="Calibri"/>
                        </a:rPr>
                        <a:t>EL</a:t>
                      </a:r>
                      <a:endParaRPr sz="1400">
                        <a:latin typeface="Calibri"/>
                        <a:cs typeface="Calibri"/>
                      </a:endParaRPr>
                    </a:p>
                  </a:txBody>
                  <a:tcPr marL="0" marR="0" marT="24765" marB="0">
                    <a:lnR w="76200">
                      <a:solidFill>
                        <a:srgbClr val="FFFFFF"/>
                      </a:solidFill>
                      <a:prstDash val="solid"/>
                    </a:lnR>
                    <a:lnB w="76200">
                      <a:solidFill>
                        <a:srgbClr val="FFFFFF"/>
                      </a:solidFill>
                      <a:prstDash val="solid"/>
                    </a:lnB>
                    <a:solidFill>
                      <a:srgbClr val="FF000E"/>
                    </a:solidFill>
                  </a:tcPr>
                </a:tc>
                <a:tc hMerge="1">
                  <a:txBody>
                    <a:bodyPr/>
                    <a:lstStyle/>
                    <a:p>
                      <a:endParaRPr/>
                    </a:p>
                  </a:txBody>
                  <a:tcPr marL="0" marR="0" marT="0" marB="0"/>
                </a:tc>
                <a:tc gridSpan="2">
                  <a:txBody>
                    <a:bodyPr/>
                    <a:lstStyle/>
                    <a:p>
                      <a:pPr algn="ctr">
                        <a:lnSpc>
                          <a:spcPct val="100000"/>
                        </a:lnSpc>
                        <a:spcBef>
                          <a:spcPts val="195"/>
                        </a:spcBef>
                      </a:pPr>
                      <a:r>
                        <a:rPr sz="1400" spc="40" dirty="0">
                          <a:solidFill>
                            <a:srgbClr val="FFFFFF"/>
                          </a:solidFill>
                          <a:latin typeface="Calibri"/>
                          <a:cs typeface="Calibri"/>
                        </a:rPr>
                        <a:t>IA</a:t>
                      </a:r>
                      <a:endParaRPr sz="1400" dirty="0">
                        <a:latin typeface="Calibri"/>
                        <a:cs typeface="Calibri"/>
                      </a:endParaRPr>
                    </a:p>
                  </a:txBody>
                  <a:tcPr marL="0" marR="0" marT="24765" marB="0">
                    <a:lnL w="76200">
                      <a:solidFill>
                        <a:srgbClr val="FFFFFF"/>
                      </a:solidFill>
                      <a:prstDash val="solid"/>
                    </a:lnL>
                    <a:lnR w="76200">
                      <a:solidFill>
                        <a:srgbClr val="FFFFFF"/>
                      </a:solidFill>
                      <a:prstDash val="solid"/>
                    </a:lnR>
                    <a:lnB w="76200">
                      <a:solidFill>
                        <a:srgbClr val="FFFFFF"/>
                      </a:solidFill>
                      <a:prstDash val="solid"/>
                    </a:lnB>
                    <a:solidFill>
                      <a:srgbClr val="FF000E"/>
                    </a:solidFill>
                  </a:tcPr>
                </a:tc>
                <a:tc hMerge="1">
                  <a:txBody>
                    <a:bodyPr/>
                    <a:lstStyle/>
                    <a:p>
                      <a:endParaRPr/>
                    </a:p>
                  </a:txBody>
                  <a:tcPr marL="0" marR="0" marT="0" marB="0"/>
                </a:tc>
                <a:tc gridSpan="2">
                  <a:txBody>
                    <a:bodyPr/>
                    <a:lstStyle/>
                    <a:p>
                      <a:pPr marL="173355">
                        <a:lnSpc>
                          <a:spcPct val="100000"/>
                        </a:lnSpc>
                        <a:spcBef>
                          <a:spcPts val="195"/>
                        </a:spcBef>
                      </a:pPr>
                      <a:r>
                        <a:rPr sz="1400" spc="85" dirty="0">
                          <a:solidFill>
                            <a:srgbClr val="FFFFFF"/>
                          </a:solidFill>
                          <a:latin typeface="Calibri"/>
                          <a:cs typeface="Calibri"/>
                        </a:rPr>
                        <a:t>MO</a:t>
                      </a:r>
                      <a:endParaRPr sz="1400">
                        <a:latin typeface="Calibri"/>
                        <a:cs typeface="Calibri"/>
                      </a:endParaRPr>
                    </a:p>
                  </a:txBody>
                  <a:tcPr marL="0" marR="0" marT="24765" marB="0">
                    <a:lnL w="76200">
                      <a:solidFill>
                        <a:srgbClr val="FFFFFF"/>
                      </a:solidFill>
                      <a:prstDash val="solid"/>
                    </a:lnL>
                    <a:lnR w="76200">
                      <a:solidFill>
                        <a:srgbClr val="FFFFFF"/>
                      </a:solidFill>
                      <a:prstDash val="solid"/>
                    </a:lnR>
                    <a:lnB w="76200">
                      <a:solidFill>
                        <a:srgbClr val="FFFFFF"/>
                      </a:solidFill>
                      <a:prstDash val="solid"/>
                    </a:lnB>
                    <a:solidFill>
                      <a:srgbClr val="FF000E"/>
                    </a:solidFill>
                  </a:tcPr>
                </a:tc>
                <a:tc hMerge="1">
                  <a:txBody>
                    <a:bodyPr/>
                    <a:lstStyle/>
                    <a:p>
                      <a:endParaRPr/>
                    </a:p>
                  </a:txBody>
                  <a:tcPr marL="0" marR="0" marT="0" marB="0"/>
                </a:tc>
                <a:tc gridSpan="2">
                  <a:txBody>
                    <a:bodyPr/>
                    <a:lstStyle/>
                    <a:p>
                      <a:pPr marL="209550">
                        <a:lnSpc>
                          <a:spcPct val="100000"/>
                        </a:lnSpc>
                        <a:spcBef>
                          <a:spcPts val="195"/>
                        </a:spcBef>
                      </a:pPr>
                      <a:r>
                        <a:rPr sz="1400" spc="75" dirty="0">
                          <a:solidFill>
                            <a:srgbClr val="FFFFFF"/>
                          </a:solidFill>
                          <a:latin typeface="Calibri"/>
                          <a:cs typeface="Calibri"/>
                        </a:rPr>
                        <a:t>RA</a:t>
                      </a:r>
                      <a:endParaRPr sz="1400">
                        <a:latin typeface="Calibri"/>
                        <a:cs typeface="Calibri"/>
                      </a:endParaRPr>
                    </a:p>
                  </a:txBody>
                  <a:tcPr marL="0" marR="0" marT="24765" marB="0">
                    <a:lnL w="76200">
                      <a:solidFill>
                        <a:srgbClr val="FFFFFF"/>
                      </a:solidFill>
                      <a:prstDash val="solid"/>
                    </a:lnL>
                    <a:lnB w="76200">
                      <a:solidFill>
                        <a:srgbClr val="FFFFFF"/>
                      </a:solidFill>
                      <a:prstDash val="solid"/>
                    </a:lnB>
                    <a:solidFill>
                      <a:srgbClr val="FF000E"/>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B w="76200">
                      <a:solidFill>
                        <a:srgbClr val="FFFFFF"/>
                      </a:solidFill>
                      <a:prstDash val="solid"/>
                    </a:lnB>
                  </a:tcPr>
                </a:tc>
                <a:extLst>
                  <a:ext uri="{0D108BD9-81ED-4DB2-BD59-A6C34878D82A}">
                    <a16:rowId xmlns:a16="http://schemas.microsoft.com/office/drawing/2014/main" val="10002"/>
                  </a:ext>
                </a:extLst>
              </a:tr>
              <a:tr h="374904">
                <a:tc gridSpan="10">
                  <a:txBody>
                    <a:bodyPr/>
                    <a:lstStyle/>
                    <a:p>
                      <a:pPr marL="1270" algn="ctr">
                        <a:lnSpc>
                          <a:spcPct val="100000"/>
                        </a:lnSpc>
                        <a:spcBef>
                          <a:spcPts val="675"/>
                        </a:spcBef>
                      </a:pPr>
                      <a:r>
                        <a:rPr sz="1400" spc="90" dirty="0">
                          <a:solidFill>
                            <a:srgbClr val="FFFFFF"/>
                          </a:solidFill>
                          <a:latin typeface="Calibri"/>
                          <a:cs typeface="Calibri"/>
                        </a:rPr>
                        <a:t>Corporate</a:t>
                      </a:r>
                      <a:endParaRPr sz="1400" dirty="0">
                        <a:latin typeface="Calibri"/>
                        <a:cs typeface="Calibri"/>
                      </a:endParaRPr>
                    </a:p>
                  </a:txBody>
                  <a:tcPr marL="0" marR="0" marT="85725" marB="0">
                    <a:lnT w="76200">
                      <a:solidFill>
                        <a:srgbClr val="FFFFFF"/>
                      </a:solidFill>
                      <a:prstDash val="solid"/>
                    </a:lnT>
                    <a:solidFill>
                      <a:srgbClr val="A6A6A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bl>
          </a:graphicData>
        </a:graphic>
      </p:graphicFrame>
      <p:graphicFrame>
        <p:nvGraphicFramePr>
          <p:cNvPr id="9" name="object 12">
            <a:extLst>
              <a:ext uri="{FF2B5EF4-FFF2-40B4-BE49-F238E27FC236}">
                <a16:creationId xmlns:a16="http://schemas.microsoft.com/office/drawing/2014/main" id="{0B1CDDF4-36CB-409F-9621-E483C07F7ADE}"/>
              </a:ext>
            </a:extLst>
          </p:cNvPr>
          <p:cNvGraphicFramePr>
            <a:graphicFrameLocks noGrp="1"/>
          </p:cNvGraphicFramePr>
          <p:nvPr>
            <p:extLst/>
          </p:nvPr>
        </p:nvGraphicFramePr>
        <p:xfrm>
          <a:off x="3847373" y="3614146"/>
          <a:ext cx="2647302" cy="2314953"/>
        </p:xfrm>
        <a:graphic>
          <a:graphicData uri="http://schemas.openxmlformats.org/drawingml/2006/table">
            <a:tbl>
              <a:tblPr firstRow="1" bandRow="1">
                <a:tableStyleId>{2D5ABB26-0587-4C30-8999-92F81FD0307C}</a:tableStyleId>
              </a:tblPr>
              <a:tblGrid>
                <a:gridCol w="64135">
                  <a:extLst>
                    <a:ext uri="{9D8B030D-6E8A-4147-A177-3AD203B41FA5}">
                      <a16:colId xmlns:a16="http://schemas.microsoft.com/office/drawing/2014/main" val="20000"/>
                    </a:ext>
                  </a:extLst>
                </a:gridCol>
                <a:gridCol w="83185">
                  <a:extLst>
                    <a:ext uri="{9D8B030D-6E8A-4147-A177-3AD203B41FA5}">
                      <a16:colId xmlns:a16="http://schemas.microsoft.com/office/drawing/2014/main" val="20001"/>
                    </a:ext>
                  </a:extLst>
                </a:gridCol>
                <a:gridCol w="102234">
                  <a:extLst>
                    <a:ext uri="{9D8B030D-6E8A-4147-A177-3AD203B41FA5}">
                      <a16:colId xmlns:a16="http://schemas.microsoft.com/office/drawing/2014/main" val="20002"/>
                    </a:ext>
                  </a:extLst>
                </a:gridCol>
                <a:gridCol w="103504">
                  <a:extLst>
                    <a:ext uri="{9D8B030D-6E8A-4147-A177-3AD203B41FA5}">
                      <a16:colId xmlns:a16="http://schemas.microsoft.com/office/drawing/2014/main" val="20003"/>
                    </a:ext>
                  </a:extLst>
                </a:gridCol>
                <a:gridCol w="103504">
                  <a:extLst>
                    <a:ext uri="{9D8B030D-6E8A-4147-A177-3AD203B41FA5}">
                      <a16:colId xmlns:a16="http://schemas.microsoft.com/office/drawing/2014/main" val="20004"/>
                    </a:ext>
                  </a:extLst>
                </a:gridCol>
                <a:gridCol w="103504">
                  <a:extLst>
                    <a:ext uri="{9D8B030D-6E8A-4147-A177-3AD203B41FA5}">
                      <a16:colId xmlns:a16="http://schemas.microsoft.com/office/drawing/2014/main" val="20005"/>
                    </a:ext>
                  </a:extLst>
                </a:gridCol>
                <a:gridCol w="113665">
                  <a:extLst>
                    <a:ext uri="{9D8B030D-6E8A-4147-A177-3AD203B41FA5}">
                      <a16:colId xmlns:a16="http://schemas.microsoft.com/office/drawing/2014/main" val="20006"/>
                    </a:ext>
                  </a:extLst>
                </a:gridCol>
                <a:gridCol w="114934">
                  <a:extLst>
                    <a:ext uri="{9D8B030D-6E8A-4147-A177-3AD203B41FA5}">
                      <a16:colId xmlns:a16="http://schemas.microsoft.com/office/drawing/2014/main" val="20007"/>
                    </a:ext>
                  </a:extLst>
                </a:gridCol>
                <a:gridCol w="102869">
                  <a:extLst>
                    <a:ext uri="{9D8B030D-6E8A-4147-A177-3AD203B41FA5}">
                      <a16:colId xmlns:a16="http://schemas.microsoft.com/office/drawing/2014/main" val="20008"/>
                    </a:ext>
                  </a:extLst>
                </a:gridCol>
                <a:gridCol w="104140">
                  <a:extLst>
                    <a:ext uri="{9D8B030D-6E8A-4147-A177-3AD203B41FA5}">
                      <a16:colId xmlns:a16="http://schemas.microsoft.com/office/drawing/2014/main" val="20009"/>
                    </a:ext>
                  </a:extLst>
                </a:gridCol>
                <a:gridCol w="101600">
                  <a:extLst>
                    <a:ext uri="{9D8B030D-6E8A-4147-A177-3AD203B41FA5}">
                      <a16:colId xmlns:a16="http://schemas.microsoft.com/office/drawing/2014/main" val="20010"/>
                    </a:ext>
                  </a:extLst>
                </a:gridCol>
                <a:gridCol w="102869">
                  <a:extLst>
                    <a:ext uri="{9D8B030D-6E8A-4147-A177-3AD203B41FA5}">
                      <a16:colId xmlns:a16="http://schemas.microsoft.com/office/drawing/2014/main" val="20011"/>
                    </a:ext>
                  </a:extLst>
                </a:gridCol>
                <a:gridCol w="111125">
                  <a:extLst>
                    <a:ext uri="{9D8B030D-6E8A-4147-A177-3AD203B41FA5}">
                      <a16:colId xmlns:a16="http://schemas.microsoft.com/office/drawing/2014/main" val="20012"/>
                    </a:ext>
                  </a:extLst>
                </a:gridCol>
                <a:gridCol w="112394">
                  <a:extLst>
                    <a:ext uri="{9D8B030D-6E8A-4147-A177-3AD203B41FA5}">
                      <a16:colId xmlns:a16="http://schemas.microsoft.com/office/drawing/2014/main" val="20013"/>
                    </a:ext>
                  </a:extLst>
                </a:gridCol>
                <a:gridCol w="100965">
                  <a:extLst>
                    <a:ext uri="{9D8B030D-6E8A-4147-A177-3AD203B41FA5}">
                      <a16:colId xmlns:a16="http://schemas.microsoft.com/office/drawing/2014/main" val="20014"/>
                    </a:ext>
                  </a:extLst>
                </a:gridCol>
                <a:gridCol w="102235">
                  <a:extLst>
                    <a:ext uri="{9D8B030D-6E8A-4147-A177-3AD203B41FA5}">
                      <a16:colId xmlns:a16="http://schemas.microsoft.com/office/drawing/2014/main" val="20015"/>
                    </a:ext>
                  </a:extLst>
                </a:gridCol>
                <a:gridCol w="102235">
                  <a:extLst>
                    <a:ext uri="{9D8B030D-6E8A-4147-A177-3AD203B41FA5}">
                      <a16:colId xmlns:a16="http://schemas.microsoft.com/office/drawing/2014/main" val="20016"/>
                    </a:ext>
                  </a:extLst>
                </a:gridCol>
                <a:gridCol w="102235">
                  <a:extLst>
                    <a:ext uri="{9D8B030D-6E8A-4147-A177-3AD203B41FA5}">
                      <a16:colId xmlns:a16="http://schemas.microsoft.com/office/drawing/2014/main" val="20017"/>
                    </a:ext>
                  </a:extLst>
                </a:gridCol>
                <a:gridCol w="112394">
                  <a:extLst>
                    <a:ext uri="{9D8B030D-6E8A-4147-A177-3AD203B41FA5}">
                      <a16:colId xmlns:a16="http://schemas.microsoft.com/office/drawing/2014/main" val="20018"/>
                    </a:ext>
                  </a:extLst>
                </a:gridCol>
                <a:gridCol w="113664">
                  <a:extLst>
                    <a:ext uri="{9D8B030D-6E8A-4147-A177-3AD203B41FA5}">
                      <a16:colId xmlns:a16="http://schemas.microsoft.com/office/drawing/2014/main" val="20019"/>
                    </a:ext>
                  </a:extLst>
                </a:gridCol>
                <a:gridCol w="100964">
                  <a:extLst>
                    <a:ext uri="{9D8B030D-6E8A-4147-A177-3AD203B41FA5}">
                      <a16:colId xmlns:a16="http://schemas.microsoft.com/office/drawing/2014/main" val="20020"/>
                    </a:ext>
                  </a:extLst>
                </a:gridCol>
                <a:gridCol w="104139">
                  <a:extLst>
                    <a:ext uri="{9D8B030D-6E8A-4147-A177-3AD203B41FA5}">
                      <a16:colId xmlns:a16="http://schemas.microsoft.com/office/drawing/2014/main" val="20021"/>
                    </a:ext>
                  </a:extLst>
                </a:gridCol>
                <a:gridCol w="100964">
                  <a:extLst>
                    <a:ext uri="{9D8B030D-6E8A-4147-A177-3AD203B41FA5}">
                      <a16:colId xmlns:a16="http://schemas.microsoft.com/office/drawing/2014/main" val="20022"/>
                    </a:ext>
                  </a:extLst>
                </a:gridCol>
                <a:gridCol w="102235">
                  <a:extLst>
                    <a:ext uri="{9D8B030D-6E8A-4147-A177-3AD203B41FA5}">
                      <a16:colId xmlns:a16="http://schemas.microsoft.com/office/drawing/2014/main" val="20023"/>
                    </a:ext>
                  </a:extLst>
                </a:gridCol>
                <a:gridCol w="76835">
                  <a:extLst>
                    <a:ext uri="{9D8B030D-6E8A-4147-A177-3AD203B41FA5}">
                      <a16:colId xmlns:a16="http://schemas.microsoft.com/office/drawing/2014/main" val="20024"/>
                    </a:ext>
                  </a:extLst>
                </a:gridCol>
                <a:gridCol w="104775">
                  <a:extLst>
                    <a:ext uri="{9D8B030D-6E8A-4147-A177-3AD203B41FA5}">
                      <a16:colId xmlns:a16="http://schemas.microsoft.com/office/drawing/2014/main" val="20025"/>
                    </a:ext>
                  </a:extLst>
                </a:gridCol>
              </a:tblGrid>
              <a:tr h="222503">
                <a:tc gridSpan="26">
                  <a:txBody>
                    <a:bodyPr/>
                    <a:lstStyle/>
                    <a:p>
                      <a:pPr marL="884555">
                        <a:lnSpc>
                          <a:spcPts val="1625"/>
                        </a:lnSpc>
                      </a:pPr>
                      <a:r>
                        <a:rPr lang="de-CH" sz="1400" spc="110" dirty="0">
                          <a:solidFill>
                            <a:srgbClr val="FFFFFF"/>
                          </a:solidFill>
                          <a:latin typeface="Calibri"/>
                          <a:cs typeface="Calibri"/>
                        </a:rPr>
                        <a:t>Kunden</a:t>
                      </a:r>
                      <a:endParaRPr sz="1400" dirty="0">
                        <a:latin typeface="Calibri"/>
                        <a:cs typeface="Calibri"/>
                      </a:endParaRPr>
                    </a:p>
                  </a:txBody>
                  <a:tcPr marL="0" marR="0" marT="0" marB="0">
                    <a:solidFill>
                      <a:srgbClr val="6D6D6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04800">
                <a:tc gridSpan="2">
                  <a:txBody>
                    <a:bodyPr/>
                    <a:lstStyle/>
                    <a:p>
                      <a:pPr>
                        <a:lnSpc>
                          <a:spcPct val="100000"/>
                        </a:lnSpc>
                      </a:pPr>
                      <a:endParaRPr sz="1500">
                        <a:latin typeface="Times New Roman"/>
                        <a:cs typeface="Times New Roman"/>
                      </a:endParaRPr>
                    </a:p>
                  </a:txBody>
                  <a:tcPr marL="0" marR="0" marT="0" marB="0">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lnR w="38100">
                      <a:solidFill>
                        <a:srgbClr val="000000"/>
                      </a:solidFill>
                      <a:prstDash val="solid"/>
                    </a:lnR>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38100">
                      <a:solidFill>
                        <a:srgbClr val="000000"/>
                      </a:solidFill>
                      <a:prstDash val="solid"/>
                    </a:lnL>
                  </a:tcPr>
                </a:tc>
                <a:tc hMerge="1">
                  <a:txBody>
                    <a:bodyPr/>
                    <a:lstStyle/>
                    <a:p>
                      <a:endParaRPr/>
                    </a:p>
                  </a:txBody>
                  <a:tcPr marL="0" marR="0" marT="0" marB="0"/>
                </a:tc>
                <a:extLst>
                  <a:ext uri="{0D108BD9-81ED-4DB2-BD59-A6C34878D82A}">
                    <a16:rowId xmlns:a16="http://schemas.microsoft.com/office/drawing/2014/main" val="10001"/>
                  </a:ext>
                </a:extLst>
              </a:tr>
              <a:tr h="1213865">
                <a:tc>
                  <a:txBody>
                    <a:bodyPr/>
                    <a:lstStyle/>
                    <a:p>
                      <a:pPr>
                        <a:lnSpc>
                          <a:spcPct val="100000"/>
                        </a:lnSpc>
                      </a:pPr>
                      <a:endParaRPr sz="1500">
                        <a:latin typeface="Times New Roman"/>
                        <a:cs typeface="Times New Roman"/>
                      </a:endParaRPr>
                    </a:p>
                  </a:txBody>
                  <a:tcPr marL="0" marR="0" marT="0" marB="0">
                    <a:lnB w="53975">
                      <a:solidFill>
                        <a:srgbClr val="FFFFFF"/>
                      </a:solidFill>
                      <a:prstDash val="solid"/>
                    </a:lnB>
                  </a:tcPr>
                </a:tc>
                <a:tc gridSpan="2">
                  <a:txBody>
                    <a:bodyPr/>
                    <a:lstStyle/>
                    <a:p>
                      <a:pPr>
                        <a:lnSpc>
                          <a:spcPct val="100000"/>
                        </a:lnSpc>
                      </a:pPr>
                      <a:endParaRPr sz="1500">
                        <a:latin typeface="Times New Roman"/>
                        <a:cs typeface="Times New Roman"/>
                      </a:endParaRPr>
                    </a:p>
                  </a:txBody>
                  <a:tcPr marL="0" marR="0" marT="0" marB="0">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dirty="0">
                        <a:latin typeface="Times New Roman"/>
                        <a:cs typeface="Times New Roman"/>
                      </a:endParaRPr>
                    </a:p>
                  </a:txBody>
                  <a:tcPr marL="0" marR="0" marT="0" marB="0">
                    <a:lnL w="76200">
                      <a:solidFill>
                        <a:srgbClr val="FFFFFF"/>
                      </a:solidFill>
                      <a:prstDash val="solid"/>
                    </a:lnL>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76200">
                      <a:solidFill>
                        <a:srgbClr val="FFFFFF"/>
                      </a:solidFill>
                      <a:prstDash val="solid"/>
                    </a:lnL>
                    <a:lnR w="85344">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85344">
                      <a:solidFill>
                        <a:srgbClr val="FFFFFF"/>
                      </a:solidFill>
                      <a:prstDash val="solid"/>
                    </a:lnL>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76200">
                      <a:solidFill>
                        <a:srgbClr val="FFFFFF"/>
                      </a:solidFill>
                      <a:prstDash val="solid"/>
                    </a:lnL>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76200">
                      <a:solidFill>
                        <a:srgbClr val="FFFFFF"/>
                      </a:solidFill>
                      <a:prstDash val="solid"/>
                    </a:lnL>
                    <a:lnR w="82296">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82296">
                      <a:solidFill>
                        <a:srgbClr val="FFFFFF"/>
                      </a:solidFill>
                      <a:prstDash val="solid"/>
                    </a:lnL>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76200">
                      <a:solidFill>
                        <a:srgbClr val="FFFFFF"/>
                      </a:solidFill>
                      <a:prstDash val="solid"/>
                    </a:lnL>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76200">
                      <a:solidFill>
                        <a:srgbClr val="FFFFFF"/>
                      </a:solidFill>
                      <a:prstDash val="solid"/>
                    </a:lnL>
                    <a:lnR w="85344">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85344">
                      <a:solidFill>
                        <a:srgbClr val="FFFFFF"/>
                      </a:solidFill>
                      <a:prstDash val="solid"/>
                    </a:lnL>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76200">
                      <a:solidFill>
                        <a:srgbClr val="FFFFFF"/>
                      </a:solidFill>
                      <a:prstDash val="solid"/>
                    </a:lnL>
                    <a:lnR w="76200">
                      <a:solidFill>
                        <a:srgbClr val="FFFFFF"/>
                      </a:solidFill>
                      <a:prstDash val="solid"/>
                    </a:lnR>
                    <a:lnB w="53975">
                      <a:solidFill>
                        <a:srgbClr val="FFFFFF"/>
                      </a:solidFill>
                      <a:prstDash val="solid"/>
                    </a:lnB>
                    <a:solidFill>
                      <a:srgbClr val="FF000E"/>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76200">
                      <a:solidFill>
                        <a:srgbClr val="FFFFFF"/>
                      </a:solidFill>
                      <a:prstDash val="solid"/>
                    </a:lnL>
                    <a:lnB w="53975">
                      <a:solidFill>
                        <a:srgbClr val="FFFFFF"/>
                      </a:solidFill>
                      <a:prstDash val="solid"/>
                    </a:lnB>
                    <a:solidFill>
                      <a:srgbClr val="FF000E"/>
                    </a:solidFill>
                  </a:tcPr>
                </a:tc>
                <a:tc hMerge="1">
                  <a:txBody>
                    <a:bodyPr/>
                    <a:lstStyle/>
                    <a:p>
                      <a:endParaRPr/>
                    </a:p>
                  </a:txBody>
                  <a:tcPr marL="0" marR="0" marT="0" marB="0"/>
                </a:tc>
                <a:tc rowSpan="2">
                  <a:txBody>
                    <a:bodyPr/>
                    <a:lstStyle/>
                    <a:p>
                      <a:pPr>
                        <a:lnSpc>
                          <a:spcPct val="100000"/>
                        </a:lnSpc>
                      </a:pPr>
                      <a:endParaRPr sz="1500">
                        <a:latin typeface="Times New Roman"/>
                        <a:cs typeface="Times New Roman"/>
                      </a:endParaRPr>
                    </a:p>
                  </a:txBody>
                  <a:tcPr marL="0" marR="0" marT="0" marB="0">
                    <a:lnB w="53975">
                      <a:solidFill>
                        <a:srgbClr val="FFFFFF"/>
                      </a:solidFill>
                      <a:prstDash val="solid"/>
                    </a:lnB>
                  </a:tcPr>
                </a:tc>
                <a:extLst>
                  <a:ext uri="{0D108BD9-81ED-4DB2-BD59-A6C34878D82A}">
                    <a16:rowId xmlns:a16="http://schemas.microsoft.com/office/drawing/2014/main" val="10002"/>
                  </a:ext>
                </a:extLst>
              </a:tr>
              <a:tr h="336041">
                <a:tc>
                  <a:txBody>
                    <a:bodyPr/>
                    <a:lstStyle/>
                    <a:p>
                      <a:pPr>
                        <a:lnSpc>
                          <a:spcPct val="100000"/>
                        </a:lnSpc>
                      </a:pPr>
                      <a:endParaRPr sz="1500">
                        <a:latin typeface="Times New Roman"/>
                        <a:cs typeface="Times New Roman"/>
                      </a:endParaRPr>
                    </a:p>
                  </a:txBody>
                  <a:tcPr marL="0" marR="0" marT="0" marB="0">
                    <a:lnT w="53975">
                      <a:solidFill>
                        <a:srgbClr val="FFFFFF"/>
                      </a:solidFill>
                      <a:prstDash val="solid"/>
                    </a:lnT>
                    <a:lnB w="53975">
                      <a:solidFill>
                        <a:srgbClr val="FFFFFF"/>
                      </a:solidFill>
                      <a:prstDash val="solid"/>
                    </a:lnB>
                  </a:tcPr>
                </a:tc>
                <a:tc gridSpan="6">
                  <a:txBody>
                    <a:bodyPr/>
                    <a:lstStyle/>
                    <a:p>
                      <a:pPr marL="184785">
                        <a:lnSpc>
                          <a:spcPct val="100000"/>
                        </a:lnSpc>
                        <a:spcBef>
                          <a:spcPts val="405"/>
                        </a:spcBef>
                      </a:pPr>
                      <a:r>
                        <a:rPr sz="1400" spc="170" dirty="0">
                          <a:latin typeface="Calibri"/>
                          <a:cs typeface="Calibri"/>
                        </a:rPr>
                        <a:t>EL</a:t>
                      </a:r>
                      <a:endParaRPr sz="1400" dirty="0">
                        <a:latin typeface="Calibri"/>
                        <a:cs typeface="Calibri"/>
                      </a:endParaRPr>
                    </a:p>
                  </a:txBody>
                  <a:tcPr marL="0" marR="0" marT="51435" marB="0">
                    <a:lnR w="85344">
                      <a:solidFill>
                        <a:srgbClr val="FFFFFF"/>
                      </a:solidFill>
                      <a:prstDash val="solid"/>
                    </a:lnR>
                    <a:lnT w="53975">
                      <a:solidFill>
                        <a:srgbClr val="FFFFFF"/>
                      </a:solidFill>
                      <a:prstDash val="solid"/>
                    </a:lnT>
                    <a:lnB w="53975">
                      <a:solidFill>
                        <a:srgbClr val="FFFFFF"/>
                      </a:solidFill>
                      <a:prstDash val="solid"/>
                    </a:lnB>
                    <a:solidFill>
                      <a:srgbClr val="FFC4C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algn="ctr">
                        <a:lnSpc>
                          <a:spcPct val="100000"/>
                        </a:lnSpc>
                        <a:spcBef>
                          <a:spcPts val="405"/>
                        </a:spcBef>
                      </a:pPr>
                      <a:r>
                        <a:rPr sz="1400" spc="40" dirty="0">
                          <a:latin typeface="Calibri"/>
                          <a:cs typeface="Calibri"/>
                        </a:rPr>
                        <a:t>IA</a:t>
                      </a:r>
                      <a:endParaRPr sz="1400">
                        <a:latin typeface="Calibri"/>
                        <a:cs typeface="Calibri"/>
                      </a:endParaRPr>
                    </a:p>
                  </a:txBody>
                  <a:tcPr marL="0" marR="0" marT="51435" marB="0">
                    <a:lnL w="85344">
                      <a:solidFill>
                        <a:srgbClr val="FFFFFF"/>
                      </a:solidFill>
                      <a:prstDash val="solid"/>
                    </a:lnL>
                    <a:lnR w="82296">
                      <a:solidFill>
                        <a:srgbClr val="FFFFFF"/>
                      </a:solidFill>
                      <a:prstDash val="solid"/>
                    </a:lnR>
                    <a:lnT w="53975">
                      <a:solidFill>
                        <a:srgbClr val="FFFFFF"/>
                      </a:solidFill>
                      <a:prstDash val="solid"/>
                    </a:lnT>
                    <a:lnB w="53975">
                      <a:solidFill>
                        <a:srgbClr val="FFFFFF"/>
                      </a:solidFill>
                      <a:prstDash val="solid"/>
                    </a:lnB>
                    <a:solidFill>
                      <a:srgbClr val="FFC4C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marL="172720">
                        <a:lnSpc>
                          <a:spcPct val="100000"/>
                        </a:lnSpc>
                        <a:spcBef>
                          <a:spcPts val="405"/>
                        </a:spcBef>
                      </a:pPr>
                      <a:r>
                        <a:rPr sz="1400" spc="85" dirty="0">
                          <a:latin typeface="Calibri"/>
                          <a:cs typeface="Calibri"/>
                        </a:rPr>
                        <a:t>MO</a:t>
                      </a:r>
                      <a:endParaRPr sz="1400">
                        <a:latin typeface="Calibri"/>
                        <a:cs typeface="Calibri"/>
                      </a:endParaRPr>
                    </a:p>
                  </a:txBody>
                  <a:tcPr marL="0" marR="0" marT="51435" marB="0">
                    <a:lnL w="82296">
                      <a:solidFill>
                        <a:srgbClr val="FFFFFF"/>
                      </a:solidFill>
                      <a:prstDash val="solid"/>
                    </a:lnL>
                    <a:lnR w="85344">
                      <a:solidFill>
                        <a:srgbClr val="FFFFFF"/>
                      </a:solidFill>
                      <a:prstDash val="solid"/>
                    </a:lnR>
                    <a:lnT w="53975">
                      <a:solidFill>
                        <a:srgbClr val="FFFFFF"/>
                      </a:solidFill>
                      <a:prstDash val="solid"/>
                    </a:lnT>
                    <a:lnB w="53975">
                      <a:solidFill>
                        <a:srgbClr val="FFFFFF"/>
                      </a:solidFill>
                      <a:prstDash val="solid"/>
                    </a:lnB>
                    <a:solidFill>
                      <a:srgbClr val="FFC4C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marL="209550">
                        <a:lnSpc>
                          <a:spcPct val="100000"/>
                        </a:lnSpc>
                        <a:spcBef>
                          <a:spcPts val="405"/>
                        </a:spcBef>
                      </a:pPr>
                      <a:r>
                        <a:rPr sz="1400" spc="75" dirty="0">
                          <a:latin typeface="Calibri"/>
                          <a:cs typeface="Calibri"/>
                        </a:rPr>
                        <a:t>RA</a:t>
                      </a:r>
                      <a:endParaRPr sz="1400" dirty="0">
                        <a:latin typeface="Calibri"/>
                        <a:cs typeface="Calibri"/>
                      </a:endParaRPr>
                    </a:p>
                  </a:txBody>
                  <a:tcPr marL="0" marR="0" marT="51435" marB="0">
                    <a:lnL w="85344">
                      <a:solidFill>
                        <a:srgbClr val="FFFFFF"/>
                      </a:solidFill>
                      <a:prstDash val="solid"/>
                    </a:lnL>
                    <a:lnT w="53975">
                      <a:solidFill>
                        <a:srgbClr val="FFFFFF"/>
                      </a:solidFill>
                      <a:prstDash val="solid"/>
                    </a:lnT>
                    <a:lnB w="53975">
                      <a:solidFill>
                        <a:srgbClr val="FFFFFF"/>
                      </a:solidFill>
                      <a:prstDash val="solid"/>
                    </a:lnB>
                    <a:solidFill>
                      <a:srgbClr val="FFC4C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0" marB="0">
                    <a:lnB w="53975">
                      <a:solidFill>
                        <a:srgbClr val="FFFFFF"/>
                      </a:solidFill>
                      <a:prstDash val="solid"/>
                    </a:lnB>
                  </a:tcPr>
                </a:tc>
                <a:extLst>
                  <a:ext uri="{0D108BD9-81ED-4DB2-BD59-A6C34878D82A}">
                    <a16:rowId xmlns:a16="http://schemas.microsoft.com/office/drawing/2014/main" val="10003"/>
                  </a:ext>
                </a:extLst>
              </a:tr>
              <a:tr h="237744">
                <a:tc gridSpan="26">
                  <a:txBody>
                    <a:bodyPr/>
                    <a:lstStyle/>
                    <a:p>
                      <a:pPr marL="1905" algn="ctr">
                        <a:lnSpc>
                          <a:spcPts val="1655"/>
                        </a:lnSpc>
                        <a:spcBef>
                          <a:spcPts val="120"/>
                        </a:spcBef>
                      </a:pPr>
                      <a:r>
                        <a:rPr sz="1400" spc="90" dirty="0">
                          <a:solidFill>
                            <a:srgbClr val="FFFFFF"/>
                          </a:solidFill>
                          <a:latin typeface="Calibri"/>
                          <a:cs typeface="Calibri"/>
                        </a:rPr>
                        <a:t>Corporate</a:t>
                      </a:r>
                      <a:endParaRPr sz="1400" dirty="0">
                        <a:latin typeface="Calibri"/>
                        <a:cs typeface="Calibri"/>
                      </a:endParaRPr>
                    </a:p>
                  </a:txBody>
                  <a:tcPr marL="0" marR="0" marT="15240" marB="0">
                    <a:lnT w="53975">
                      <a:solidFill>
                        <a:srgbClr val="FFFFFF"/>
                      </a:solidFill>
                      <a:prstDash val="solid"/>
                    </a:lnT>
                    <a:solidFill>
                      <a:srgbClr val="A6A6A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grpSp>
        <p:nvGrpSpPr>
          <p:cNvPr id="92" name="Gruppieren 91">
            <a:extLst>
              <a:ext uri="{FF2B5EF4-FFF2-40B4-BE49-F238E27FC236}">
                <a16:creationId xmlns:a16="http://schemas.microsoft.com/office/drawing/2014/main" id="{C5FAAC2C-25DD-434D-B59D-771A0D1CADC8}"/>
              </a:ext>
            </a:extLst>
          </p:cNvPr>
          <p:cNvGrpSpPr/>
          <p:nvPr/>
        </p:nvGrpSpPr>
        <p:grpSpPr>
          <a:xfrm>
            <a:off x="1069297" y="1020080"/>
            <a:ext cx="3560031" cy="2412618"/>
            <a:chOff x="-405136" y="963054"/>
            <a:chExt cx="3560031" cy="2412618"/>
          </a:xfrm>
        </p:grpSpPr>
        <p:sp>
          <p:nvSpPr>
            <p:cNvPr id="11" name="object 14">
              <a:extLst>
                <a:ext uri="{FF2B5EF4-FFF2-40B4-BE49-F238E27FC236}">
                  <a16:creationId xmlns:a16="http://schemas.microsoft.com/office/drawing/2014/main" id="{8DBB769E-48BD-4F66-BECB-DCE55FBC9C19}"/>
                </a:ext>
              </a:extLst>
            </p:cNvPr>
            <p:cNvSpPr/>
            <p:nvPr/>
          </p:nvSpPr>
          <p:spPr>
            <a:xfrm>
              <a:off x="626580" y="1534553"/>
              <a:ext cx="2482850" cy="1728470"/>
            </a:xfrm>
            <a:custGeom>
              <a:avLst/>
              <a:gdLst/>
              <a:ahLst/>
              <a:cxnLst/>
              <a:rect l="l" t="t" r="r" b="b"/>
              <a:pathLst>
                <a:path w="2482850" h="1728470">
                  <a:moveTo>
                    <a:pt x="0" y="1728216"/>
                  </a:moveTo>
                  <a:lnTo>
                    <a:pt x="2482595" y="1728216"/>
                  </a:lnTo>
                  <a:lnTo>
                    <a:pt x="2482595" y="0"/>
                  </a:lnTo>
                  <a:lnTo>
                    <a:pt x="0" y="0"/>
                  </a:lnTo>
                  <a:lnTo>
                    <a:pt x="0" y="1728216"/>
                  </a:lnTo>
                  <a:close/>
                </a:path>
              </a:pathLst>
            </a:custGeom>
            <a:solidFill>
              <a:srgbClr val="A6A6A6"/>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 name="object 15">
              <a:extLst>
                <a:ext uri="{FF2B5EF4-FFF2-40B4-BE49-F238E27FC236}">
                  <a16:creationId xmlns:a16="http://schemas.microsoft.com/office/drawing/2014/main" id="{80E24C73-A98A-43A0-9FA0-0077CD515C75}"/>
                </a:ext>
              </a:extLst>
            </p:cNvPr>
            <p:cNvSpPr txBox="1"/>
            <p:nvPr/>
          </p:nvSpPr>
          <p:spPr>
            <a:xfrm>
              <a:off x="2661070" y="2017162"/>
              <a:ext cx="369332" cy="848078"/>
            </a:xfrm>
            <a:prstGeom prst="rect">
              <a:avLst/>
            </a:prstGeom>
          </p:spPr>
          <p:txBody>
            <a:bodyPr vert="vert270" wrap="square" lIns="0" tIns="14604" rIns="0" bIns="0" rtlCol="0">
              <a:spAutoFit/>
            </a:bodyPr>
            <a:lstStyle/>
            <a:p>
              <a:pPr marL="12700" marR="5080" lvl="0" indent="101600" algn="l" defTabSz="914400" rtl="0" eaLnBrk="0" fontAlgn="base" latinLnBrk="0" hangingPunct="0">
                <a:lnSpc>
                  <a:spcPct val="100000"/>
                </a:lnSpc>
                <a:spcBef>
                  <a:spcPts val="114"/>
                </a:spcBef>
                <a:spcAft>
                  <a:spcPct val="0"/>
                </a:spcAft>
                <a:buClrTx/>
                <a:buSzTx/>
                <a:buFontTx/>
                <a:buNone/>
                <a:tabLst/>
                <a:defRPr/>
              </a:pPr>
              <a:r>
                <a:rPr kumimoji="0" sz="1200" b="0" i="0" u="none" strike="noStrike" kern="1200" cap="none" spc="75" normalizeH="0" baseline="0" noProof="0" dirty="0">
                  <a:ln>
                    <a:noFill/>
                  </a:ln>
                  <a:solidFill>
                    <a:srgbClr val="000000"/>
                  </a:solidFill>
                  <a:effectLst/>
                  <a:uLnTx/>
                  <a:uFillTx/>
                  <a:latin typeface="Calibri"/>
                  <a:ea typeface="+mn-ea"/>
                  <a:cs typeface="Calibri"/>
                </a:rPr>
                <a:t>Gr</a:t>
              </a:r>
              <a:r>
                <a:rPr kumimoji="0" lang="de-CH" sz="1200" b="0" i="0" u="none" strike="noStrike" kern="1200" cap="none" spc="75" normalizeH="0" baseline="0" noProof="0" dirty="0" err="1">
                  <a:ln>
                    <a:noFill/>
                  </a:ln>
                  <a:solidFill>
                    <a:srgbClr val="000000"/>
                  </a:solidFill>
                  <a:effectLst/>
                  <a:uLnTx/>
                  <a:uFillTx/>
                  <a:latin typeface="Calibri"/>
                  <a:ea typeface="+mn-ea"/>
                  <a:cs typeface="Calibri"/>
                </a:rPr>
                <a:t>uppen</a:t>
              </a:r>
              <a:r>
                <a:rPr kumimoji="0" lang="de-CH" sz="1200" b="0" i="0" u="none" strike="noStrike" kern="1200" cap="none" spc="75" normalizeH="0" baseline="0" noProof="0" dirty="0">
                  <a:ln>
                    <a:noFill/>
                  </a:ln>
                  <a:solidFill>
                    <a:srgbClr val="000000"/>
                  </a:solidFill>
                  <a:effectLst/>
                  <a:uLnTx/>
                  <a:uFillTx/>
                  <a:latin typeface="Calibri"/>
                  <a:ea typeface="+mn-ea"/>
                  <a:cs typeface="Calibri"/>
                </a:rPr>
                <a:t>-</a:t>
              </a:r>
              <a:br>
                <a:rPr kumimoji="0" lang="de-CH" sz="1200" b="0" i="0" u="none" strike="noStrike" kern="1200" cap="none" spc="75" normalizeH="0" baseline="0" noProof="0" dirty="0">
                  <a:ln>
                    <a:noFill/>
                  </a:ln>
                  <a:solidFill>
                    <a:srgbClr val="000000"/>
                  </a:solidFill>
                  <a:effectLst/>
                  <a:uLnTx/>
                  <a:uFillTx/>
                  <a:latin typeface="Calibri"/>
                  <a:ea typeface="+mn-ea"/>
                  <a:cs typeface="Calibri"/>
                </a:rPr>
              </a:br>
              <a:r>
                <a:rPr kumimoji="0" lang="de-CH" sz="1200" b="0" i="0" u="none" strike="noStrike" kern="1200" cap="none" spc="75" normalizeH="0" baseline="0" noProof="0" dirty="0" err="1">
                  <a:ln>
                    <a:noFill/>
                  </a:ln>
                  <a:solidFill>
                    <a:srgbClr val="000000"/>
                  </a:solidFill>
                  <a:effectLst/>
                  <a:uLnTx/>
                  <a:uFillTx/>
                  <a:latin typeface="Calibri"/>
                  <a:ea typeface="+mn-ea"/>
                  <a:cs typeface="Calibri"/>
                </a:rPr>
                <a:t>funktionen</a:t>
              </a:r>
              <a:endParaRPr kumimoji="0" sz="12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3" name="object 16">
              <a:extLst>
                <a:ext uri="{FF2B5EF4-FFF2-40B4-BE49-F238E27FC236}">
                  <a16:creationId xmlns:a16="http://schemas.microsoft.com/office/drawing/2014/main" id="{CCE6865B-284A-4884-8E9B-18F670364929}"/>
                </a:ext>
              </a:extLst>
            </p:cNvPr>
            <p:cNvSpPr/>
            <p:nvPr/>
          </p:nvSpPr>
          <p:spPr>
            <a:xfrm>
              <a:off x="618959" y="1523885"/>
              <a:ext cx="1896110" cy="384175"/>
            </a:xfrm>
            <a:custGeom>
              <a:avLst/>
              <a:gdLst/>
              <a:ahLst/>
              <a:cxnLst/>
              <a:rect l="l" t="t" r="r" b="b"/>
              <a:pathLst>
                <a:path w="1896110" h="384175">
                  <a:moveTo>
                    <a:pt x="0" y="384047"/>
                  </a:moveTo>
                  <a:lnTo>
                    <a:pt x="1895856" y="384047"/>
                  </a:lnTo>
                  <a:lnTo>
                    <a:pt x="1895856" y="0"/>
                  </a:lnTo>
                  <a:lnTo>
                    <a:pt x="0" y="0"/>
                  </a:lnTo>
                  <a:lnTo>
                    <a:pt x="0" y="384047"/>
                  </a:lnTo>
                  <a:close/>
                </a:path>
              </a:pathLst>
            </a:custGeom>
            <a:solidFill>
              <a:srgbClr val="FFFFFF"/>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object 17">
              <a:extLst>
                <a:ext uri="{FF2B5EF4-FFF2-40B4-BE49-F238E27FC236}">
                  <a16:creationId xmlns:a16="http://schemas.microsoft.com/office/drawing/2014/main" id="{F2623E78-7AB3-4FA2-8FC1-0B404B07AD38}"/>
                </a:ext>
              </a:extLst>
            </p:cNvPr>
            <p:cNvSpPr/>
            <p:nvPr/>
          </p:nvSpPr>
          <p:spPr>
            <a:xfrm>
              <a:off x="618959" y="2099958"/>
              <a:ext cx="1896110" cy="163195"/>
            </a:xfrm>
            <a:custGeom>
              <a:avLst/>
              <a:gdLst/>
              <a:ahLst/>
              <a:cxnLst/>
              <a:rect l="l" t="t" r="r" b="b"/>
              <a:pathLst>
                <a:path w="1896110" h="163195">
                  <a:moveTo>
                    <a:pt x="0" y="163068"/>
                  </a:moveTo>
                  <a:lnTo>
                    <a:pt x="1895856" y="163068"/>
                  </a:lnTo>
                  <a:lnTo>
                    <a:pt x="1895856" y="0"/>
                  </a:lnTo>
                  <a:lnTo>
                    <a:pt x="0" y="0"/>
                  </a:lnTo>
                  <a:lnTo>
                    <a:pt x="0" y="163068"/>
                  </a:lnTo>
                  <a:close/>
                </a:path>
              </a:pathLst>
            </a:custGeom>
            <a:solidFill>
              <a:srgbClr val="FFFFFF"/>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 name="object 18">
              <a:extLst>
                <a:ext uri="{FF2B5EF4-FFF2-40B4-BE49-F238E27FC236}">
                  <a16:creationId xmlns:a16="http://schemas.microsoft.com/office/drawing/2014/main" id="{81BCCB62-88EA-4242-83E9-E3FC17AD10E8}"/>
                </a:ext>
              </a:extLst>
            </p:cNvPr>
            <p:cNvSpPr/>
            <p:nvPr/>
          </p:nvSpPr>
          <p:spPr>
            <a:xfrm>
              <a:off x="618959" y="2455050"/>
              <a:ext cx="1896110" cy="158750"/>
            </a:xfrm>
            <a:custGeom>
              <a:avLst/>
              <a:gdLst/>
              <a:ahLst/>
              <a:cxnLst/>
              <a:rect l="l" t="t" r="r" b="b"/>
              <a:pathLst>
                <a:path w="1896110" h="158750">
                  <a:moveTo>
                    <a:pt x="0" y="158495"/>
                  </a:moveTo>
                  <a:lnTo>
                    <a:pt x="1895856" y="158495"/>
                  </a:lnTo>
                  <a:lnTo>
                    <a:pt x="1895856" y="0"/>
                  </a:lnTo>
                  <a:lnTo>
                    <a:pt x="0" y="0"/>
                  </a:lnTo>
                  <a:lnTo>
                    <a:pt x="0" y="158495"/>
                  </a:lnTo>
                  <a:close/>
                </a:path>
              </a:pathLst>
            </a:custGeom>
            <a:solidFill>
              <a:srgbClr val="FFFFFF"/>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object 19">
              <a:extLst>
                <a:ext uri="{FF2B5EF4-FFF2-40B4-BE49-F238E27FC236}">
                  <a16:creationId xmlns:a16="http://schemas.microsoft.com/office/drawing/2014/main" id="{B5A2EE0B-81B8-45A0-942F-56C42E10ED00}"/>
                </a:ext>
              </a:extLst>
            </p:cNvPr>
            <p:cNvSpPr/>
            <p:nvPr/>
          </p:nvSpPr>
          <p:spPr>
            <a:xfrm>
              <a:off x="618959" y="2804046"/>
              <a:ext cx="1896110" cy="259079"/>
            </a:xfrm>
            <a:custGeom>
              <a:avLst/>
              <a:gdLst/>
              <a:ahLst/>
              <a:cxnLst/>
              <a:rect l="l" t="t" r="r" b="b"/>
              <a:pathLst>
                <a:path w="1896110" h="259079">
                  <a:moveTo>
                    <a:pt x="0" y="259079"/>
                  </a:moveTo>
                  <a:lnTo>
                    <a:pt x="1895856" y="259079"/>
                  </a:lnTo>
                  <a:lnTo>
                    <a:pt x="1895856" y="0"/>
                  </a:lnTo>
                  <a:lnTo>
                    <a:pt x="0" y="0"/>
                  </a:lnTo>
                  <a:lnTo>
                    <a:pt x="0" y="259079"/>
                  </a:lnTo>
                  <a:close/>
                </a:path>
              </a:pathLst>
            </a:custGeom>
            <a:solidFill>
              <a:srgbClr val="FFFFFF"/>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object 20">
              <a:extLst>
                <a:ext uri="{FF2B5EF4-FFF2-40B4-BE49-F238E27FC236}">
                  <a16:creationId xmlns:a16="http://schemas.microsoft.com/office/drawing/2014/main" id="{01E7BD52-8727-4F7A-B8AE-3233C490CA47}"/>
                </a:ext>
              </a:extLst>
            </p:cNvPr>
            <p:cNvSpPr/>
            <p:nvPr/>
          </p:nvSpPr>
          <p:spPr>
            <a:xfrm>
              <a:off x="618959" y="1523885"/>
              <a:ext cx="1896110" cy="1539240"/>
            </a:xfrm>
            <a:custGeom>
              <a:avLst/>
              <a:gdLst/>
              <a:ahLst/>
              <a:cxnLst/>
              <a:rect l="l" t="t" r="r" b="b"/>
              <a:pathLst>
                <a:path w="1896110" h="1539239">
                  <a:moveTo>
                    <a:pt x="0" y="1539239"/>
                  </a:moveTo>
                  <a:lnTo>
                    <a:pt x="1895856" y="1539239"/>
                  </a:lnTo>
                  <a:lnTo>
                    <a:pt x="1895856" y="0"/>
                  </a:lnTo>
                  <a:lnTo>
                    <a:pt x="0" y="0"/>
                  </a:lnTo>
                  <a:lnTo>
                    <a:pt x="0" y="1539239"/>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 name="object 21">
              <a:extLst>
                <a:ext uri="{FF2B5EF4-FFF2-40B4-BE49-F238E27FC236}">
                  <a16:creationId xmlns:a16="http://schemas.microsoft.com/office/drawing/2014/main" id="{19BA220F-E0B6-4718-8851-96186623DA5D}"/>
                </a:ext>
              </a:extLst>
            </p:cNvPr>
            <p:cNvSpPr/>
            <p:nvPr/>
          </p:nvSpPr>
          <p:spPr>
            <a:xfrm>
              <a:off x="620483" y="1533029"/>
              <a:ext cx="410209" cy="375285"/>
            </a:xfrm>
            <a:custGeom>
              <a:avLst/>
              <a:gdLst/>
              <a:ahLst/>
              <a:cxnLst/>
              <a:rect l="l" t="t" r="r" b="b"/>
              <a:pathLst>
                <a:path w="410209" h="375285">
                  <a:moveTo>
                    <a:pt x="0" y="374904"/>
                  </a:moveTo>
                  <a:lnTo>
                    <a:pt x="409956" y="374904"/>
                  </a:lnTo>
                  <a:lnTo>
                    <a:pt x="409956" y="0"/>
                  </a:lnTo>
                  <a:lnTo>
                    <a:pt x="0" y="0"/>
                  </a:lnTo>
                  <a:lnTo>
                    <a:pt x="0" y="374904"/>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 name="object 22">
              <a:extLst>
                <a:ext uri="{FF2B5EF4-FFF2-40B4-BE49-F238E27FC236}">
                  <a16:creationId xmlns:a16="http://schemas.microsoft.com/office/drawing/2014/main" id="{3A044B4A-765C-4D45-B54C-6F8930A455BE}"/>
                </a:ext>
              </a:extLst>
            </p:cNvPr>
            <p:cNvSpPr/>
            <p:nvPr/>
          </p:nvSpPr>
          <p:spPr>
            <a:xfrm>
              <a:off x="620483" y="2099958"/>
              <a:ext cx="410209" cy="163195"/>
            </a:xfrm>
            <a:custGeom>
              <a:avLst/>
              <a:gdLst/>
              <a:ahLst/>
              <a:cxnLst/>
              <a:rect l="l" t="t" r="r" b="b"/>
              <a:pathLst>
                <a:path w="410209" h="163195">
                  <a:moveTo>
                    <a:pt x="0" y="163068"/>
                  </a:moveTo>
                  <a:lnTo>
                    <a:pt x="409956" y="163068"/>
                  </a:lnTo>
                  <a:lnTo>
                    <a:pt x="409956" y="0"/>
                  </a:lnTo>
                  <a:lnTo>
                    <a:pt x="0" y="0"/>
                  </a:lnTo>
                  <a:lnTo>
                    <a:pt x="0" y="163068"/>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 name="object 23">
              <a:extLst>
                <a:ext uri="{FF2B5EF4-FFF2-40B4-BE49-F238E27FC236}">
                  <a16:creationId xmlns:a16="http://schemas.microsoft.com/office/drawing/2014/main" id="{CF78E9BE-D0AD-469D-BFEC-155C57CAC7A6}"/>
                </a:ext>
              </a:extLst>
            </p:cNvPr>
            <p:cNvSpPr/>
            <p:nvPr/>
          </p:nvSpPr>
          <p:spPr>
            <a:xfrm>
              <a:off x="620483" y="2455050"/>
              <a:ext cx="410209" cy="158750"/>
            </a:xfrm>
            <a:custGeom>
              <a:avLst/>
              <a:gdLst/>
              <a:ahLst/>
              <a:cxnLst/>
              <a:rect l="l" t="t" r="r" b="b"/>
              <a:pathLst>
                <a:path w="410209" h="158750">
                  <a:moveTo>
                    <a:pt x="0" y="158495"/>
                  </a:moveTo>
                  <a:lnTo>
                    <a:pt x="409956" y="158495"/>
                  </a:lnTo>
                  <a:lnTo>
                    <a:pt x="409956" y="0"/>
                  </a:lnTo>
                  <a:lnTo>
                    <a:pt x="0" y="0"/>
                  </a:lnTo>
                  <a:lnTo>
                    <a:pt x="0" y="158495"/>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 name="object 24">
              <a:extLst>
                <a:ext uri="{FF2B5EF4-FFF2-40B4-BE49-F238E27FC236}">
                  <a16:creationId xmlns:a16="http://schemas.microsoft.com/office/drawing/2014/main" id="{533FDDE6-19A8-42C0-A016-E6615CF9F8C4}"/>
                </a:ext>
              </a:extLst>
            </p:cNvPr>
            <p:cNvSpPr/>
            <p:nvPr/>
          </p:nvSpPr>
          <p:spPr>
            <a:xfrm>
              <a:off x="620483" y="2804046"/>
              <a:ext cx="410209" cy="228600"/>
            </a:xfrm>
            <a:custGeom>
              <a:avLst/>
              <a:gdLst/>
              <a:ahLst/>
              <a:cxnLst/>
              <a:rect l="l" t="t" r="r" b="b"/>
              <a:pathLst>
                <a:path w="410209" h="228600">
                  <a:moveTo>
                    <a:pt x="0" y="228599"/>
                  </a:moveTo>
                  <a:lnTo>
                    <a:pt x="409956" y="228599"/>
                  </a:lnTo>
                  <a:lnTo>
                    <a:pt x="409956" y="0"/>
                  </a:lnTo>
                  <a:lnTo>
                    <a:pt x="0" y="0"/>
                  </a:lnTo>
                  <a:lnTo>
                    <a:pt x="0" y="228599"/>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object 25">
              <a:extLst>
                <a:ext uri="{FF2B5EF4-FFF2-40B4-BE49-F238E27FC236}">
                  <a16:creationId xmlns:a16="http://schemas.microsoft.com/office/drawing/2014/main" id="{CAD8493D-1765-492E-AF20-EB0AB36A0001}"/>
                </a:ext>
              </a:extLst>
            </p:cNvPr>
            <p:cNvSpPr/>
            <p:nvPr/>
          </p:nvSpPr>
          <p:spPr>
            <a:xfrm>
              <a:off x="620483" y="1533029"/>
              <a:ext cx="410209" cy="1499870"/>
            </a:xfrm>
            <a:custGeom>
              <a:avLst/>
              <a:gdLst/>
              <a:ahLst/>
              <a:cxnLst/>
              <a:rect l="l" t="t" r="r" b="b"/>
              <a:pathLst>
                <a:path w="410209" h="1499870">
                  <a:moveTo>
                    <a:pt x="0" y="1499616"/>
                  </a:moveTo>
                  <a:lnTo>
                    <a:pt x="409956" y="1499616"/>
                  </a:lnTo>
                  <a:lnTo>
                    <a:pt x="409956" y="0"/>
                  </a:lnTo>
                  <a:lnTo>
                    <a:pt x="0" y="0"/>
                  </a:lnTo>
                  <a:lnTo>
                    <a:pt x="0" y="1499616"/>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 name="object 26">
              <a:extLst>
                <a:ext uri="{FF2B5EF4-FFF2-40B4-BE49-F238E27FC236}">
                  <a16:creationId xmlns:a16="http://schemas.microsoft.com/office/drawing/2014/main" id="{6382EE16-52D1-429B-8377-2A275B6E3BE9}"/>
                </a:ext>
              </a:extLst>
            </p:cNvPr>
            <p:cNvSpPr/>
            <p:nvPr/>
          </p:nvSpPr>
          <p:spPr>
            <a:xfrm>
              <a:off x="1112736" y="1533029"/>
              <a:ext cx="410209" cy="375285"/>
            </a:xfrm>
            <a:custGeom>
              <a:avLst/>
              <a:gdLst/>
              <a:ahLst/>
              <a:cxnLst/>
              <a:rect l="l" t="t" r="r" b="b"/>
              <a:pathLst>
                <a:path w="410210" h="375285">
                  <a:moveTo>
                    <a:pt x="0" y="374904"/>
                  </a:moveTo>
                  <a:lnTo>
                    <a:pt x="409956" y="374904"/>
                  </a:lnTo>
                  <a:lnTo>
                    <a:pt x="409956" y="0"/>
                  </a:lnTo>
                  <a:lnTo>
                    <a:pt x="0" y="0"/>
                  </a:lnTo>
                  <a:lnTo>
                    <a:pt x="0" y="374904"/>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4" name="object 27">
              <a:extLst>
                <a:ext uri="{FF2B5EF4-FFF2-40B4-BE49-F238E27FC236}">
                  <a16:creationId xmlns:a16="http://schemas.microsoft.com/office/drawing/2014/main" id="{F47E2766-2B68-4F6C-92C9-AA0B4CE1918C}"/>
                </a:ext>
              </a:extLst>
            </p:cNvPr>
            <p:cNvSpPr/>
            <p:nvPr/>
          </p:nvSpPr>
          <p:spPr>
            <a:xfrm>
              <a:off x="1112736" y="2099958"/>
              <a:ext cx="410209" cy="163195"/>
            </a:xfrm>
            <a:custGeom>
              <a:avLst/>
              <a:gdLst/>
              <a:ahLst/>
              <a:cxnLst/>
              <a:rect l="l" t="t" r="r" b="b"/>
              <a:pathLst>
                <a:path w="410210" h="163195">
                  <a:moveTo>
                    <a:pt x="0" y="163068"/>
                  </a:moveTo>
                  <a:lnTo>
                    <a:pt x="409956" y="163068"/>
                  </a:lnTo>
                  <a:lnTo>
                    <a:pt x="409956" y="0"/>
                  </a:lnTo>
                  <a:lnTo>
                    <a:pt x="0" y="0"/>
                  </a:lnTo>
                  <a:lnTo>
                    <a:pt x="0" y="163068"/>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 name="object 28">
              <a:extLst>
                <a:ext uri="{FF2B5EF4-FFF2-40B4-BE49-F238E27FC236}">
                  <a16:creationId xmlns:a16="http://schemas.microsoft.com/office/drawing/2014/main" id="{41390E0B-2CDA-4117-9119-2A5D8C2D1C7E}"/>
                </a:ext>
              </a:extLst>
            </p:cNvPr>
            <p:cNvSpPr/>
            <p:nvPr/>
          </p:nvSpPr>
          <p:spPr>
            <a:xfrm>
              <a:off x="1112736" y="2455050"/>
              <a:ext cx="410209" cy="158750"/>
            </a:xfrm>
            <a:custGeom>
              <a:avLst/>
              <a:gdLst/>
              <a:ahLst/>
              <a:cxnLst/>
              <a:rect l="l" t="t" r="r" b="b"/>
              <a:pathLst>
                <a:path w="410210" h="158750">
                  <a:moveTo>
                    <a:pt x="0" y="158495"/>
                  </a:moveTo>
                  <a:lnTo>
                    <a:pt x="409956" y="158495"/>
                  </a:lnTo>
                  <a:lnTo>
                    <a:pt x="409956" y="0"/>
                  </a:lnTo>
                  <a:lnTo>
                    <a:pt x="0" y="0"/>
                  </a:lnTo>
                  <a:lnTo>
                    <a:pt x="0" y="158495"/>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 name="object 29">
              <a:extLst>
                <a:ext uri="{FF2B5EF4-FFF2-40B4-BE49-F238E27FC236}">
                  <a16:creationId xmlns:a16="http://schemas.microsoft.com/office/drawing/2014/main" id="{F54EE291-3626-48A9-B83B-89DF188902E3}"/>
                </a:ext>
              </a:extLst>
            </p:cNvPr>
            <p:cNvSpPr/>
            <p:nvPr/>
          </p:nvSpPr>
          <p:spPr>
            <a:xfrm>
              <a:off x="1112736" y="2804046"/>
              <a:ext cx="410209" cy="228600"/>
            </a:xfrm>
            <a:custGeom>
              <a:avLst/>
              <a:gdLst/>
              <a:ahLst/>
              <a:cxnLst/>
              <a:rect l="l" t="t" r="r" b="b"/>
              <a:pathLst>
                <a:path w="410210" h="228600">
                  <a:moveTo>
                    <a:pt x="0" y="228599"/>
                  </a:moveTo>
                  <a:lnTo>
                    <a:pt x="409956" y="228599"/>
                  </a:lnTo>
                  <a:lnTo>
                    <a:pt x="409956" y="0"/>
                  </a:lnTo>
                  <a:lnTo>
                    <a:pt x="0" y="0"/>
                  </a:lnTo>
                  <a:lnTo>
                    <a:pt x="0" y="228599"/>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 name="object 30">
              <a:extLst>
                <a:ext uri="{FF2B5EF4-FFF2-40B4-BE49-F238E27FC236}">
                  <a16:creationId xmlns:a16="http://schemas.microsoft.com/office/drawing/2014/main" id="{89E7084F-7823-4D8B-8E44-8B59919941FB}"/>
                </a:ext>
              </a:extLst>
            </p:cNvPr>
            <p:cNvSpPr/>
            <p:nvPr/>
          </p:nvSpPr>
          <p:spPr>
            <a:xfrm>
              <a:off x="1112736" y="1533029"/>
              <a:ext cx="410209" cy="1499870"/>
            </a:xfrm>
            <a:custGeom>
              <a:avLst/>
              <a:gdLst/>
              <a:ahLst/>
              <a:cxnLst/>
              <a:rect l="l" t="t" r="r" b="b"/>
              <a:pathLst>
                <a:path w="410210" h="1499870">
                  <a:moveTo>
                    <a:pt x="0" y="1499616"/>
                  </a:moveTo>
                  <a:lnTo>
                    <a:pt x="409956" y="1499616"/>
                  </a:lnTo>
                  <a:lnTo>
                    <a:pt x="409956" y="0"/>
                  </a:lnTo>
                  <a:lnTo>
                    <a:pt x="0" y="0"/>
                  </a:lnTo>
                  <a:lnTo>
                    <a:pt x="0" y="1499616"/>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 name="object 31">
              <a:extLst>
                <a:ext uri="{FF2B5EF4-FFF2-40B4-BE49-F238E27FC236}">
                  <a16:creationId xmlns:a16="http://schemas.microsoft.com/office/drawing/2014/main" id="{2BC794B1-2365-4B63-9CC5-2FC12EAE3045}"/>
                </a:ext>
              </a:extLst>
            </p:cNvPr>
            <p:cNvSpPr/>
            <p:nvPr/>
          </p:nvSpPr>
          <p:spPr>
            <a:xfrm>
              <a:off x="1604987" y="1533029"/>
              <a:ext cx="411480" cy="375285"/>
            </a:xfrm>
            <a:custGeom>
              <a:avLst/>
              <a:gdLst/>
              <a:ahLst/>
              <a:cxnLst/>
              <a:rect l="l" t="t" r="r" b="b"/>
              <a:pathLst>
                <a:path w="411480" h="375285">
                  <a:moveTo>
                    <a:pt x="0" y="374904"/>
                  </a:moveTo>
                  <a:lnTo>
                    <a:pt x="411480" y="374904"/>
                  </a:lnTo>
                  <a:lnTo>
                    <a:pt x="411480" y="0"/>
                  </a:lnTo>
                  <a:lnTo>
                    <a:pt x="0" y="0"/>
                  </a:lnTo>
                  <a:lnTo>
                    <a:pt x="0" y="374904"/>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9" name="object 32">
              <a:extLst>
                <a:ext uri="{FF2B5EF4-FFF2-40B4-BE49-F238E27FC236}">
                  <a16:creationId xmlns:a16="http://schemas.microsoft.com/office/drawing/2014/main" id="{C93221BB-B0AF-4424-99E2-168893C913FA}"/>
                </a:ext>
              </a:extLst>
            </p:cNvPr>
            <p:cNvSpPr/>
            <p:nvPr/>
          </p:nvSpPr>
          <p:spPr>
            <a:xfrm>
              <a:off x="1604987" y="2099958"/>
              <a:ext cx="411480" cy="163195"/>
            </a:xfrm>
            <a:custGeom>
              <a:avLst/>
              <a:gdLst/>
              <a:ahLst/>
              <a:cxnLst/>
              <a:rect l="l" t="t" r="r" b="b"/>
              <a:pathLst>
                <a:path w="411480" h="163195">
                  <a:moveTo>
                    <a:pt x="0" y="163068"/>
                  </a:moveTo>
                  <a:lnTo>
                    <a:pt x="411480" y="163068"/>
                  </a:lnTo>
                  <a:lnTo>
                    <a:pt x="411480" y="0"/>
                  </a:lnTo>
                  <a:lnTo>
                    <a:pt x="0" y="0"/>
                  </a:lnTo>
                  <a:lnTo>
                    <a:pt x="0" y="163068"/>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 name="object 33">
              <a:extLst>
                <a:ext uri="{FF2B5EF4-FFF2-40B4-BE49-F238E27FC236}">
                  <a16:creationId xmlns:a16="http://schemas.microsoft.com/office/drawing/2014/main" id="{2D4BE580-1A0C-4530-BC45-BF43C984D686}"/>
                </a:ext>
              </a:extLst>
            </p:cNvPr>
            <p:cNvSpPr/>
            <p:nvPr/>
          </p:nvSpPr>
          <p:spPr>
            <a:xfrm>
              <a:off x="1604987" y="2455050"/>
              <a:ext cx="411480" cy="158750"/>
            </a:xfrm>
            <a:custGeom>
              <a:avLst/>
              <a:gdLst/>
              <a:ahLst/>
              <a:cxnLst/>
              <a:rect l="l" t="t" r="r" b="b"/>
              <a:pathLst>
                <a:path w="411480" h="158750">
                  <a:moveTo>
                    <a:pt x="0" y="158495"/>
                  </a:moveTo>
                  <a:lnTo>
                    <a:pt x="411480" y="158495"/>
                  </a:lnTo>
                  <a:lnTo>
                    <a:pt x="411480" y="0"/>
                  </a:lnTo>
                  <a:lnTo>
                    <a:pt x="0" y="0"/>
                  </a:lnTo>
                  <a:lnTo>
                    <a:pt x="0" y="158495"/>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1" name="object 34">
              <a:extLst>
                <a:ext uri="{FF2B5EF4-FFF2-40B4-BE49-F238E27FC236}">
                  <a16:creationId xmlns:a16="http://schemas.microsoft.com/office/drawing/2014/main" id="{E7D39A20-A679-4FA4-B2D3-51ED4A3FCCDB}"/>
                </a:ext>
              </a:extLst>
            </p:cNvPr>
            <p:cNvSpPr/>
            <p:nvPr/>
          </p:nvSpPr>
          <p:spPr>
            <a:xfrm>
              <a:off x="1604987" y="2804046"/>
              <a:ext cx="411480" cy="228600"/>
            </a:xfrm>
            <a:custGeom>
              <a:avLst/>
              <a:gdLst/>
              <a:ahLst/>
              <a:cxnLst/>
              <a:rect l="l" t="t" r="r" b="b"/>
              <a:pathLst>
                <a:path w="411480" h="228600">
                  <a:moveTo>
                    <a:pt x="0" y="228599"/>
                  </a:moveTo>
                  <a:lnTo>
                    <a:pt x="411480" y="228599"/>
                  </a:lnTo>
                  <a:lnTo>
                    <a:pt x="411480" y="0"/>
                  </a:lnTo>
                  <a:lnTo>
                    <a:pt x="0" y="0"/>
                  </a:lnTo>
                  <a:lnTo>
                    <a:pt x="0" y="228599"/>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2" name="object 35">
              <a:extLst>
                <a:ext uri="{FF2B5EF4-FFF2-40B4-BE49-F238E27FC236}">
                  <a16:creationId xmlns:a16="http://schemas.microsoft.com/office/drawing/2014/main" id="{D29DE6D5-13E6-4D3D-8D53-CBD810725020}"/>
                </a:ext>
              </a:extLst>
            </p:cNvPr>
            <p:cNvSpPr/>
            <p:nvPr/>
          </p:nvSpPr>
          <p:spPr>
            <a:xfrm>
              <a:off x="1604987" y="1533029"/>
              <a:ext cx="411480" cy="1499870"/>
            </a:xfrm>
            <a:custGeom>
              <a:avLst/>
              <a:gdLst/>
              <a:ahLst/>
              <a:cxnLst/>
              <a:rect l="l" t="t" r="r" b="b"/>
              <a:pathLst>
                <a:path w="411480" h="1499870">
                  <a:moveTo>
                    <a:pt x="0" y="1499616"/>
                  </a:moveTo>
                  <a:lnTo>
                    <a:pt x="411480" y="1499616"/>
                  </a:lnTo>
                  <a:lnTo>
                    <a:pt x="411480" y="0"/>
                  </a:lnTo>
                  <a:lnTo>
                    <a:pt x="0" y="0"/>
                  </a:lnTo>
                  <a:lnTo>
                    <a:pt x="0" y="1499616"/>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 name="object 36">
              <a:extLst>
                <a:ext uri="{FF2B5EF4-FFF2-40B4-BE49-F238E27FC236}">
                  <a16:creationId xmlns:a16="http://schemas.microsoft.com/office/drawing/2014/main" id="{5142ADF3-1966-455A-ACF5-D5541D17A811}"/>
                </a:ext>
              </a:extLst>
            </p:cNvPr>
            <p:cNvSpPr/>
            <p:nvPr/>
          </p:nvSpPr>
          <p:spPr>
            <a:xfrm>
              <a:off x="2098764" y="1533029"/>
              <a:ext cx="410209" cy="375285"/>
            </a:xfrm>
            <a:custGeom>
              <a:avLst/>
              <a:gdLst/>
              <a:ahLst/>
              <a:cxnLst/>
              <a:rect l="l" t="t" r="r" b="b"/>
              <a:pathLst>
                <a:path w="410210" h="375285">
                  <a:moveTo>
                    <a:pt x="0" y="374904"/>
                  </a:moveTo>
                  <a:lnTo>
                    <a:pt x="409956" y="374904"/>
                  </a:lnTo>
                  <a:lnTo>
                    <a:pt x="409956" y="0"/>
                  </a:lnTo>
                  <a:lnTo>
                    <a:pt x="0" y="0"/>
                  </a:lnTo>
                  <a:lnTo>
                    <a:pt x="0" y="374904"/>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4" name="object 37">
              <a:extLst>
                <a:ext uri="{FF2B5EF4-FFF2-40B4-BE49-F238E27FC236}">
                  <a16:creationId xmlns:a16="http://schemas.microsoft.com/office/drawing/2014/main" id="{8DEF2BA1-C308-472D-B825-C99F5A5F1D96}"/>
                </a:ext>
              </a:extLst>
            </p:cNvPr>
            <p:cNvSpPr/>
            <p:nvPr/>
          </p:nvSpPr>
          <p:spPr>
            <a:xfrm>
              <a:off x="2098764" y="2099958"/>
              <a:ext cx="410209" cy="163195"/>
            </a:xfrm>
            <a:custGeom>
              <a:avLst/>
              <a:gdLst/>
              <a:ahLst/>
              <a:cxnLst/>
              <a:rect l="l" t="t" r="r" b="b"/>
              <a:pathLst>
                <a:path w="410210" h="163195">
                  <a:moveTo>
                    <a:pt x="0" y="163068"/>
                  </a:moveTo>
                  <a:lnTo>
                    <a:pt x="409956" y="163068"/>
                  </a:lnTo>
                  <a:lnTo>
                    <a:pt x="409956" y="0"/>
                  </a:lnTo>
                  <a:lnTo>
                    <a:pt x="0" y="0"/>
                  </a:lnTo>
                  <a:lnTo>
                    <a:pt x="0" y="163068"/>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5" name="object 38">
              <a:extLst>
                <a:ext uri="{FF2B5EF4-FFF2-40B4-BE49-F238E27FC236}">
                  <a16:creationId xmlns:a16="http://schemas.microsoft.com/office/drawing/2014/main" id="{4006E047-E77A-41BE-BA66-3636D9ED8F6C}"/>
                </a:ext>
              </a:extLst>
            </p:cNvPr>
            <p:cNvSpPr/>
            <p:nvPr/>
          </p:nvSpPr>
          <p:spPr>
            <a:xfrm>
              <a:off x="2098764" y="2455050"/>
              <a:ext cx="410209" cy="158750"/>
            </a:xfrm>
            <a:custGeom>
              <a:avLst/>
              <a:gdLst/>
              <a:ahLst/>
              <a:cxnLst/>
              <a:rect l="l" t="t" r="r" b="b"/>
              <a:pathLst>
                <a:path w="410210" h="158750">
                  <a:moveTo>
                    <a:pt x="0" y="158495"/>
                  </a:moveTo>
                  <a:lnTo>
                    <a:pt x="409956" y="158495"/>
                  </a:lnTo>
                  <a:lnTo>
                    <a:pt x="409956" y="0"/>
                  </a:lnTo>
                  <a:lnTo>
                    <a:pt x="0" y="0"/>
                  </a:lnTo>
                  <a:lnTo>
                    <a:pt x="0" y="158495"/>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6" name="object 39">
              <a:extLst>
                <a:ext uri="{FF2B5EF4-FFF2-40B4-BE49-F238E27FC236}">
                  <a16:creationId xmlns:a16="http://schemas.microsoft.com/office/drawing/2014/main" id="{FD934C20-E20A-4DFD-80EA-A90F80650C13}"/>
                </a:ext>
              </a:extLst>
            </p:cNvPr>
            <p:cNvSpPr/>
            <p:nvPr/>
          </p:nvSpPr>
          <p:spPr>
            <a:xfrm>
              <a:off x="2098764" y="2804046"/>
              <a:ext cx="410209" cy="228600"/>
            </a:xfrm>
            <a:custGeom>
              <a:avLst/>
              <a:gdLst/>
              <a:ahLst/>
              <a:cxnLst/>
              <a:rect l="l" t="t" r="r" b="b"/>
              <a:pathLst>
                <a:path w="410210" h="228600">
                  <a:moveTo>
                    <a:pt x="0" y="228599"/>
                  </a:moveTo>
                  <a:lnTo>
                    <a:pt x="409956" y="228599"/>
                  </a:lnTo>
                  <a:lnTo>
                    <a:pt x="409956" y="0"/>
                  </a:lnTo>
                  <a:lnTo>
                    <a:pt x="0" y="0"/>
                  </a:lnTo>
                  <a:lnTo>
                    <a:pt x="0" y="228599"/>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7" name="object 40">
              <a:extLst>
                <a:ext uri="{FF2B5EF4-FFF2-40B4-BE49-F238E27FC236}">
                  <a16:creationId xmlns:a16="http://schemas.microsoft.com/office/drawing/2014/main" id="{96FBC9D5-00FA-4487-B433-A1A80914C310}"/>
                </a:ext>
              </a:extLst>
            </p:cNvPr>
            <p:cNvSpPr/>
            <p:nvPr/>
          </p:nvSpPr>
          <p:spPr>
            <a:xfrm>
              <a:off x="2098764" y="1533029"/>
              <a:ext cx="410209" cy="1499870"/>
            </a:xfrm>
            <a:custGeom>
              <a:avLst/>
              <a:gdLst/>
              <a:ahLst/>
              <a:cxnLst/>
              <a:rect l="l" t="t" r="r" b="b"/>
              <a:pathLst>
                <a:path w="410210" h="1499870">
                  <a:moveTo>
                    <a:pt x="0" y="1499616"/>
                  </a:moveTo>
                  <a:lnTo>
                    <a:pt x="409956" y="1499616"/>
                  </a:lnTo>
                  <a:lnTo>
                    <a:pt x="409956" y="0"/>
                  </a:lnTo>
                  <a:lnTo>
                    <a:pt x="0" y="0"/>
                  </a:lnTo>
                  <a:lnTo>
                    <a:pt x="0" y="1499616"/>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8" name="object 41">
              <a:extLst>
                <a:ext uri="{FF2B5EF4-FFF2-40B4-BE49-F238E27FC236}">
                  <a16:creationId xmlns:a16="http://schemas.microsoft.com/office/drawing/2014/main" id="{175AE568-8445-4CF9-87E2-7AE72E0DDCA1}"/>
                </a:ext>
              </a:extLst>
            </p:cNvPr>
            <p:cNvSpPr/>
            <p:nvPr/>
          </p:nvSpPr>
          <p:spPr>
            <a:xfrm>
              <a:off x="525995" y="3029597"/>
              <a:ext cx="889000" cy="346075"/>
            </a:xfrm>
            <a:custGeom>
              <a:avLst/>
              <a:gdLst/>
              <a:ahLst/>
              <a:cxnLst/>
              <a:rect l="l" t="t" r="r" b="b"/>
              <a:pathLst>
                <a:path w="889000" h="346075">
                  <a:moveTo>
                    <a:pt x="0" y="0"/>
                  </a:moveTo>
                  <a:lnTo>
                    <a:pt x="0" y="345947"/>
                  </a:lnTo>
                  <a:lnTo>
                    <a:pt x="888491" y="345947"/>
                  </a:lnTo>
                  <a:lnTo>
                    <a:pt x="0" y="0"/>
                  </a:lnTo>
                  <a:close/>
                </a:path>
              </a:pathLst>
            </a:custGeom>
            <a:solidFill>
              <a:srgbClr val="FFFFFF"/>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9" name="object 42">
              <a:extLst>
                <a:ext uri="{FF2B5EF4-FFF2-40B4-BE49-F238E27FC236}">
                  <a16:creationId xmlns:a16="http://schemas.microsoft.com/office/drawing/2014/main" id="{A869F0B2-39DB-4E62-9EF8-210132D0599B}"/>
                </a:ext>
              </a:extLst>
            </p:cNvPr>
            <p:cNvSpPr/>
            <p:nvPr/>
          </p:nvSpPr>
          <p:spPr>
            <a:xfrm>
              <a:off x="2507196" y="1529982"/>
              <a:ext cx="600710" cy="314325"/>
            </a:xfrm>
            <a:custGeom>
              <a:avLst/>
              <a:gdLst/>
              <a:ahLst/>
              <a:cxnLst/>
              <a:rect l="l" t="t" r="r" b="b"/>
              <a:pathLst>
                <a:path w="600710" h="314325">
                  <a:moveTo>
                    <a:pt x="600456" y="0"/>
                  </a:moveTo>
                  <a:lnTo>
                    <a:pt x="0" y="0"/>
                  </a:lnTo>
                  <a:lnTo>
                    <a:pt x="600456" y="313943"/>
                  </a:lnTo>
                  <a:lnTo>
                    <a:pt x="600456" y="0"/>
                  </a:lnTo>
                  <a:close/>
                </a:path>
              </a:pathLst>
            </a:custGeom>
            <a:solidFill>
              <a:srgbClr val="FFFFFF"/>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0" name="object 43">
              <a:extLst>
                <a:ext uri="{FF2B5EF4-FFF2-40B4-BE49-F238E27FC236}">
                  <a16:creationId xmlns:a16="http://schemas.microsoft.com/office/drawing/2014/main" id="{E3742728-ED85-4090-9408-8F5B4604645E}"/>
                </a:ext>
              </a:extLst>
            </p:cNvPr>
            <p:cNvSpPr/>
            <p:nvPr/>
          </p:nvSpPr>
          <p:spPr>
            <a:xfrm>
              <a:off x="2511768" y="3061602"/>
              <a:ext cx="614680" cy="210820"/>
            </a:xfrm>
            <a:custGeom>
              <a:avLst/>
              <a:gdLst/>
              <a:ahLst/>
              <a:cxnLst/>
              <a:rect l="l" t="t" r="r" b="b"/>
              <a:pathLst>
                <a:path w="614679" h="210820">
                  <a:moveTo>
                    <a:pt x="0" y="0"/>
                  </a:moveTo>
                  <a:lnTo>
                    <a:pt x="614299" y="210312"/>
                  </a:lnTo>
                </a:path>
              </a:pathLst>
            </a:custGeom>
            <a:ln w="12192">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 name="object 44">
              <a:extLst>
                <a:ext uri="{FF2B5EF4-FFF2-40B4-BE49-F238E27FC236}">
                  <a16:creationId xmlns:a16="http://schemas.microsoft.com/office/drawing/2014/main" id="{BC527043-AC86-4072-BE49-69395B0BB9BC}"/>
                </a:ext>
              </a:extLst>
            </p:cNvPr>
            <p:cNvSpPr txBox="1"/>
            <p:nvPr/>
          </p:nvSpPr>
          <p:spPr>
            <a:xfrm>
              <a:off x="158553" y="1904376"/>
              <a:ext cx="246221" cy="985074"/>
            </a:xfrm>
            <a:prstGeom prst="rect">
              <a:avLst/>
            </a:prstGeom>
          </p:spPr>
          <p:txBody>
            <a:bodyPr vert="vert270" wrap="square" lIns="0" tIns="14604" rIns="0" bIns="0" rtlCol="0">
              <a:spAutoFit/>
            </a:bodyPr>
            <a:lstStyle/>
            <a:p>
              <a:pPr marL="12700" marR="0" lvl="0" indent="0" algn="ctr" defTabSz="914400" rtl="0" eaLnBrk="0" fontAlgn="base" latinLnBrk="0" hangingPunct="0">
                <a:lnSpc>
                  <a:spcPct val="100000"/>
                </a:lnSpc>
                <a:spcBef>
                  <a:spcPts val="114"/>
                </a:spcBef>
                <a:spcAft>
                  <a:spcPct val="0"/>
                </a:spcAft>
                <a:buClrTx/>
                <a:buSzTx/>
                <a:buFontTx/>
                <a:buNone/>
                <a:tabLst/>
                <a:defRPr/>
              </a:pPr>
              <a:r>
                <a:rPr kumimoji="0" b="0" i="0" u="none" strike="noStrike" kern="1200" cap="none" spc="-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a:t>
              </a:r>
              <a:r>
                <a:rPr kumimoji="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egion</a:t>
              </a:r>
              <a:r>
                <a:rPr kumimoji="0" lang="de-CH" b="0" i="0" u="none" strike="noStrike" kern="1200" cap="none" spc="0" normalizeH="0" baseline="0" noProof="0" dirty="0">
                  <a:ln>
                    <a:noFill/>
                  </a:ln>
                  <a:solidFill>
                    <a:srgbClr val="000000"/>
                  </a:solidFill>
                  <a:effectLst/>
                  <a:uLnTx/>
                  <a:uFillTx/>
                  <a:latin typeface="Calibri"/>
                  <a:ea typeface="+mn-ea"/>
                  <a:cs typeface="Calibri"/>
                </a:rPr>
                <a:t>en</a:t>
              </a:r>
              <a:endParaRPr kumimoji="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42" name="object 45">
              <a:extLst>
                <a:ext uri="{FF2B5EF4-FFF2-40B4-BE49-F238E27FC236}">
                  <a16:creationId xmlns:a16="http://schemas.microsoft.com/office/drawing/2014/main" id="{9C7839F9-1177-485F-8D94-F3ACE8AF7CFE}"/>
                </a:ext>
              </a:extLst>
            </p:cNvPr>
            <p:cNvSpPr txBox="1"/>
            <p:nvPr/>
          </p:nvSpPr>
          <p:spPr>
            <a:xfrm>
              <a:off x="-405136" y="1566723"/>
              <a:ext cx="949674" cy="259686"/>
            </a:xfrm>
            <a:prstGeom prst="rect">
              <a:avLst/>
            </a:prstGeom>
          </p:spPr>
          <p:txBody>
            <a:bodyPr vert="horz" wrap="square" lIns="0" tIns="13335" rIns="0" bIns="0" rtlCol="0">
              <a:spAutoFit/>
            </a:bodyPr>
            <a:lstStyle/>
            <a:p>
              <a:pPr marL="12700" marR="0" lvl="0" indent="0" algn="r" defTabSz="914400" rtl="0" eaLnBrk="0" fontAlgn="base" latinLnBrk="0" hangingPunct="0">
                <a:lnSpc>
                  <a:spcPct val="100000"/>
                </a:lnSpc>
                <a:spcBef>
                  <a:spcPts val="105"/>
                </a:spcBef>
                <a:spcAft>
                  <a:spcPct val="0"/>
                </a:spcAft>
                <a:buClrTx/>
                <a:buSzTx/>
                <a:buFontTx/>
                <a:buNone/>
                <a:tabLst/>
                <a:defRPr/>
              </a:pPr>
              <a:r>
                <a:rPr kumimoji="0" lang="de-CH" b="0" i="0" u="none" strike="noStrike" kern="1200" cap="none" spc="65"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Divisionen</a:t>
              </a:r>
              <a:endParaRPr kumimoji="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endParaRPr>
            </a:p>
          </p:txBody>
        </p:sp>
        <p:sp>
          <p:nvSpPr>
            <p:cNvPr id="43" name="object 46">
              <a:extLst>
                <a:ext uri="{FF2B5EF4-FFF2-40B4-BE49-F238E27FC236}">
                  <a16:creationId xmlns:a16="http://schemas.microsoft.com/office/drawing/2014/main" id="{EB8452FD-7509-47B3-8EBF-F14EEC0A8284}"/>
                </a:ext>
              </a:extLst>
            </p:cNvPr>
            <p:cNvSpPr/>
            <p:nvPr/>
          </p:nvSpPr>
          <p:spPr>
            <a:xfrm>
              <a:off x="492467" y="1907934"/>
              <a:ext cx="2112645" cy="192405"/>
            </a:xfrm>
            <a:custGeom>
              <a:avLst/>
              <a:gdLst/>
              <a:ahLst/>
              <a:cxnLst/>
              <a:rect l="l" t="t" r="r" b="b"/>
              <a:pathLst>
                <a:path w="2112645" h="192404">
                  <a:moveTo>
                    <a:pt x="0" y="192024"/>
                  </a:moveTo>
                  <a:lnTo>
                    <a:pt x="2112264" y="192024"/>
                  </a:lnTo>
                  <a:lnTo>
                    <a:pt x="2112264" y="0"/>
                  </a:lnTo>
                  <a:lnTo>
                    <a:pt x="0" y="0"/>
                  </a:lnTo>
                  <a:lnTo>
                    <a:pt x="0" y="192024"/>
                  </a:lnTo>
                  <a:close/>
                </a:path>
              </a:pathLst>
            </a:custGeom>
            <a:solidFill>
              <a:srgbClr val="BEBEBE">
                <a:alpha val="94900"/>
              </a:srgbClr>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4" name="object 47">
              <a:extLst>
                <a:ext uri="{FF2B5EF4-FFF2-40B4-BE49-F238E27FC236}">
                  <a16:creationId xmlns:a16="http://schemas.microsoft.com/office/drawing/2014/main" id="{131E251C-6468-483E-9CD3-CEF8DBC3B8A0}"/>
                </a:ext>
              </a:extLst>
            </p:cNvPr>
            <p:cNvSpPr/>
            <p:nvPr/>
          </p:nvSpPr>
          <p:spPr>
            <a:xfrm>
              <a:off x="492467" y="1907934"/>
              <a:ext cx="2112645" cy="192405"/>
            </a:xfrm>
            <a:custGeom>
              <a:avLst/>
              <a:gdLst/>
              <a:ahLst/>
              <a:cxnLst/>
              <a:rect l="l" t="t" r="r" b="b"/>
              <a:pathLst>
                <a:path w="2112645" h="192404">
                  <a:moveTo>
                    <a:pt x="0" y="192024"/>
                  </a:moveTo>
                  <a:lnTo>
                    <a:pt x="2112264" y="192024"/>
                  </a:lnTo>
                  <a:lnTo>
                    <a:pt x="2112264" y="0"/>
                  </a:lnTo>
                  <a:lnTo>
                    <a:pt x="0" y="0"/>
                  </a:lnTo>
                  <a:lnTo>
                    <a:pt x="0" y="192024"/>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5" name="object 48">
              <a:extLst>
                <a:ext uri="{FF2B5EF4-FFF2-40B4-BE49-F238E27FC236}">
                  <a16:creationId xmlns:a16="http://schemas.microsoft.com/office/drawing/2014/main" id="{5A2506D4-D2AD-44D1-BEDD-643A403499BC}"/>
                </a:ext>
              </a:extLst>
            </p:cNvPr>
            <p:cNvSpPr txBox="1"/>
            <p:nvPr/>
          </p:nvSpPr>
          <p:spPr>
            <a:xfrm>
              <a:off x="620483" y="1478955"/>
              <a:ext cx="1984375" cy="619760"/>
            </a:xfrm>
            <a:prstGeom prst="rect">
              <a:avLst/>
            </a:prstGeom>
          </p:spPr>
          <p:txBody>
            <a:bodyPr vert="horz" wrap="square" lIns="0" tIns="119380" rIns="0" bIns="0" rtlCol="0">
              <a:spAutoFit/>
            </a:bodyPr>
            <a:lstStyle/>
            <a:p>
              <a:pPr marL="0" marR="71755" lvl="0" indent="0" algn="ctr" defTabSz="914400" rtl="0" eaLnBrk="0" fontAlgn="base" latinLnBrk="0" hangingPunct="0">
                <a:lnSpc>
                  <a:spcPct val="100000"/>
                </a:lnSpc>
                <a:spcBef>
                  <a:spcPts val="940"/>
                </a:spcBef>
                <a:spcAft>
                  <a:spcPct val="0"/>
                </a:spcAft>
                <a:buClrTx/>
                <a:buSzTx/>
                <a:buFontTx/>
                <a:buNone/>
                <a:tabLst>
                  <a:tab pos="501650" algn="l"/>
                  <a:tab pos="1021715" algn="l"/>
                  <a:tab pos="1463040" algn="l"/>
                </a:tabLst>
                <a:defRPr/>
              </a:pPr>
              <a:r>
                <a:rPr kumimoji="0" sz="1400" b="0" i="0" u="none" strike="noStrike" kern="1200" cap="none" spc="114" normalizeH="0" baseline="0" noProof="0" dirty="0">
                  <a:ln>
                    <a:noFill/>
                  </a:ln>
                  <a:solidFill>
                    <a:srgbClr val="FFFFFF"/>
                  </a:solidFill>
                  <a:effectLst/>
                  <a:uLnTx/>
                  <a:uFillTx/>
                  <a:latin typeface="Calibri"/>
                  <a:ea typeface="+mn-ea"/>
                  <a:cs typeface="Calibri"/>
                </a:rPr>
                <a:t>PG	</a:t>
              </a:r>
              <a:r>
                <a:rPr kumimoji="0" sz="1400" b="0" i="0" u="none" strike="noStrike" kern="1200" cap="none" spc="140" normalizeH="0" baseline="0" noProof="0" dirty="0">
                  <a:ln>
                    <a:noFill/>
                  </a:ln>
                  <a:solidFill>
                    <a:srgbClr val="FFFFFF"/>
                  </a:solidFill>
                  <a:effectLst/>
                  <a:uLnTx/>
                  <a:uFillTx/>
                  <a:latin typeface="Calibri"/>
                  <a:ea typeface="+mn-ea"/>
                  <a:cs typeface="Calibri"/>
                </a:rPr>
                <a:t>EP	</a:t>
              </a:r>
              <a:r>
                <a:rPr kumimoji="0" sz="1400" b="0" i="0" u="none" strike="noStrike" kern="1200" cap="none" spc="40" normalizeH="0" baseline="0" noProof="0" dirty="0">
                  <a:ln>
                    <a:noFill/>
                  </a:ln>
                  <a:solidFill>
                    <a:srgbClr val="FFFFFF"/>
                  </a:solidFill>
                  <a:effectLst/>
                  <a:uLnTx/>
                  <a:uFillTx/>
                  <a:latin typeface="Calibri"/>
                  <a:ea typeface="+mn-ea"/>
                  <a:cs typeface="Calibri"/>
                </a:rPr>
                <a:t>IA	</a:t>
              </a:r>
              <a:r>
                <a:rPr kumimoji="0" sz="1400" b="0" i="0" u="none" strike="noStrike" kern="1200" cap="none" spc="55" normalizeH="0" baseline="0" noProof="0" dirty="0">
                  <a:ln>
                    <a:noFill/>
                  </a:ln>
                  <a:solidFill>
                    <a:srgbClr val="FFFFFF"/>
                  </a:solidFill>
                  <a:effectLst/>
                  <a:uLnTx/>
                  <a:uFillTx/>
                  <a:latin typeface="Calibri"/>
                  <a:ea typeface="+mn-ea"/>
                  <a:cs typeface="Calibri"/>
                </a:rPr>
                <a:t>RM</a:t>
              </a:r>
              <a:endParaRPr kumimoji="0" sz="1400" b="0" i="0" u="none" strike="noStrike" kern="1200" cap="none" spc="0" normalizeH="0" baseline="0" noProof="0" dirty="0">
                <a:ln>
                  <a:noFill/>
                </a:ln>
                <a:solidFill>
                  <a:srgbClr val="000000"/>
                </a:solidFill>
                <a:effectLst/>
                <a:uLnTx/>
                <a:uFillTx/>
                <a:latin typeface="Calibri"/>
                <a:ea typeface="+mn-ea"/>
                <a:cs typeface="Calibri"/>
              </a:endParaRPr>
            </a:p>
            <a:p>
              <a:pPr marL="0" marR="120014" lvl="0" indent="0" algn="ctr" defTabSz="914400" rtl="0" eaLnBrk="0" fontAlgn="base" latinLnBrk="0" hangingPunct="0">
                <a:lnSpc>
                  <a:spcPct val="100000"/>
                </a:lnSpc>
                <a:spcBef>
                  <a:spcPts val="715"/>
                </a:spcBef>
                <a:spcAft>
                  <a:spcPct val="0"/>
                </a:spcAft>
                <a:buClrTx/>
                <a:buSzTx/>
                <a:buFontTx/>
                <a:buNone/>
                <a:tabLst/>
                <a:defRPr/>
              </a:pPr>
              <a:r>
                <a:rPr kumimoji="0" sz="1200" b="0" i="0" u="none" strike="noStrike" kern="1200" cap="none" spc="90" normalizeH="0" baseline="0" noProof="0" dirty="0">
                  <a:ln>
                    <a:noFill/>
                  </a:ln>
                  <a:solidFill>
                    <a:srgbClr val="000000"/>
                  </a:solidFill>
                  <a:effectLst/>
                  <a:uLnTx/>
                  <a:uFillTx/>
                  <a:latin typeface="Calibri"/>
                  <a:ea typeface="+mn-ea"/>
                  <a:cs typeface="Calibri"/>
                </a:rPr>
                <a:t>Region</a:t>
              </a:r>
              <a:endParaRPr kumimoji="0" sz="12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46" name="object 49">
              <a:extLst>
                <a:ext uri="{FF2B5EF4-FFF2-40B4-BE49-F238E27FC236}">
                  <a16:creationId xmlns:a16="http://schemas.microsoft.com/office/drawing/2014/main" id="{24EBA8AC-51DB-4BB1-A05F-8FCC0A5C2F53}"/>
                </a:ext>
              </a:extLst>
            </p:cNvPr>
            <p:cNvSpPr/>
            <p:nvPr/>
          </p:nvSpPr>
          <p:spPr>
            <a:xfrm>
              <a:off x="492467" y="2263026"/>
              <a:ext cx="2112645" cy="192405"/>
            </a:xfrm>
            <a:custGeom>
              <a:avLst/>
              <a:gdLst/>
              <a:ahLst/>
              <a:cxnLst/>
              <a:rect l="l" t="t" r="r" b="b"/>
              <a:pathLst>
                <a:path w="2112645" h="192404">
                  <a:moveTo>
                    <a:pt x="0" y="192024"/>
                  </a:moveTo>
                  <a:lnTo>
                    <a:pt x="2112264" y="192024"/>
                  </a:lnTo>
                  <a:lnTo>
                    <a:pt x="2112264" y="0"/>
                  </a:lnTo>
                  <a:lnTo>
                    <a:pt x="0" y="0"/>
                  </a:lnTo>
                  <a:lnTo>
                    <a:pt x="0" y="192024"/>
                  </a:lnTo>
                  <a:close/>
                </a:path>
              </a:pathLst>
            </a:custGeom>
            <a:solidFill>
              <a:srgbClr val="BEBEBE">
                <a:alpha val="94900"/>
              </a:srgbClr>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7" name="object 50">
              <a:extLst>
                <a:ext uri="{FF2B5EF4-FFF2-40B4-BE49-F238E27FC236}">
                  <a16:creationId xmlns:a16="http://schemas.microsoft.com/office/drawing/2014/main" id="{FFF3B158-C7D1-4EBC-8557-62EC98AE9EB3}"/>
                </a:ext>
              </a:extLst>
            </p:cNvPr>
            <p:cNvSpPr/>
            <p:nvPr/>
          </p:nvSpPr>
          <p:spPr>
            <a:xfrm>
              <a:off x="492467" y="2263026"/>
              <a:ext cx="2112645" cy="192405"/>
            </a:xfrm>
            <a:custGeom>
              <a:avLst/>
              <a:gdLst/>
              <a:ahLst/>
              <a:cxnLst/>
              <a:rect l="l" t="t" r="r" b="b"/>
              <a:pathLst>
                <a:path w="2112645" h="192404">
                  <a:moveTo>
                    <a:pt x="0" y="192024"/>
                  </a:moveTo>
                  <a:lnTo>
                    <a:pt x="2112264" y="192024"/>
                  </a:lnTo>
                  <a:lnTo>
                    <a:pt x="2112264" y="0"/>
                  </a:lnTo>
                  <a:lnTo>
                    <a:pt x="0" y="0"/>
                  </a:lnTo>
                  <a:lnTo>
                    <a:pt x="0" y="192024"/>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8" name="object 51">
              <a:extLst>
                <a:ext uri="{FF2B5EF4-FFF2-40B4-BE49-F238E27FC236}">
                  <a16:creationId xmlns:a16="http://schemas.microsoft.com/office/drawing/2014/main" id="{DC3C4799-963D-4E93-B7E1-96D9D4248305}"/>
                </a:ext>
              </a:extLst>
            </p:cNvPr>
            <p:cNvSpPr txBox="1"/>
            <p:nvPr/>
          </p:nvSpPr>
          <p:spPr>
            <a:xfrm>
              <a:off x="626580" y="2245119"/>
              <a:ext cx="1978660" cy="197490"/>
            </a:xfrm>
            <a:prstGeom prst="rect">
              <a:avLst/>
            </a:prstGeom>
          </p:spPr>
          <p:txBody>
            <a:bodyPr vert="horz" wrap="square" lIns="0" tIns="12700" rIns="0" bIns="0" rtlCol="0">
              <a:spAutoFit/>
            </a:bodyPr>
            <a:lstStyle/>
            <a:p>
              <a:pPr marL="0" marR="126364" lvl="0" indent="0" algn="ctr"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90" normalizeH="0" baseline="0" noProof="0" dirty="0">
                  <a:ln>
                    <a:noFill/>
                  </a:ln>
                  <a:solidFill>
                    <a:srgbClr val="000000"/>
                  </a:solidFill>
                  <a:effectLst/>
                  <a:uLnTx/>
                  <a:uFillTx/>
                  <a:latin typeface="Calibri"/>
                  <a:ea typeface="+mn-ea"/>
                  <a:cs typeface="Calibri"/>
                </a:rPr>
                <a:t>Region</a:t>
              </a:r>
              <a:endParaRPr kumimoji="0" sz="12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49" name="object 52">
              <a:extLst>
                <a:ext uri="{FF2B5EF4-FFF2-40B4-BE49-F238E27FC236}">
                  <a16:creationId xmlns:a16="http://schemas.microsoft.com/office/drawing/2014/main" id="{658A8C82-8169-46B1-8CC1-1F7CD69087F3}"/>
                </a:ext>
              </a:extLst>
            </p:cNvPr>
            <p:cNvSpPr/>
            <p:nvPr/>
          </p:nvSpPr>
          <p:spPr>
            <a:xfrm>
              <a:off x="492467" y="2613546"/>
              <a:ext cx="2112645" cy="190500"/>
            </a:xfrm>
            <a:custGeom>
              <a:avLst/>
              <a:gdLst/>
              <a:ahLst/>
              <a:cxnLst/>
              <a:rect l="l" t="t" r="r" b="b"/>
              <a:pathLst>
                <a:path w="2112645" h="190500">
                  <a:moveTo>
                    <a:pt x="0" y="190499"/>
                  </a:moveTo>
                  <a:lnTo>
                    <a:pt x="2112264" y="190499"/>
                  </a:lnTo>
                  <a:lnTo>
                    <a:pt x="2112264" y="0"/>
                  </a:lnTo>
                  <a:lnTo>
                    <a:pt x="0" y="0"/>
                  </a:lnTo>
                  <a:lnTo>
                    <a:pt x="0" y="190499"/>
                  </a:lnTo>
                  <a:close/>
                </a:path>
              </a:pathLst>
            </a:custGeom>
            <a:solidFill>
              <a:srgbClr val="BEBEBE">
                <a:alpha val="94900"/>
              </a:srgbClr>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0" name="object 53">
              <a:extLst>
                <a:ext uri="{FF2B5EF4-FFF2-40B4-BE49-F238E27FC236}">
                  <a16:creationId xmlns:a16="http://schemas.microsoft.com/office/drawing/2014/main" id="{C7946CC0-4729-441A-8DA7-0F0C9C1A7F9B}"/>
                </a:ext>
              </a:extLst>
            </p:cNvPr>
            <p:cNvSpPr/>
            <p:nvPr/>
          </p:nvSpPr>
          <p:spPr>
            <a:xfrm>
              <a:off x="492467" y="2613546"/>
              <a:ext cx="2112645" cy="190500"/>
            </a:xfrm>
            <a:custGeom>
              <a:avLst/>
              <a:gdLst/>
              <a:ahLst/>
              <a:cxnLst/>
              <a:rect l="l" t="t" r="r" b="b"/>
              <a:pathLst>
                <a:path w="2112645" h="190500">
                  <a:moveTo>
                    <a:pt x="0" y="190499"/>
                  </a:moveTo>
                  <a:lnTo>
                    <a:pt x="2112264" y="190499"/>
                  </a:lnTo>
                  <a:lnTo>
                    <a:pt x="2112264" y="0"/>
                  </a:lnTo>
                  <a:lnTo>
                    <a:pt x="0" y="0"/>
                  </a:lnTo>
                  <a:lnTo>
                    <a:pt x="0" y="190499"/>
                  </a:lnTo>
                  <a:close/>
                </a:path>
              </a:pathLst>
            </a:custGeom>
            <a:ln w="9144">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 name="object 54">
              <a:extLst>
                <a:ext uri="{FF2B5EF4-FFF2-40B4-BE49-F238E27FC236}">
                  <a16:creationId xmlns:a16="http://schemas.microsoft.com/office/drawing/2014/main" id="{CB212457-040F-43CF-B079-8213595524B8}"/>
                </a:ext>
              </a:extLst>
            </p:cNvPr>
            <p:cNvSpPr txBox="1"/>
            <p:nvPr/>
          </p:nvSpPr>
          <p:spPr>
            <a:xfrm>
              <a:off x="626580" y="2595384"/>
              <a:ext cx="1978660" cy="197490"/>
            </a:xfrm>
            <a:prstGeom prst="rect">
              <a:avLst/>
            </a:prstGeom>
          </p:spPr>
          <p:txBody>
            <a:bodyPr vert="horz" wrap="square" lIns="0" tIns="12700" rIns="0" bIns="0" rtlCol="0">
              <a:spAutoFit/>
            </a:bodyPr>
            <a:lstStyle/>
            <a:p>
              <a:pPr marL="0" marR="126364" lvl="0" indent="0" algn="ctr"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90" normalizeH="0" baseline="0" noProof="0" dirty="0">
                  <a:ln>
                    <a:noFill/>
                  </a:ln>
                  <a:solidFill>
                    <a:srgbClr val="000000"/>
                  </a:solidFill>
                  <a:effectLst/>
                  <a:uLnTx/>
                  <a:uFillTx/>
                  <a:latin typeface="Calibri"/>
                  <a:ea typeface="+mn-ea"/>
                  <a:cs typeface="Calibri"/>
                </a:rPr>
                <a:t>Region</a:t>
              </a:r>
              <a:endParaRPr kumimoji="0" sz="12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52" name="object 55">
              <a:extLst>
                <a:ext uri="{FF2B5EF4-FFF2-40B4-BE49-F238E27FC236}">
                  <a16:creationId xmlns:a16="http://schemas.microsoft.com/office/drawing/2014/main" id="{2A63FCF3-3824-4FE7-BED3-E6C5D7584779}"/>
                </a:ext>
              </a:extLst>
            </p:cNvPr>
            <p:cNvSpPr/>
            <p:nvPr/>
          </p:nvSpPr>
          <p:spPr>
            <a:xfrm>
              <a:off x="1034250" y="3039503"/>
              <a:ext cx="655320" cy="240665"/>
            </a:xfrm>
            <a:custGeom>
              <a:avLst/>
              <a:gdLst/>
              <a:ahLst/>
              <a:cxnLst/>
              <a:rect l="l" t="t" r="r" b="b"/>
              <a:pathLst>
                <a:path w="655319" h="240664">
                  <a:moveTo>
                    <a:pt x="654811" y="240538"/>
                  </a:moveTo>
                  <a:lnTo>
                    <a:pt x="0" y="0"/>
                  </a:lnTo>
                </a:path>
              </a:pathLst>
            </a:custGeom>
            <a:ln w="38100">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3" name="object 56">
              <a:extLst>
                <a:ext uri="{FF2B5EF4-FFF2-40B4-BE49-F238E27FC236}">
                  <a16:creationId xmlns:a16="http://schemas.microsoft.com/office/drawing/2014/main" id="{42033532-2F40-402C-A118-E55D34E1866E}"/>
                </a:ext>
              </a:extLst>
            </p:cNvPr>
            <p:cNvSpPr/>
            <p:nvPr/>
          </p:nvSpPr>
          <p:spPr>
            <a:xfrm>
              <a:off x="1537169" y="3039503"/>
              <a:ext cx="655320" cy="240665"/>
            </a:xfrm>
            <a:custGeom>
              <a:avLst/>
              <a:gdLst/>
              <a:ahLst/>
              <a:cxnLst/>
              <a:rect l="l" t="t" r="r" b="b"/>
              <a:pathLst>
                <a:path w="655319" h="240664">
                  <a:moveTo>
                    <a:pt x="654812" y="240538"/>
                  </a:moveTo>
                  <a:lnTo>
                    <a:pt x="0" y="0"/>
                  </a:lnTo>
                </a:path>
              </a:pathLst>
            </a:custGeom>
            <a:ln w="38100">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4" name="object 57">
              <a:extLst>
                <a:ext uri="{FF2B5EF4-FFF2-40B4-BE49-F238E27FC236}">
                  <a16:creationId xmlns:a16="http://schemas.microsoft.com/office/drawing/2014/main" id="{D87E2C97-40A6-4950-80A4-B3ADAC2E97C1}"/>
                </a:ext>
              </a:extLst>
            </p:cNvPr>
            <p:cNvSpPr/>
            <p:nvPr/>
          </p:nvSpPr>
          <p:spPr>
            <a:xfrm>
              <a:off x="2008086" y="3039503"/>
              <a:ext cx="655320" cy="240665"/>
            </a:xfrm>
            <a:custGeom>
              <a:avLst/>
              <a:gdLst/>
              <a:ahLst/>
              <a:cxnLst/>
              <a:rect l="l" t="t" r="r" b="b"/>
              <a:pathLst>
                <a:path w="655319" h="240664">
                  <a:moveTo>
                    <a:pt x="654812" y="240538"/>
                  </a:moveTo>
                  <a:lnTo>
                    <a:pt x="0" y="0"/>
                  </a:lnTo>
                </a:path>
              </a:pathLst>
            </a:custGeom>
            <a:ln w="38100">
              <a:solidFill>
                <a:srgbClr val="FFFFFF"/>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5" name="object 58">
              <a:extLst>
                <a:ext uri="{FF2B5EF4-FFF2-40B4-BE49-F238E27FC236}">
                  <a16:creationId xmlns:a16="http://schemas.microsoft.com/office/drawing/2014/main" id="{CCC0FEC7-E497-4C12-A055-E505AF26770D}"/>
                </a:ext>
              </a:extLst>
            </p:cNvPr>
            <p:cNvSpPr/>
            <p:nvPr/>
          </p:nvSpPr>
          <p:spPr>
            <a:xfrm>
              <a:off x="824700" y="1185557"/>
              <a:ext cx="0" cy="347980"/>
            </a:xfrm>
            <a:custGeom>
              <a:avLst/>
              <a:gdLst/>
              <a:ahLst/>
              <a:cxnLst/>
              <a:rect l="l" t="t" r="r" b="b"/>
              <a:pathLst>
                <a:path h="347979">
                  <a:moveTo>
                    <a:pt x="0" y="0"/>
                  </a:moveTo>
                  <a:lnTo>
                    <a:pt x="0" y="347852"/>
                  </a:lnTo>
                </a:path>
              </a:pathLst>
            </a:custGeom>
            <a:ln w="12192">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6" name="object 59">
              <a:extLst>
                <a:ext uri="{FF2B5EF4-FFF2-40B4-BE49-F238E27FC236}">
                  <a16:creationId xmlns:a16="http://schemas.microsoft.com/office/drawing/2014/main" id="{1750C2F6-21D1-48EA-93AA-85BF01F9E60A}"/>
                </a:ext>
              </a:extLst>
            </p:cNvPr>
            <p:cNvSpPr/>
            <p:nvPr/>
          </p:nvSpPr>
          <p:spPr>
            <a:xfrm>
              <a:off x="1318475" y="1185557"/>
              <a:ext cx="0" cy="347980"/>
            </a:xfrm>
            <a:custGeom>
              <a:avLst/>
              <a:gdLst/>
              <a:ahLst/>
              <a:cxnLst/>
              <a:rect l="l" t="t" r="r" b="b"/>
              <a:pathLst>
                <a:path h="347979">
                  <a:moveTo>
                    <a:pt x="0" y="0"/>
                  </a:moveTo>
                  <a:lnTo>
                    <a:pt x="0" y="347852"/>
                  </a:lnTo>
                </a:path>
              </a:pathLst>
            </a:custGeom>
            <a:ln w="12192">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7" name="object 60">
              <a:extLst>
                <a:ext uri="{FF2B5EF4-FFF2-40B4-BE49-F238E27FC236}">
                  <a16:creationId xmlns:a16="http://schemas.microsoft.com/office/drawing/2014/main" id="{52203FB4-2F7E-40A3-A443-B6FD1F02316E}"/>
                </a:ext>
              </a:extLst>
            </p:cNvPr>
            <p:cNvSpPr/>
            <p:nvPr/>
          </p:nvSpPr>
          <p:spPr>
            <a:xfrm>
              <a:off x="1810727" y="1185557"/>
              <a:ext cx="0" cy="347980"/>
            </a:xfrm>
            <a:custGeom>
              <a:avLst/>
              <a:gdLst/>
              <a:ahLst/>
              <a:cxnLst/>
              <a:rect l="l" t="t" r="r" b="b"/>
              <a:pathLst>
                <a:path h="347979">
                  <a:moveTo>
                    <a:pt x="0" y="0"/>
                  </a:moveTo>
                  <a:lnTo>
                    <a:pt x="0" y="347852"/>
                  </a:lnTo>
                </a:path>
              </a:pathLst>
            </a:custGeom>
            <a:ln w="12192">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8" name="object 61">
              <a:extLst>
                <a:ext uri="{FF2B5EF4-FFF2-40B4-BE49-F238E27FC236}">
                  <a16:creationId xmlns:a16="http://schemas.microsoft.com/office/drawing/2014/main" id="{9D03A991-3A12-4B7C-B9C2-C80A4AD16B1F}"/>
                </a:ext>
              </a:extLst>
            </p:cNvPr>
            <p:cNvSpPr/>
            <p:nvPr/>
          </p:nvSpPr>
          <p:spPr>
            <a:xfrm>
              <a:off x="2302980" y="1185557"/>
              <a:ext cx="0" cy="347980"/>
            </a:xfrm>
            <a:custGeom>
              <a:avLst/>
              <a:gdLst/>
              <a:ahLst/>
              <a:cxnLst/>
              <a:rect l="l" t="t" r="r" b="b"/>
              <a:pathLst>
                <a:path h="347979">
                  <a:moveTo>
                    <a:pt x="0" y="0"/>
                  </a:moveTo>
                  <a:lnTo>
                    <a:pt x="0" y="347852"/>
                  </a:lnTo>
                </a:path>
              </a:pathLst>
            </a:custGeom>
            <a:ln w="12192">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9" name="object 62">
              <a:extLst>
                <a:ext uri="{FF2B5EF4-FFF2-40B4-BE49-F238E27FC236}">
                  <a16:creationId xmlns:a16="http://schemas.microsoft.com/office/drawing/2014/main" id="{09F724F4-1D18-4C34-ABE1-A37444C46B9E}"/>
                </a:ext>
              </a:extLst>
            </p:cNvPr>
            <p:cNvSpPr/>
            <p:nvPr/>
          </p:nvSpPr>
          <p:spPr>
            <a:xfrm>
              <a:off x="873467" y="1185557"/>
              <a:ext cx="240665" cy="723265"/>
            </a:xfrm>
            <a:custGeom>
              <a:avLst/>
              <a:gdLst/>
              <a:ahLst/>
              <a:cxnLst/>
              <a:rect l="l" t="t" r="r" b="b"/>
              <a:pathLst>
                <a:path w="240665" h="723264">
                  <a:moveTo>
                    <a:pt x="0" y="0"/>
                  </a:moveTo>
                  <a:lnTo>
                    <a:pt x="240157" y="723137"/>
                  </a:lnTo>
                </a:path>
              </a:pathLst>
            </a:custGeom>
            <a:ln w="12192">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0" name="object 63">
              <a:extLst>
                <a:ext uri="{FF2B5EF4-FFF2-40B4-BE49-F238E27FC236}">
                  <a16:creationId xmlns:a16="http://schemas.microsoft.com/office/drawing/2014/main" id="{A64BB8AF-4A95-457C-97B9-DC69C2B02CDA}"/>
                </a:ext>
              </a:extLst>
            </p:cNvPr>
            <p:cNvSpPr/>
            <p:nvPr/>
          </p:nvSpPr>
          <p:spPr>
            <a:xfrm>
              <a:off x="2057615" y="1188605"/>
              <a:ext cx="164465" cy="719455"/>
            </a:xfrm>
            <a:custGeom>
              <a:avLst/>
              <a:gdLst/>
              <a:ahLst/>
              <a:cxnLst/>
              <a:rect l="l" t="t" r="r" b="b"/>
              <a:pathLst>
                <a:path w="164464" h="719454">
                  <a:moveTo>
                    <a:pt x="163956" y="0"/>
                  </a:moveTo>
                  <a:lnTo>
                    <a:pt x="0" y="719455"/>
                  </a:lnTo>
                </a:path>
              </a:pathLst>
            </a:custGeom>
            <a:ln w="12192">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1" name="object 64">
              <a:extLst>
                <a:ext uri="{FF2B5EF4-FFF2-40B4-BE49-F238E27FC236}">
                  <a16:creationId xmlns:a16="http://schemas.microsoft.com/office/drawing/2014/main" id="{7BBBC648-ACA3-445B-9823-AA09578767F1}"/>
                </a:ext>
              </a:extLst>
            </p:cNvPr>
            <p:cNvSpPr/>
            <p:nvPr/>
          </p:nvSpPr>
          <p:spPr>
            <a:xfrm>
              <a:off x="935952" y="1170317"/>
              <a:ext cx="255270" cy="367030"/>
            </a:xfrm>
            <a:custGeom>
              <a:avLst/>
              <a:gdLst/>
              <a:ahLst/>
              <a:cxnLst/>
              <a:rect l="l" t="t" r="r" b="b"/>
              <a:pathLst>
                <a:path w="255269" h="367029">
                  <a:moveTo>
                    <a:pt x="0" y="0"/>
                  </a:moveTo>
                  <a:lnTo>
                    <a:pt x="254762" y="366649"/>
                  </a:lnTo>
                </a:path>
              </a:pathLst>
            </a:custGeom>
            <a:ln w="12192">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2" name="object 65">
              <a:extLst>
                <a:ext uri="{FF2B5EF4-FFF2-40B4-BE49-F238E27FC236}">
                  <a16:creationId xmlns:a16="http://schemas.microsoft.com/office/drawing/2014/main" id="{86074108-84E5-421C-ABF2-07710BCB80F2}"/>
                </a:ext>
              </a:extLst>
            </p:cNvPr>
            <p:cNvSpPr txBox="1"/>
            <p:nvPr/>
          </p:nvSpPr>
          <p:spPr>
            <a:xfrm>
              <a:off x="487895" y="963054"/>
              <a:ext cx="2667000" cy="205184"/>
            </a:xfrm>
            <a:prstGeom prst="rect">
              <a:avLst/>
            </a:prstGeom>
            <a:solidFill>
              <a:srgbClr val="6D6D6D"/>
            </a:solidFill>
          </p:spPr>
          <p:txBody>
            <a:bodyPr vert="horz" wrap="square" lIns="0" tIns="0" rIns="0" bIns="0" rtlCol="0">
              <a:spAutoFit/>
            </a:bodyPr>
            <a:lstStyle/>
            <a:p>
              <a:pPr marL="883919" marR="0" lvl="0" indent="0" algn="l" defTabSz="914400" rtl="0" eaLnBrk="0" fontAlgn="base" latinLnBrk="0" hangingPunct="0">
                <a:lnSpc>
                  <a:spcPts val="1625"/>
                </a:lnSpc>
                <a:spcBef>
                  <a:spcPct val="0"/>
                </a:spcBef>
                <a:spcAft>
                  <a:spcPct val="0"/>
                </a:spcAft>
                <a:buClrTx/>
                <a:buSzTx/>
                <a:buFontTx/>
                <a:buNone/>
                <a:tabLst/>
                <a:defRPr/>
              </a:pPr>
              <a:r>
                <a:rPr kumimoji="0" lang="de-CH" sz="1400" b="0" i="0" u="none" strike="noStrike" kern="1200" cap="none" spc="110" normalizeH="0" baseline="0" noProof="0" dirty="0">
                  <a:ln>
                    <a:noFill/>
                  </a:ln>
                  <a:solidFill>
                    <a:srgbClr val="FFFFFF"/>
                  </a:solidFill>
                  <a:effectLst/>
                  <a:uLnTx/>
                  <a:uFillTx/>
                  <a:latin typeface="Calibri"/>
                  <a:ea typeface="+mn-ea"/>
                  <a:cs typeface="Calibri"/>
                </a:rPr>
                <a:t>Kunden</a:t>
              </a:r>
              <a:endParaRPr kumimoji="0" sz="14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63" name="object 66">
              <a:extLst>
                <a:ext uri="{FF2B5EF4-FFF2-40B4-BE49-F238E27FC236}">
                  <a16:creationId xmlns:a16="http://schemas.microsoft.com/office/drawing/2014/main" id="{8DF56DCC-97E7-4E9D-93EC-8EAF3D47325E}"/>
                </a:ext>
              </a:extLst>
            </p:cNvPr>
            <p:cNvSpPr/>
            <p:nvPr/>
          </p:nvSpPr>
          <p:spPr>
            <a:xfrm>
              <a:off x="1548599" y="1176414"/>
              <a:ext cx="139700" cy="731520"/>
            </a:xfrm>
            <a:custGeom>
              <a:avLst/>
              <a:gdLst/>
              <a:ahLst/>
              <a:cxnLst/>
              <a:rect l="l" t="t" r="r" b="b"/>
              <a:pathLst>
                <a:path w="139700" h="731520">
                  <a:moveTo>
                    <a:pt x="139319" y="0"/>
                  </a:moveTo>
                  <a:lnTo>
                    <a:pt x="0" y="731519"/>
                  </a:lnTo>
                </a:path>
              </a:pathLst>
            </a:custGeom>
            <a:ln w="12191">
              <a:solidFill>
                <a:srgbClr val="000000"/>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73" name="Textfeld 72">
            <a:extLst>
              <a:ext uri="{FF2B5EF4-FFF2-40B4-BE49-F238E27FC236}">
                <a16:creationId xmlns:a16="http://schemas.microsoft.com/office/drawing/2014/main" id="{1592689E-46B8-490F-8EA5-FDD30C82885F}"/>
              </a:ext>
            </a:extLst>
          </p:cNvPr>
          <p:cNvSpPr txBox="1"/>
          <p:nvPr/>
        </p:nvSpPr>
        <p:spPr>
          <a:xfrm>
            <a:off x="5681601" y="2120265"/>
            <a:ext cx="1797287" cy="307777"/>
          </a:xfrm>
          <a:prstGeom prst="rect">
            <a:avLst/>
          </a:prstGeom>
          <a:solidFill>
            <a:schemeClr val="bg1"/>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CH"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Businesses</a:t>
            </a: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p:txBody>
      </p:sp>
      <p:sp>
        <p:nvSpPr>
          <p:cNvPr id="5" name="object 8">
            <a:extLst>
              <a:ext uri="{FF2B5EF4-FFF2-40B4-BE49-F238E27FC236}">
                <a16:creationId xmlns:a16="http://schemas.microsoft.com/office/drawing/2014/main" id="{59C74B61-9655-49F0-AAB8-A33D434ACCBD}"/>
              </a:ext>
            </a:extLst>
          </p:cNvPr>
          <p:cNvSpPr txBox="1"/>
          <p:nvPr/>
        </p:nvSpPr>
        <p:spPr>
          <a:xfrm>
            <a:off x="3310114" y="3597644"/>
            <a:ext cx="215444" cy="2336471"/>
          </a:xfrm>
          <a:prstGeom prst="rect">
            <a:avLst/>
          </a:prstGeom>
        </p:spPr>
        <p:txBody>
          <a:bodyPr vert="vert270" wrap="square" lIns="0" tIns="14604" rIns="0" bIns="0" rtlCol="0">
            <a:spAutoFit/>
          </a:bodyPr>
          <a:lstStyle/>
          <a:p>
            <a:pPr marL="12700" marR="0" lvl="0" indent="0" algn="l" defTabSz="914400" rtl="0" eaLnBrk="0" fontAlgn="base" latinLnBrk="0" hangingPunct="0">
              <a:lnSpc>
                <a:spcPct val="100000"/>
              </a:lnSpc>
              <a:spcBef>
                <a:spcPts val="114"/>
              </a:spcBef>
              <a:spcAft>
                <a:spcPct val="0"/>
              </a:spcAft>
              <a:buClrTx/>
              <a:buSzTx/>
              <a:buFontTx/>
              <a:buNone/>
              <a:tabLst/>
              <a:defRPr/>
            </a:pPr>
            <a:r>
              <a:rPr kumimoji="0" lang="de-CH" sz="1400" b="1" i="0" u="none" strike="noStrike" kern="1200" cap="none" spc="20" normalizeH="0" baseline="0" noProof="0" dirty="0">
                <a:ln>
                  <a:noFill/>
                </a:ln>
                <a:solidFill>
                  <a:srgbClr val="000000"/>
                </a:solidFill>
                <a:effectLst/>
                <a:uLnTx/>
                <a:uFillTx/>
                <a:latin typeface="Arial Narrow" panose="020B0606020202030204" pitchFamily="34" charset="0"/>
                <a:ea typeface="+mn-ea"/>
                <a:cs typeface="Arial"/>
              </a:rPr>
              <a:t>2020: Weitere Dezentralisierung</a:t>
            </a:r>
          </a:p>
        </p:txBody>
      </p:sp>
      <p:sp>
        <p:nvSpPr>
          <p:cNvPr id="74" name="object 5">
            <a:extLst>
              <a:ext uri="{FF2B5EF4-FFF2-40B4-BE49-F238E27FC236}">
                <a16:creationId xmlns:a16="http://schemas.microsoft.com/office/drawing/2014/main" id="{28FDF6F9-6C1B-4A25-B9B3-8535C87B6C83}"/>
              </a:ext>
            </a:extLst>
          </p:cNvPr>
          <p:cNvSpPr/>
          <p:nvPr/>
        </p:nvSpPr>
        <p:spPr>
          <a:xfrm>
            <a:off x="3613157" y="3613209"/>
            <a:ext cx="185950" cy="2319971"/>
          </a:xfrm>
          <a:custGeom>
            <a:avLst/>
            <a:gdLst/>
            <a:ahLst/>
            <a:cxnLst/>
            <a:rect l="l" t="t" r="r" b="b"/>
            <a:pathLst>
              <a:path w="166370" h="2664460">
                <a:moveTo>
                  <a:pt x="0" y="0"/>
                </a:moveTo>
                <a:lnTo>
                  <a:pt x="0" y="2663952"/>
                </a:lnTo>
                <a:lnTo>
                  <a:pt x="166116" y="1331976"/>
                </a:lnTo>
                <a:lnTo>
                  <a:pt x="0" y="0"/>
                </a:lnTo>
                <a:close/>
              </a:path>
            </a:pathLst>
          </a:custGeom>
          <a:solidFill>
            <a:srgbClr val="BEBEB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5" name="Textfeld 74">
            <a:extLst>
              <a:ext uri="{FF2B5EF4-FFF2-40B4-BE49-F238E27FC236}">
                <a16:creationId xmlns:a16="http://schemas.microsoft.com/office/drawing/2014/main" id="{81F0A2E7-D5CB-43F4-8F83-F018EC68EEA7}"/>
              </a:ext>
            </a:extLst>
          </p:cNvPr>
          <p:cNvSpPr txBox="1"/>
          <p:nvPr/>
        </p:nvSpPr>
        <p:spPr>
          <a:xfrm>
            <a:off x="4228526" y="4458102"/>
            <a:ext cx="1856598" cy="307777"/>
          </a:xfrm>
          <a:prstGeom prst="rect">
            <a:avLst/>
          </a:prstGeom>
          <a:solidFill>
            <a:schemeClr val="bg1"/>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Divisionen       </a:t>
            </a:r>
          </a:p>
        </p:txBody>
      </p:sp>
      <p:sp>
        <p:nvSpPr>
          <p:cNvPr id="79" name="Rechteck 78">
            <a:extLst>
              <a:ext uri="{FF2B5EF4-FFF2-40B4-BE49-F238E27FC236}">
                <a16:creationId xmlns:a16="http://schemas.microsoft.com/office/drawing/2014/main" id="{72823A74-655F-4D86-B275-544BB45A50B8}"/>
              </a:ext>
            </a:extLst>
          </p:cNvPr>
          <p:cNvSpPr/>
          <p:nvPr/>
        </p:nvSpPr>
        <p:spPr bwMode="auto">
          <a:xfrm>
            <a:off x="3847373" y="5097104"/>
            <a:ext cx="2647302" cy="598302"/>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itchFamily="34" charset="0"/>
              <a:ea typeface="+mn-ea"/>
              <a:cs typeface="+mn-cs"/>
            </a:endParaRPr>
          </a:p>
        </p:txBody>
      </p:sp>
      <p:grpSp>
        <p:nvGrpSpPr>
          <p:cNvPr id="4" name="Gruppieren 3">
            <a:extLst>
              <a:ext uri="{FF2B5EF4-FFF2-40B4-BE49-F238E27FC236}">
                <a16:creationId xmlns:a16="http://schemas.microsoft.com/office/drawing/2014/main" id="{D888074E-5935-4BD1-B634-A8FE27DCC2AB}"/>
              </a:ext>
            </a:extLst>
          </p:cNvPr>
          <p:cNvGrpSpPr/>
          <p:nvPr/>
        </p:nvGrpSpPr>
        <p:grpSpPr>
          <a:xfrm>
            <a:off x="3906631" y="5136999"/>
            <a:ext cx="2503435" cy="547397"/>
            <a:chOff x="7189205" y="2481096"/>
            <a:chExt cx="2503435" cy="547397"/>
          </a:xfrm>
        </p:grpSpPr>
        <p:sp>
          <p:nvSpPr>
            <p:cNvPr id="80" name="Rechteck 79">
              <a:extLst>
                <a:ext uri="{FF2B5EF4-FFF2-40B4-BE49-F238E27FC236}">
                  <a16:creationId xmlns:a16="http://schemas.microsoft.com/office/drawing/2014/main" id="{B454484C-0CFA-44F4-A3FD-881FFD7B914E}"/>
                </a:ext>
              </a:extLst>
            </p:cNvPr>
            <p:cNvSpPr/>
            <p:nvPr/>
          </p:nvSpPr>
          <p:spPr bwMode="auto">
            <a:xfrm>
              <a:off x="7189205" y="2481096"/>
              <a:ext cx="595351" cy="547397"/>
            </a:xfrm>
            <a:prstGeom prst="rect">
              <a:avLst/>
            </a:prstGeom>
            <a:solidFill>
              <a:srgbClr val="FFCCCC"/>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81" name="Rechteck 80">
              <a:extLst>
                <a:ext uri="{FF2B5EF4-FFF2-40B4-BE49-F238E27FC236}">
                  <a16:creationId xmlns:a16="http://schemas.microsoft.com/office/drawing/2014/main" id="{95C17921-E802-4A50-BE19-B4C9467B24B6}"/>
                </a:ext>
              </a:extLst>
            </p:cNvPr>
            <p:cNvSpPr/>
            <p:nvPr/>
          </p:nvSpPr>
          <p:spPr bwMode="auto">
            <a:xfrm>
              <a:off x="7820093" y="2481096"/>
              <a:ext cx="595351" cy="547397"/>
            </a:xfrm>
            <a:prstGeom prst="rect">
              <a:avLst/>
            </a:prstGeom>
            <a:solidFill>
              <a:srgbClr val="FFCCCC"/>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82" name="Rechteck 81">
              <a:extLst>
                <a:ext uri="{FF2B5EF4-FFF2-40B4-BE49-F238E27FC236}">
                  <a16:creationId xmlns:a16="http://schemas.microsoft.com/office/drawing/2014/main" id="{2BB70F6F-04C9-4D5C-BEA5-2B25C462ABE3}"/>
                </a:ext>
              </a:extLst>
            </p:cNvPr>
            <p:cNvSpPr/>
            <p:nvPr/>
          </p:nvSpPr>
          <p:spPr bwMode="auto">
            <a:xfrm>
              <a:off x="8458692" y="2481096"/>
              <a:ext cx="595351" cy="547397"/>
            </a:xfrm>
            <a:prstGeom prst="rect">
              <a:avLst/>
            </a:prstGeom>
            <a:solidFill>
              <a:srgbClr val="FFCCCC"/>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83" name="Rechteck 82">
              <a:extLst>
                <a:ext uri="{FF2B5EF4-FFF2-40B4-BE49-F238E27FC236}">
                  <a16:creationId xmlns:a16="http://schemas.microsoft.com/office/drawing/2014/main" id="{80235633-E6D7-436A-B09C-B1D2806704A1}"/>
                </a:ext>
              </a:extLst>
            </p:cNvPr>
            <p:cNvSpPr/>
            <p:nvPr/>
          </p:nvSpPr>
          <p:spPr bwMode="auto">
            <a:xfrm>
              <a:off x="9097289" y="2481096"/>
              <a:ext cx="595351" cy="547397"/>
            </a:xfrm>
            <a:prstGeom prst="rect">
              <a:avLst/>
            </a:prstGeom>
            <a:solidFill>
              <a:srgbClr val="FFCCCC"/>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grpSp>
      <p:sp>
        <p:nvSpPr>
          <p:cNvPr id="78" name="Textfeld 77">
            <a:extLst>
              <a:ext uri="{FF2B5EF4-FFF2-40B4-BE49-F238E27FC236}">
                <a16:creationId xmlns:a16="http://schemas.microsoft.com/office/drawing/2014/main" id="{B5D4458C-7F9D-4B18-8749-8858F6351A6D}"/>
              </a:ext>
            </a:extLst>
          </p:cNvPr>
          <p:cNvSpPr txBox="1"/>
          <p:nvPr/>
        </p:nvSpPr>
        <p:spPr>
          <a:xfrm>
            <a:off x="4226292" y="5185584"/>
            <a:ext cx="1867563" cy="307777"/>
          </a:xfrm>
          <a:prstGeom prst="rect">
            <a:avLst/>
          </a:prstGeom>
          <a:solidFill>
            <a:schemeClr val="bg1"/>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CH"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Business Areas    </a:t>
            </a:r>
          </a:p>
        </p:txBody>
      </p:sp>
      <p:sp>
        <p:nvSpPr>
          <p:cNvPr id="85" name="Textfeld 84">
            <a:extLst>
              <a:ext uri="{FF2B5EF4-FFF2-40B4-BE49-F238E27FC236}">
                <a16:creationId xmlns:a16="http://schemas.microsoft.com/office/drawing/2014/main" id="{DF169D92-CFA7-4202-B840-A21FC95F5E91}"/>
              </a:ext>
            </a:extLst>
          </p:cNvPr>
          <p:cNvSpPr txBox="1"/>
          <p:nvPr/>
        </p:nvSpPr>
        <p:spPr>
          <a:xfrm>
            <a:off x="4018197" y="5457842"/>
            <a:ext cx="372218"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EL</a:t>
            </a:r>
          </a:p>
        </p:txBody>
      </p:sp>
      <p:sp>
        <p:nvSpPr>
          <p:cNvPr id="86" name="Textfeld 85">
            <a:extLst>
              <a:ext uri="{FF2B5EF4-FFF2-40B4-BE49-F238E27FC236}">
                <a16:creationId xmlns:a16="http://schemas.microsoft.com/office/drawing/2014/main" id="{89C77683-CD0C-44CD-91EF-ACDF6ABCF5A5}"/>
              </a:ext>
            </a:extLst>
          </p:cNvPr>
          <p:cNvSpPr txBox="1"/>
          <p:nvPr/>
        </p:nvSpPr>
        <p:spPr>
          <a:xfrm>
            <a:off x="4649085" y="5457842"/>
            <a:ext cx="3305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IA</a:t>
            </a:r>
          </a:p>
        </p:txBody>
      </p:sp>
      <p:sp>
        <p:nvSpPr>
          <p:cNvPr id="87" name="Textfeld 86">
            <a:extLst>
              <a:ext uri="{FF2B5EF4-FFF2-40B4-BE49-F238E27FC236}">
                <a16:creationId xmlns:a16="http://schemas.microsoft.com/office/drawing/2014/main" id="{C65DE9C2-8649-4685-B247-F808B8E89502}"/>
              </a:ext>
            </a:extLst>
          </p:cNvPr>
          <p:cNvSpPr txBox="1"/>
          <p:nvPr/>
        </p:nvSpPr>
        <p:spPr>
          <a:xfrm>
            <a:off x="5287684" y="5457842"/>
            <a:ext cx="4331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MO</a:t>
            </a:r>
          </a:p>
        </p:txBody>
      </p:sp>
      <p:sp>
        <p:nvSpPr>
          <p:cNvPr id="88" name="Textfeld 87">
            <a:extLst>
              <a:ext uri="{FF2B5EF4-FFF2-40B4-BE49-F238E27FC236}">
                <a16:creationId xmlns:a16="http://schemas.microsoft.com/office/drawing/2014/main" id="{96DEE008-236A-479A-991C-B2A0985DF7CF}"/>
              </a:ext>
            </a:extLst>
          </p:cNvPr>
          <p:cNvSpPr txBox="1"/>
          <p:nvPr/>
        </p:nvSpPr>
        <p:spPr>
          <a:xfrm>
            <a:off x="5926281" y="5457842"/>
            <a:ext cx="42351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RM</a:t>
            </a:r>
          </a:p>
        </p:txBody>
      </p:sp>
      <p:sp>
        <p:nvSpPr>
          <p:cNvPr id="84" name="object 8">
            <a:extLst>
              <a:ext uri="{FF2B5EF4-FFF2-40B4-BE49-F238E27FC236}">
                <a16:creationId xmlns:a16="http://schemas.microsoft.com/office/drawing/2014/main" id="{77013BB2-0B00-4345-A469-FE0C4E4CA99E}"/>
              </a:ext>
            </a:extLst>
          </p:cNvPr>
          <p:cNvSpPr txBox="1"/>
          <p:nvPr/>
        </p:nvSpPr>
        <p:spPr>
          <a:xfrm>
            <a:off x="8048729" y="929524"/>
            <a:ext cx="215444" cy="2336471"/>
          </a:xfrm>
          <a:prstGeom prst="rect">
            <a:avLst/>
          </a:prstGeom>
        </p:spPr>
        <p:txBody>
          <a:bodyPr vert="vert270" wrap="square" lIns="0" tIns="14604" rIns="0" bIns="0" rtlCol="0">
            <a:spAutoFit/>
          </a:bodyPr>
          <a:lstStyle/>
          <a:p>
            <a:pPr marL="12700" marR="0" lvl="0" indent="0" algn="l" defTabSz="914400" rtl="0" eaLnBrk="0" fontAlgn="base" latinLnBrk="0" hangingPunct="0">
              <a:lnSpc>
                <a:spcPct val="100000"/>
              </a:lnSpc>
              <a:spcBef>
                <a:spcPts val="114"/>
              </a:spcBef>
              <a:spcAft>
                <a:spcPct val="0"/>
              </a:spcAft>
              <a:buClrTx/>
              <a:buSzTx/>
              <a:buFontTx/>
              <a:buNone/>
              <a:tabLst/>
              <a:defRPr/>
            </a:pPr>
            <a:r>
              <a:rPr kumimoji="0" lang="de-CH" sz="1400" b="1" i="0" u="none" strike="noStrike" kern="1200" cap="none" spc="20" normalizeH="0" baseline="0" noProof="0" dirty="0">
                <a:ln>
                  <a:noFill/>
                </a:ln>
                <a:solidFill>
                  <a:srgbClr val="000000"/>
                </a:solidFill>
                <a:effectLst/>
                <a:uLnTx/>
                <a:uFillTx/>
                <a:latin typeface="Arial Narrow" panose="020B0606020202030204" pitchFamily="34" charset="0"/>
                <a:ea typeface="+mn-ea"/>
                <a:cs typeface="Arial"/>
              </a:rPr>
              <a:t>2020: Weitere Dezentralisierung</a:t>
            </a:r>
          </a:p>
        </p:txBody>
      </p:sp>
      <p:sp>
        <p:nvSpPr>
          <p:cNvPr id="94" name="object 5">
            <a:extLst>
              <a:ext uri="{FF2B5EF4-FFF2-40B4-BE49-F238E27FC236}">
                <a16:creationId xmlns:a16="http://schemas.microsoft.com/office/drawing/2014/main" id="{673D24B7-C47A-4FD6-836A-0166992ADA11}"/>
              </a:ext>
            </a:extLst>
          </p:cNvPr>
          <p:cNvSpPr/>
          <p:nvPr/>
        </p:nvSpPr>
        <p:spPr>
          <a:xfrm>
            <a:off x="8351772" y="945089"/>
            <a:ext cx="185950" cy="2319971"/>
          </a:xfrm>
          <a:custGeom>
            <a:avLst/>
            <a:gdLst/>
            <a:ahLst/>
            <a:cxnLst/>
            <a:rect l="l" t="t" r="r" b="b"/>
            <a:pathLst>
              <a:path w="166370" h="2664460">
                <a:moveTo>
                  <a:pt x="0" y="0"/>
                </a:moveTo>
                <a:lnTo>
                  <a:pt x="0" y="2663952"/>
                </a:lnTo>
                <a:lnTo>
                  <a:pt x="166116" y="1331976"/>
                </a:lnTo>
                <a:lnTo>
                  <a:pt x="0" y="0"/>
                </a:lnTo>
                <a:close/>
              </a:path>
            </a:pathLst>
          </a:custGeom>
          <a:solidFill>
            <a:srgbClr val="BEBEB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 name="Textfeld 5">
            <a:extLst>
              <a:ext uri="{FF2B5EF4-FFF2-40B4-BE49-F238E27FC236}">
                <a16:creationId xmlns:a16="http://schemas.microsoft.com/office/drawing/2014/main" id="{6332F62F-BF45-49D9-B86A-A068631FD5BD}"/>
              </a:ext>
            </a:extLst>
          </p:cNvPr>
          <p:cNvSpPr txBox="1"/>
          <p:nvPr/>
        </p:nvSpPr>
        <p:spPr>
          <a:xfrm>
            <a:off x="6814090" y="3986260"/>
            <a:ext cx="2965478" cy="2123658"/>
          </a:xfrm>
          <a:prstGeom prst="rect">
            <a:avLst/>
          </a:prstGeom>
          <a:noFill/>
        </p:spPr>
        <p:txBody>
          <a:bodyPr wrap="square" rtlCol="0">
            <a:spAutoFit/>
          </a:bodyPr>
          <a:lstStyle/>
          <a:p>
            <a:r>
              <a:rPr lang="de-CH" sz="1200" b="1" dirty="0">
                <a:latin typeface="Arial Narrow" panose="020B0606020202030204" pitchFamily="34" charset="0"/>
              </a:rPr>
              <a:t>Legende:</a:t>
            </a:r>
          </a:p>
          <a:p>
            <a:r>
              <a:rPr lang="de-CH" sz="1200" dirty="0">
                <a:solidFill>
                  <a:srgbClr val="000000"/>
                </a:solidFill>
                <a:latin typeface="Arial Narrow" panose="020B0606020202030204" pitchFamily="34" charset="0"/>
              </a:rPr>
              <a:t>PG=Power Grids,</a:t>
            </a:r>
            <a:br>
              <a:rPr lang="de-CH" sz="1200" dirty="0">
                <a:solidFill>
                  <a:srgbClr val="000000"/>
                </a:solidFill>
                <a:latin typeface="Arial Narrow" panose="020B0606020202030204" pitchFamily="34" charset="0"/>
              </a:rPr>
            </a:br>
            <a:r>
              <a:rPr lang="de-CH" sz="1200" dirty="0">
                <a:solidFill>
                  <a:srgbClr val="000000"/>
                </a:solidFill>
                <a:latin typeface="Arial Narrow" panose="020B0606020202030204" pitchFamily="34" charset="0"/>
              </a:rPr>
              <a:t>EP=</a:t>
            </a:r>
            <a:r>
              <a:rPr lang="de-CH" sz="1200" dirty="0" err="1">
                <a:solidFill>
                  <a:srgbClr val="000000"/>
                </a:solidFill>
                <a:latin typeface="Arial Narrow" panose="020B0606020202030204" pitchFamily="34" charset="0"/>
              </a:rPr>
              <a:t>Electrification</a:t>
            </a:r>
            <a:r>
              <a:rPr lang="de-CH" sz="1200" dirty="0">
                <a:solidFill>
                  <a:srgbClr val="000000"/>
                </a:solidFill>
                <a:latin typeface="Arial Narrow" panose="020B0606020202030204" pitchFamily="34" charset="0"/>
              </a:rPr>
              <a:t> Products, </a:t>
            </a:r>
            <a:br>
              <a:rPr lang="de-CH" sz="1200" dirty="0">
                <a:solidFill>
                  <a:srgbClr val="000000"/>
                </a:solidFill>
                <a:latin typeface="Arial Narrow" panose="020B0606020202030204" pitchFamily="34" charset="0"/>
              </a:rPr>
            </a:br>
            <a:r>
              <a:rPr lang="de-CH" sz="1200" dirty="0">
                <a:solidFill>
                  <a:srgbClr val="000000"/>
                </a:solidFill>
                <a:latin typeface="Arial Narrow" panose="020B0606020202030204" pitchFamily="34" charset="0"/>
              </a:rPr>
              <a:t>IA=Industrial Automation, </a:t>
            </a:r>
            <a:br>
              <a:rPr lang="de-CH" sz="1200" dirty="0">
                <a:solidFill>
                  <a:srgbClr val="000000"/>
                </a:solidFill>
                <a:latin typeface="Arial Narrow" panose="020B0606020202030204" pitchFamily="34" charset="0"/>
              </a:rPr>
            </a:br>
            <a:r>
              <a:rPr lang="de-CH" sz="1200" dirty="0">
                <a:solidFill>
                  <a:srgbClr val="000000"/>
                </a:solidFill>
                <a:latin typeface="Arial Narrow" panose="020B0606020202030204" pitchFamily="34" charset="0"/>
              </a:rPr>
              <a:t>RM=Robots and Motion;  </a:t>
            </a:r>
            <a:br>
              <a:rPr lang="de-CH" sz="1200" dirty="0">
                <a:solidFill>
                  <a:srgbClr val="000000"/>
                </a:solidFill>
                <a:latin typeface="Arial Narrow" panose="020B0606020202030204" pitchFamily="34" charset="0"/>
              </a:rPr>
            </a:br>
            <a:r>
              <a:rPr lang="de-CH" sz="1200" dirty="0">
                <a:solidFill>
                  <a:srgbClr val="000000"/>
                </a:solidFill>
                <a:latin typeface="Arial Narrow" panose="020B0606020202030204" pitchFamily="34" charset="0"/>
              </a:rPr>
              <a:t>EL=</a:t>
            </a:r>
            <a:r>
              <a:rPr lang="de-CH" sz="1200" dirty="0" err="1">
                <a:solidFill>
                  <a:srgbClr val="000000"/>
                </a:solidFill>
                <a:latin typeface="Arial Narrow" panose="020B0606020202030204" pitchFamily="34" charset="0"/>
              </a:rPr>
              <a:t>Electrification</a:t>
            </a:r>
            <a:r>
              <a:rPr lang="de-CH" sz="1200" dirty="0">
                <a:solidFill>
                  <a:srgbClr val="000000"/>
                </a:solidFill>
                <a:latin typeface="Arial Narrow" panose="020B0606020202030204" pitchFamily="34" charset="0"/>
              </a:rPr>
              <a:t> (</a:t>
            </a:r>
            <a:r>
              <a:rPr lang="de-DE" sz="1200" dirty="0">
                <a:solidFill>
                  <a:srgbClr val="000000"/>
                </a:solidFill>
                <a:latin typeface="Arial Narrow" panose="020B0606020202030204" pitchFamily="34" charset="0"/>
              </a:rPr>
              <a:t>Elektrifizierung); </a:t>
            </a:r>
            <a:br>
              <a:rPr lang="de-DE" sz="1200" dirty="0">
                <a:solidFill>
                  <a:srgbClr val="000000"/>
                </a:solidFill>
                <a:latin typeface="Arial Narrow" panose="020B0606020202030204" pitchFamily="34" charset="0"/>
              </a:rPr>
            </a:br>
            <a:r>
              <a:rPr lang="de-DE" sz="1200" dirty="0">
                <a:solidFill>
                  <a:srgbClr val="000000"/>
                </a:solidFill>
                <a:latin typeface="Arial Narrow" panose="020B0606020202030204" pitchFamily="34" charset="0"/>
              </a:rPr>
              <a:t>IA=Industrial Automation (Industrieautomation), </a:t>
            </a:r>
            <a:br>
              <a:rPr lang="de-DE" sz="1200" dirty="0">
                <a:solidFill>
                  <a:srgbClr val="000000"/>
                </a:solidFill>
                <a:latin typeface="Arial Narrow" panose="020B0606020202030204" pitchFamily="34" charset="0"/>
              </a:rPr>
            </a:br>
            <a:r>
              <a:rPr lang="de-DE" sz="1200" dirty="0">
                <a:solidFill>
                  <a:srgbClr val="000000"/>
                </a:solidFill>
                <a:latin typeface="Arial Narrow" panose="020B0606020202030204" pitchFamily="34" charset="0"/>
              </a:rPr>
              <a:t>MO=Motion (Antriebstechnik), </a:t>
            </a:r>
            <a:br>
              <a:rPr lang="de-DE" sz="1200" dirty="0">
                <a:solidFill>
                  <a:srgbClr val="000000"/>
                </a:solidFill>
                <a:latin typeface="Arial Narrow" panose="020B0606020202030204" pitchFamily="34" charset="0"/>
              </a:rPr>
            </a:br>
            <a:r>
              <a:rPr lang="de-DE" sz="1200" dirty="0">
                <a:solidFill>
                  <a:srgbClr val="000000"/>
                </a:solidFill>
                <a:latin typeface="Arial Narrow" panose="020B0606020202030204" pitchFamily="34" charset="0"/>
              </a:rPr>
              <a:t>RM=Robotics and </a:t>
            </a:r>
            <a:r>
              <a:rPr lang="de-DE" sz="1200" dirty="0" err="1">
                <a:solidFill>
                  <a:srgbClr val="000000"/>
                </a:solidFill>
                <a:latin typeface="Arial Narrow" panose="020B0606020202030204" pitchFamily="34" charset="0"/>
              </a:rPr>
              <a:t>discrete</a:t>
            </a:r>
            <a:r>
              <a:rPr lang="de-DE" sz="1200" dirty="0">
                <a:solidFill>
                  <a:srgbClr val="000000"/>
                </a:solidFill>
                <a:latin typeface="Arial Narrow" panose="020B0606020202030204" pitchFamily="34" charset="0"/>
              </a:rPr>
              <a:t> </a:t>
            </a:r>
            <a:r>
              <a:rPr lang="de-DE" sz="1200" dirty="0" err="1">
                <a:solidFill>
                  <a:srgbClr val="000000"/>
                </a:solidFill>
                <a:latin typeface="Arial Narrow" panose="020B0606020202030204" pitchFamily="34" charset="0"/>
              </a:rPr>
              <a:t>automation</a:t>
            </a:r>
            <a:r>
              <a:rPr lang="de-DE" sz="1200" dirty="0">
                <a:solidFill>
                  <a:srgbClr val="000000"/>
                </a:solidFill>
                <a:latin typeface="Arial Narrow" panose="020B0606020202030204" pitchFamily="34" charset="0"/>
              </a:rPr>
              <a:t> </a:t>
            </a:r>
            <a:br>
              <a:rPr lang="de-DE" sz="1200" dirty="0">
                <a:solidFill>
                  <a:srgbClr val="000000"/>
                </a:solidFill>
                <a:latin typeface="Arial Narrow" panose="020B0606020202030204" pitchFamily="34" charset="0"/>
              </a:rPr>
            </a:br>
            <a:r>
              <a:rPr lang="de-DE" sz="1200" dirty="0">
                <a:solidFill>
                  <a:srgbClr val="000000"/>
                </a:solidFill>
                <a:latin typeface="Arial Narrow" panose="020B0606020202030204" pitchFamily="34" charset="0"/>
              </a:rPr>
              <a:t>       (Robotik &amp; Fertigungsautomation)</a:t>
            </a:r>
            <a:br>
              <a:rPr lang="de-CH" sz="1200" dirty="0">
                <a:latin typeface="Arial Narrow" panose="020B0606020202030204" pitchFamily="34" charset="0"/>
              </a:rPr>
            </a:br>
            <a:endParaRPr lang="de-CH" sz="1200" dirty="0">
              <a:latin typeface="Arial Narrow" panose="020B0606020202030204" pitchFamily="34" charset="0"/>
            </a:endParaRPr>
          </a:p>
        </p:txBody>
      </p:sp>
      <p:sp>
        <p:nvSpPr>
          <p:cNvPr id="95" name="Textfeld 94">
            <a:extLst>
              <a:ext uri="{FF2B5EF4-FFF2-40B4-BE49-F238E27FC236}">
                <a16:creationId xmlns:a16="http://schemas.microsoft.com/office/drawing/2014/main" id="{3177C833-AD6C-4804-B47D-D75604DBD00B}"/>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10-1</a:t>
            </a:r>
          </a:p>
        </p:txBody>
      </p:sp>
      <p:sp>
        <p:nvSpPr>
          <p:cNvPr id="96" name="Titel 1">
            <a:extLst>
              <a:ext uri="{FF2B5EF4-FFF2-40B4-BE49-F238E27FC236}">
                <a16:creationId xmlns:a16="http://schemas.microsoft.com/office/drawing/2014/main" id="{44A5B945-FA26-4555-99DA-B199C2255AA2}"/>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pitchFamily="34" charset="0"/>
              </a:defRPr>
            </a:lvl2pPr>
            <a:lvl3pPr algn="l" rtl="0" eaLnBrk="0" fontAlgn="base" hangingPunct="0">
              <a:spcBef>
                <a:spcPct val="0"/>
              </a:spcBef>
              <a:spcAft>
                <a:spcPct val="0"/>
              </a:spcAft>
              <a:defRPr sz="2800" b="1">
                <a:solidFill>
                  <a:schemeClr val="tx2"/>
                </a:solidFill>
                <a:latin typeface="Arial" pitchFamily="34" charset="0"/>
              </a:defRPr>
            </a:lvl3pPr>
            <a:lvl4pPr algn="l" rtl="0" eaLnBrk="0" fontAlgn="base" hangingPunct="0">
              <a:spcBef>
                <a:spcPct val="0"/>
              </a:spcBef>
              <a:spcAft>
                <a:spcPct val="0"/>
              </a:spcAft>
              <a:defRPr sz="2800" b="1">
                <a:solidFill>
                  <a:schemeClr val="tx2"/>
                </a:solidFill>
                <a:latin typeface="Arial" pitchFamily="34" charset="0"/>
              </a:defRPr>
            </a:lvl4pPr>
            <a:lvl5pPr algn="l" rtl="0" eaLnBrk="0" fontAlgn="base" hangingPunct="0">
              <a:spcBef>
                <a:spcPct val="0"/>
              </a:spcBef>
              <a:spcAft>
                <a:spcPct val="0"/>
              </a:spcAft>
              <a:defRPr sz="2800" b="1">
                <a:solidFill>
                  <a:schemeClr val="tx2"/>
                </a:solidFill>
                <a:latin typeface="Arial" pitchFamily="34" charset="0"/>
              </a:defRPr>
            </a:lvl5pPr>
            <a:lvl6pPr marL="457200" algn="l" rtl="0" fontAlgn="base">
              <a:spcBef>
                <a:spcPct val="0"/>
              </a:spcBef>
              <a:spcAft>
                <a:spcPct val="0"/>
              </a:spcAft>
              <a:defRPr sz="2800" b="1">
                <a:solidFill>
                  <a:schemeClr val="tx2"/>
                </a:solidFill>
                <a:latin typeface="Arial" pitchFamily="34" charset="0"/>
              </a:defRPr>
            </a:lvl6pPr>
            <a:lvl7pPr marL="914400" algn="l" rtl="0" fontAlgn="base">
              <a:spcBef>
                <a:spcPct val="0"/>
              </a:spcBef>
              <a:spcAft>
                <a:spcPct val="0"/>
              </a:spcAft>
              <a:defRPr sz="2800" b="1">
                <a:solidFill>
                  <a:schemeClr val="tx2"/>
                </a:solidFill>
                <a:latin typeface="Arial" pitchFamily="34" charset="0"/>
              </a:defRPr>
            </a:lvl7pPr>
            <a:lvl8pPr marL="1371600" algn="l" rtl="0" fontAlgn="base">
              <a:spcBef>
                <a:spcPct val="0"/>
              </a:spcBef>
              <a:spcAft>
                <a:spcPct val="0"/>
              </a:spcAft>
              <a:defRPr sz="2800" b="1">
                <a:solidFill>
                  <a:schemeClr val="tx2"/>
                </a:solidFill>
                <a:latin typeface="Arial" pitchFamily="34" charset="0"/>
              </a:defRPr>
            </a:lvl8pPr>
            <a:lvl9pPr marL="1828800" algn="l" rtl="0" fontAlgn="base">
              <a:spcBef>
                <a:spcPct val="0"/>
              </a:spcBef>
              <a:spcAft>
                <a:spcPct val="0"/>
              </a:spcAft>
              <a:defRPr sz="2800" b="1">
                <a:solidFill>
                  <a:schemeClr val="tx2"/>
                </a:solidFill>
                <a:latin typeface="Arial" pitchFamily="34" charset="0"/>
              </a:defRPr>
            </a:lvl9pPr>
          </a:lstStyle>
          <a:p>
            <a:r>
              <a:rPr lang="de-CH" kern="0" dirty="0"/>
              <a:t>Die Entwicklung der ABB-Organisationsstruktur</a:t>
            </a:r>
          </a:p>
        </p:txBody>
      </p:sp>
      <p:sp>
        <p:nvSpPr>
          <p:cNvPr id="7" name="Textfeld 6">
            <a:extLst>
              <a:ext uri="{FF2B5EF4-FFF2-40B4-BE49-F238E27FC236}">
                <a16:creationId xmlns:a16="http://schemas.microsoft.com/office/drawing/2014/main" id="{BC7EA616-CBDA-4F95-8AC6-8CA55D66165B}"/>
              </a:ext>
            </a:extLst>
          </p:cNvPr>
          <p:cNvSpPr txBox="1"/>
          <p:nvPr/>
        </p:nvSpPr>
        <p:spPr>
          <a:xfrm>
            <a:off x="3788749" y="6572508"/>
            <a:ext cx="2754280" cy="246221"/>
          </a:xfrm>
          <a:prstGeom prst="rect">
            <a:avLst/>
          </a:prstGeom>
          <a:noFill/>
        </p:spPr>
        <p:txBody>
          <a:bodyPr wrap="none" rtlCol="0">
            <a:spAutoFit/>
          </a:bodyPr>
          <a:lstStyle/>
          <a:p>
            <a:r>
              <a:rPr lang="de-CH" sz="1000" dirty="0"/>
              <a:t>Quelle: ABB, Webcast für Investoren, 10.6.20</a:t>
            </a:r>
          </a:p>
        </p:txBody>
      </p:sp>
    </p:spTree>
    <p:extLst>
      <p:ext uri="{BB962C8B-B14F-4D97-AF65-F5344CB8AC3E}">
        <p14:creationId xmlns:p14="http://schemas.microsoft.com/office/powerpoint/2010/main" val="16263663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uppieren 46">
            <a:extLst>
              <a:ext uri="{FF2B5EF4-FFF2-40B4-BE49-F238E27FC236}">
                <a16:creationId xmlns:a16="http://schemas.microsoft.com/office/drawing/2014/main" id="{48E8649C-AEB2-4C07-B052-77784D51ED7D}"/>
              </a:ext>
            </a:extLst>
          </p:cNvPr>
          <p:cNvGrpSpPr/>
          <p:nvPr/>
        </p:nvGrpSpPr>
        <p:grpSpPr>
          <a:xfrm>
            <a:off x="673937" y="2788942"/>
            <a:ext cx="7807455" cy="336803"/>
            <a:chOff x="20655" y="2386621"/>
            <a:chExt cx="9618980" cy="336803"/>
          </a:xfrm>
        </p:grpSpPr>
        <p:sp>
          <p:nvSpPr>
            <p:cNvPr id="3" name="object 4">
              <a:extLst>
                <a:ext uri="{FF2B5EF4-FFF2-40B4-BE49-F238E27FC236}">
                  <a16:creationId xmlns:a16="http://schemas.microsoft.com/office/drawing/2014/main" id="{E36EAAB3-D0F7-4765-8760-84B287FAE2FE}"/>
                </a:ext>
              </a:extLst>
            </p:cNvPr>
            <p:cNvSpPr/>
            <p:nvPr/>
          </p:nvSpPr>
          <p:spPr>
            <a:xfrm>
              <a:off x="20655" y="2723424"/>
              <a:ext cx="9618980" cy="0"/>
            </a:xfrm>
            <a:custGeom>
              <a:avLst/>
              <a:gdLst/>
              <a:ahLst/>
              <a:cxnLst/>
              <a:rect l="l" t="t" r="r" b="b"/>
              <a:pathLst>
                <a:path w="9618980">
                  <a:moveTo>
                    <a:pt x="0" y="0"/>
                  </a:moveTo>
                  <a:lnTo>
                    <a:pt x="9618853" y="0"/>
                  </a:lnTo>
                </a:path>
              </a:pathLst>
            </a:custGeom>
            <a:ln w="12192">
              <a:solidFill>
                <a:srgbClr val="252525"/>
              </a:solidFill>
              <a:prstDash val="sysDash"/>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 name="object 5">
              <a:extLst>
                <a:ext uri="{FF2B5EF4-FFF2-40B4-BE49-F238E27FC236}">
                  <a16:creationId xmlns:a16="http://schemas.microsoft.com/office/drawing/2014/main" id="{28EDB093-98EF-4043-AC68-D166C7201269}"/>
                </a:ext>
              </a:extLst>
            </p:cNvPr>
            <p:cNvSpPr/>
            <p:nvPr/>
          </p:nvSpPr>
          <p:spPr>
            <a:xfrm>
              <a:off x="20655" y="2386621"/>
              <a:ext cx="9618980" cy="0"/>
            </a:xfrm>
            <a:custGeom>
              <a:avLst/>
              <a:gdLst/>
              <a:ahLst/>
              <a:cxnLst/>
              <a:rect l="l" t="t" r="r" b="b"/>
              <a:pathLst>
                <a:path w="9618980">
                  <a:moveTo>
                    <a:pt x="0" y="0"/>
                  </a:moveTo>
                  <a:lnTo>
                    <a:pt x="9618853" y="0"/>
                  </a:lnTo>
                </a:path>
              </a:pathLst>
            </a:custGeom>
            <a:ln w="12192">
              <a:solidFill>
                <a:srgbClr val="252525"/>
              </a:solidFill>
              <a:prstDash val="sysDash"/>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5" name="object 6">
            <a:extLst>
              <a:ext uri="{FF2B5EF4-FFF2-40B4-BE49-F238E27FC236}">
                <a16:creationId xmlns:a16="http://schemas.microsoft.com/office/drawing/2014/main" id="{8D86BF9A-9097-4AD1-B085-F3AFFA824BF6}"/>
              </a:ext>
            </a:extLst>
          </p:cNvPr>
          <p:cNvSpPr/>
          <p:nvPr/>
        </p:nvSpPr>
        <p:spPr>
          <a:xfrm>
            <a:off x="1315542" y="3894603"/>
            <a:ext cx="609600" cy="609600"/>
          </a:xfrm>
          <a:prstGeom prst="rect">
            <a:avLst/>
          </a:prstGeom>
          <a:blipFill>
            <a:blip r:embed="rId2" cstate="print"/>
            <a:stretch>
              <a:fillRect/>
            </a:stretch>
          </a:blip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 name="object 7">
            <a:extLst>
              <a:ext uri="{FF2B5EF4-FFF2-40B4-BE49-F238E27FC236}">
                <a16:creationId xmlns:a16="http://schemas.microsoft.com/office/drawing/2014/main" id="{85403B9F-72D1-47B2-A6CF-9DEE02A10615}"/>
              </a:ext>
            </a:extLst>
          </p:cNvPr>
          <p:cNvSpPr/>
          <p:nvPr/>
        </p:nvSpPr>
        <p:spPr>
          <a:xfrm>
            <a:off x="1397840" y="2583963"/>
            <a:ext cx="256540" cy="257810"/>
          </a:xfrm>
          <a:custGeom>
            <a:avLst/>
            <a:gdLst/>
            <a:ahLst/>
            <a:cxnLst/>
            <a:rect l="l" t="t" r="r" b="b"/>
            <a:pathLst>
              <a:path w="256539" h="257810">
                <a:moveTo>
                  <a:pt x="128015" y="0"/>
                </a:moveTo>
                <a:lnTo>
                  <a:pt x="78170" y="10120"/>
                </a:lnTo>
                <a:lnTo>
                  <a:pt x="37480" y="37719"/>
                </a:lnTo>
                <a:lnTo>
                  <a:pt x="10054" y="78652"/>
                </a:lnTo>
                <a:lnTo>
                  <a:pt x="0" y="128778"/>
                </a:lnTo>
                <a:lnTo>
                  <a:pt x="10054" y="178903"/>
                </a:lnTo>
                <a:lnTo>
                  <a:pt x="37480" y="219837"/>
                </a:lnTo>
                <a:lnTo>
                  <a:pt x="78170" y="247435"/>
                </a:lnTo>
                <a:lnTo>
                  <a:pt x="128015" y="257556"/>
                </a:lnTo>
                <a:lnTo>
                  <a:pt x="177861" y="247435"/>
                </a:lnTo>
                <a:lnTo>
                  <a:pt x="218551" y="219837"/>
                </a:lnTo>
                <a:lnTo>
                  <a:pt x="245977" y="178903"/>
                </a:lnTo>
                <a:lnTo>
                  <a:pt x="256031" y="128778"/>
                </a:lnTo>
                <a:lnTo>
                  <a:pt x="245977" y="78652"/>
                </a:lnTo>
                <a:lnTo>
                  <a:pt x="218551" y="37719"/>
                </a:lnTo>
                <a:lnTo>
                  <a:pt x="177861" y="10120"/>
                </a:lnTo>
                <a:lnTo>
                  <a:pt x="128015"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 name="object 8">
            <a:extLst>
              <a:ext uri="{FF2B5EF4-FFF2-40B4-BE49-F238E27FC236}">
                <a16:creationId xmlns:a16="http://schemas.microsoft.com/office/drawing/2014/main" id="{F2A3E621-4B13-4785-A27B-E113161FEB1D}"/>
              </a:ext>
            </a:extLst>
          </p:cNvPr>
          <p:cNvSpPr/>
          <p:nvPr/>
        </p:nvSpPr>
        <p:spPr>
          <a:xfrm>
            <a:off x="1397863" y="2583963"/>
            <a:ext cx="256540" cy="257810"/>
          </a:xfrm>
          <a:custGeom>
            <a:avLst/>
            <a:gdLst/>
            <a:ahLst/>
            <a:cxnLst/>
            <a:rect l="l" t="t" r="r" b="b"/>
            <a:pathLst>
              <a:path w="256539" h="257810">
                <a:moveTo>
                  <a:pt x="127991" y="0"/>
                </a:moveTo>
                <a:lnTo>
                  <a:pt x="89891" y="5842"/>
                </a:lnTo>
                <a:lnTo>
                  <a:pt x="46584" y="29463"/>
                </a:lnTo>
                <a:lnTo>
                  <a:pt x="15342" y="67437"/>
                </a:lnTo>
                <a:lnTo>
                  <a:pt x="610" y="115570"/>
                </a:lnTo>
                <a:lnTo>
                  <a:pt x="0" y="128270"/>
                </a:lnTo>
                <a:lnTo>
                  <a:pt x="0" y="129286"/>
                </a:lnTo>
                <a:lnTo>
                  <a:pt x="5690" y="167005"/>
                </a:lnTo>
                <a:lnTo>
                  <a:pt x="29185" y="210693"/>
                </a:lnTo>
                <a:lnTo>
                  <a:pt x="66904" y="242062"/>
                </a:lnTo>
                <a:lnTo>
                  <a:pt x="114910" y="256921"/>
                </a:lnTo>
                <a:lnTo>
                  <a:pt x="127991" y="257556"/>
                </a:lnTo>
                <a:lnTo>
                  <a:pt x="141199" y="256921"/>
                </a:lnTo>
                <a:lnTo>
                  <a:pt x="153772" y="255016"/>
                </a:lnTo>
                <a:lnTo>
                  <a:pt x="166091" y="251714"/>
                </a:lnTo>
                <a:lnTo>
                  <a:pt x="175026" y="248412"/>
                </a:lnTo>
                <a:lnTo>
                  <a:pt x="127483" y="248412"/>
                </a:lnTo>
                <a:lnTo>
                  <a:pt x="115418" y="247777"/>
                </a:lnTo>
                <a:lnTo>
                  <a:pt x="70968" y="233807"/>
                </a:lnTo>
                <a:lnTo>
                  <a:pt x="36043" y="204597"/>
                </a:lnTo>
                <a:lnTo>
                  <a:pt x="14326" y="163830"/>
                </a:lnTo>
                <a:lnTo>
                  <a:pt x="9119" y="128270"/>
                </a:lnTo>
                <a:lnTo>
                  <a:pt x="9708" y="116967"/>
                </a:lnTo>
                <a:lnTo>
                  <a:pt x="23724" y="71374"/>
                </a:lnTo>
                <a:lnTo>
                  <a:pt x="52680" y="36195"/>
                </a:lnTo>
                <a:lnTo>
                  <a:pt x="93066" y="14350"/>
                </a:lnTo>
                <a:lnTo>
                  <a:pt x="128499" y="9144"/>
                </a:lnTo>
                <a:lnTo>
                  <a:pt x="175297" y="9144"/>
                </a:lnTo>
                <a:lnTo>
                  <a:pt x="166091" y="5842"/>
                </a:lnTo>
                <a:lnTo>
                  <a:pt x="153772" y="2539"/>
                </a:lnTo>
                <a:lnTo>
                  <a:pt x="141199" y="635"/>
                </a:lnTo>
                <a:lnTo>
                  <a:pt x="127991" y="0"/>
                </a:lnTo>
                <a:close/>
              </a:path>
              <a:path w="256539" h="257810">
                <a:moveTo>
                  <a:pt x="175297" y="9144"/>
                </a:moveTo>
                <a:lnTo>
                  <a:pt x="128499" y="9144"/>
                </a:lnTo>
                <a:lnTo>
                  <a:pt x="140691" y="9779"/>
                </a:lnTo>
                <a:lnTo>
                  <a:pt x="152502" y="11557"/>
                </a:lnTo>
                <a:lnTo>
                  <a:pt x="194793" y="29845"/>
                </a:lnTo>
                <a:lnTo>
                  <a:pt x="226924" y="62230"/>
                </a:lnTo>
                <a:lnTo>
                  <a:pt x="244577" y="105156"/>
                </a:lnTo>
                <a:lnTo>
                  <a:pt x="246863" y="129286"/>
                </a:lnTo>
                <a:lnTo>
                  <a:pt x="246274" y="140588"/>
                </a:lnTo>
                <a:lnTo>
                  <a:pt x="232258" y="186309"/>
                </a:lnTo>
                <a:lnTo>
                  <a:pt x="203302" y="221361"/>
                </a:lnTo>
                <a:lnTo>
                  <a:pt x="162916" y="243205"/>
                </a:lnTo>
                <a:lnTo>
                  <a:pt x="127483" y="248412"/>
                </a:lnTo>
                <a:lnTo>
                  <a:pt x="175026" y="248412"/>
                </a:lnTo>
                <a:lnTo>
                  <a:pt x="209398" y="228092"/>
                </a:lnTo>
                <a:lnTo>
                  <a:pt x="240640" y="190246"/>
                </a:lnTo>
                <a:lnTo>
                  <a:pt x="255372" y="141859"/>
                </a:lnTo>
                <a:lnTo>
                  <a:pt x="255983" y="128270"/>
                </a:lnTo>
                <a:lnTo>
                  <a:pt x="255372" y="115570"/>
                </a:lnTo>
                <a:lnTo>
                  <a:pt x="245974" y="78612"/>
                </a:lnTo>
                <a:lnTo>
                  <a:pt x="218542" y="37719"/>
                </a:lnTo>
                <a:lnTo>
                  <a:pt x="177775" y="10033"/>
                </a:lnTo>
                <a:lnTo>
                  <a:pt x="175297" y="9144"/>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 name="object 9">
            <a:extLst>
              <a:ext uri="{FF2B5EF4-FFF2-40B4-BE49-F238E27FC236}">
                <a16:creationId xmlns:a16="http://schemas.microsoft.com/office/drawing/2014/main" id="{9AB95ECE-E0CE-4DCE-973C-49AB0ABD23E7}"/>
              </a:ext>
            </a:extLst>
          </p:cNvPr>
          <p:cNvSpPr/>
          <p:nvPr/>
        </p:nvSpPr>
        <p:spPr>
          <a:xfrm>
            <a:off x="7135697" y="2625113"/>
            <a:ext cx="791210" cy="791210"/>
          </a:xfrm>
          <a:custGeom>
            <a:avLst/>
            <a:gdLst/>
            <a:ahLst/>
            <a:cxnLst/>
            <a:rect l="l" t="t" r="r" b="b"/>
            <a:pathLst>
              <a:path w="791209" h="791210">
                <a:moveTo>
                  <a:pt x="395477" y="0"/>
                </a:moveTo>
                <a:lnTo>
                  <a:pt x="349352" y="2660"/>
                </a:lnTo>
                <a:lnTo>
                  <a:pt x="304791" y="10443"/>
                </a:lnTo>
                <a:lnTo>
                  <a:pt x="262090" y="23053"/>
                </a:lnTo>
                <a:lnTo>
                  <a:pt x="221546" y="40192"/>
                </a:lnTo>
                <a:lnTo>
                  <a:pt x="183456" y="61565"/>
                </a:lnTo>
                <a:lnTo>
                  <a:pt x="148116" y="86874"/>
                </a:lnTo>
                <a:lnTo>
                  <a:pt x="115824" y="115824"/>
                </a:lnTo>
                <a:lnTo>
                  <a:pt x="86874" y="148116"/>
                </a:lnTo>
                <a:lnTo>
                  <a:pt x="61565" y="183456"/>
                </a:lnTo>
                <a:lnTo>
                  <a:pt x="40192" y="221546"/>
                </a:lnTo>
                <a:lnTo>
                  <a:pt x="23053" y="262090"/>
                </a:lnTo>
                <a:lnTo>
                  <a:pt x="10443" y="304791"/>
                </a:lnTo>
                <a:lnTo>
                  <a:pt x="2660" y="349352"/>
                </a:lnTo>
                <a:lnTo>
                  <a:pt x="0" y="395478"/>
                </a:lnTo>
                <a:lnTo>
                  <a:pt x="2660" y="441603"/>
                </a:lnTo>
                <a:lnTo>
                  <a:pt x="10443" y="486164"/>
                </a:lnTo>
                <a:lnTo>
                  <a:pt x="23053" y="528865"/>
                </a:lnTo>
                <a:lnTo>
                  <a:pt x="40192" y="569409"/>
                </a:lnTo>
                <a:lnTo>
                  <a:pt x="61565" y="607499"/>
                </a:lnTo>
                <a:lnTo>
                  <a:pt x="86874" y="642839"/>
                </a:lnTo>
                <a:lnTo>
                  <a:pt x="115824" y="675132"/>
                </a:lnTo>
                <a:lnTo>
                  <a:pt x="148116" y="704081"/>
                </a:lnTo>
                <a:lnTo>
                  <a:pt x="183456" y="729390"/>
                </a:lnTo>
                <a:lnTo>
                  <a:pt x="221546" y="750763"/>
                </a:lnTo>
                <a:lnTo>
                  <a:pt x="262090" y="767902"/>
                </a:lnTo>
                <a:lnTo>
                  <a:pt x="304791" y="780512"/>
                </a:lnTo>
                <a:lnTo>
                  <a:pt x="349352" y="788295"/>
                </a:lnTo>
                <a:lnTo>
                  <a:pt x="395477" y="790956"/>
                </a:lnTo>
                <a:lnTo>
                  <a:pt x="441603" y="788295"/>
                </a:lnTo>
                <a:lnTo>
                  <a:pt x="486164" y="780512"/>
                </a:lnTo>
                <a:lnTo>
                  <a:pt x="528865" y="767902"/>
                </a:lnTo>
                <a:lnTo>
                  <a:pt x="569409" y="750763"/>
                </a:lnTo>
                <a:lnTo>
                  <a:pt x="607499" y="729390"/>
                </a:lnTo>
                <a:lnTo>
                  <a:pt x="642839" y="704081"/>
                </a:lnTo>
                <a:lnTo>
                  <a:pt x="675132" y="675132"/>
                </a:lnTo>
                <a:lnTo>
                  <a:pt x="704081" y="642839"/>
                </a:lnTo>
                <a:lnTo>
                  <a:pt x="729390" y="607499"/>
                </a:lnTo>
                <a:lnTo>
                  <a:pt x="750763" y="569409"/>
                </a:lnTo>
                <a:lnTo>
                  <a:pt x="767902" y="528865"/>
                </a:lnTo>
                <a:lnTo>
                  <a:pt x="780512" y="486164"/>
                </a:lnTo>
                <a:lnTo>
                  <a:pt x="788295" y="441603"/>
                </a:lnTo>
                <a:lnTo>
                  <a:pt x="790956" y="395478"/>
                </a:lnTo>
                <a:lnTo>
                  <a:pt x="788295" y="349352"/>
                </a:lnTo>
                <a:lnTo>
                  <a:pt x="780512" y="304791"/>
                </a:lnTo>
                <a:lnTo>
                  <a:pt x="767902" y="262090"/>
                </a:lnTo>
                <a:lnTo>
                  <a:pt x="750763" y="221546"/>
                </a:lnTo>
                <a:lnTo>
                  <a:pt x="729390" y="183456"/>
                </a:lnTo>
                <a:lnTo>
                  <a:pt x="704081" y="148116"/>
                </a:lnTo>
                <a:lnTo>
                  <a:pt x="675132" y="115824"/>
                </a:lnTo>
                <a:lnTo>
                  <a:pt x="642839" y="86874"/>
                </a:lnTo>
                <a:lnTo>
                  <a:pt x="607499" y="61565"/>
                </a:lnTo>
                <a:lnTo>
                  <a:pt x="569409" y="40192"/>
                </a:lnTo>
                <a:lnTo>
                  <a:pt x="528865" y="23053"/>
                </a:lnTo>
                <a:lnTo>
                  <a:pt x="486164" y="10443"/>
                </a:lnTo>
                <a:lnTo>
                  <a:pt x="441603" y="2660"/>
                </a:lnTo>
                <a:lnTo>
                  <a:pt x="395477"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 name="object 10">
            <a:extLst>
              <a:ext uri="{FF2B5EF4-FFF2-40B4-BE49-F238E27FC236}">
                <a16:creationId xmlns:a16="http://schemas.microsoft.com/office/drawing/2014/main" id="{7DCDA467-2A59-4B98-AF8D-CAA8B1BCBD2E}"/>
              </a:ext>
            </a:extLst>
          </p:cNvPr>
          <p:cNvSpPr/>
          <p:nvPr/>
        </p:nvSpPr>
        <p:spPr>
          <a:xfrm>
            <a:off x="7135697" y="2626127"/>
            <a:ext cx="791210" cy="789940"/>
          </a:xfrm>
          <a:custGeom>
            <a:avLst/>
            <a:gdLst/>
            <a:ahLst/>
            <a:cxnLst/>
            <a:rect l="l" t="t" r="r" b="b"/>
            <a:pathLst>
              <a:path w="791209" h="789939">
                <a:moveTo>
                  <a:pt x="415798" y="0"/>
                </a:moveTo>
                <a:lnTo>
                  <a:pt x="375031" y="0"/>
                </a:lnTo>
                <a:lnTo>
                  <a:pt x="354965" y="1270"/>
                </a:lnTo>
                <a:lnTo>
                  <a:pt x="315722" y="7620"/>
                </a:lnTo>
                <a:lnTo>
                  <a:pt x="277875" y="17780"/>
                </a:lnTo>
                <a:lnTo>
                  <a:pt x="241553" y="30480"/>
                </a:lnTo>
                <a:lnTo>
                  <a:pt x="207010" y="46990"/>
                </a:lnTo>
                <a:lnTo>
                  <a:pt x="174371" y="67310"/>
                </a:lnTo>
                <a:lnTo>
                  <a:pt x="129540" y="102870"/>
                </a:lnTo>
                <a:lnTo>
                  <a:pt x="90297" y="143510"/>
                </a:lnTo>
                <a:lnTo>
                  <a:pt x="57276" y="190500"/>
                </a:lnTo>
                <a:lnTo>
                  <a:pt x="30988" y="241300"/>
                </a:lnTo>
                <a:lnTo>
                  <a:pt x="12446" y="295910"/>
                </a:lnTo>
                <a:lnTo>
                  <a:pt x="4572" y="335280"/>
                </a:lnTo>
                <a:lnTo>
                  <a:pt x="508" y="374650"/>
                </a:lnTo>
                <a:lnTo>
                  <a:pt x="0" y="394970"/>
                </a:lnTo>
                <a:lnTo>
                  <a:pt x="508" y="415290"/>
                </a:lnTo>
                <a:lnTo>
                  <a:pt x="4572" y="455930"/>
                </a:lnTo>
                <a:lnTo>
                  <a:pt x="12446" y="494030"/>
                </a:lnTo>
                <a:lnTo>
                  <a:pt x="24002" y="530860"/>
                </a:lnTo>
                <a:lnTo>
                  <a:pt x="38989" y="566420"/>
                </a:lnTo>
                <a:lnTo>
                  <a:pt x="57276" y="600710"/>
                </a:lnTo>
                <a:lnTo>
                  <a:pt x="90297" y="646430"/>
                </a:lnTo>
                <a:lnTo>
                  <a:pt x="115824" y="674370"/>
                </a:lnTo>
                <a:lnTo>
                  <a:pt x="129540" y="688340"/>
                </a:lnTo>
                <a:lnTo>
                  <a:pt x="143891" y="699770"/>
                </a:lnTo>
                <a:lnTo>
                  <a:pt x="158876" y="712470"/>
                </a:lnTo>
                <a:lnTo>
                  <a:pt x="174371" y="722630"/>
                </a:lnTo>
                <a:lnTo>
                  <a:pt x="207010" y="742950"/>
                </a:lnTo>
                <a:lnTo>
                  <a:pt x="259461" y="767080"/>
                </a:lnTo>
                <a:lnTo>
                  <a:pt x="277875" y="772160"/>
                </a:lnTo>
                <a:lnTo>
                  <a:pt x="296545" y="778510"/>
                </a:lnTo>
                <a:lnTo>
                  <a:pt x="335280" y="786130"/>
                </a:lnTo>
                <a:lnTo>
                  <a:pt x="354965" y="788670"/>
                </a:lnTo>
                <a:lnTo>
                  <a:pt x="375031" y="789940"/>
                </a:lnTo>
                <a:lnTo>
                  <a:pt x="415798" y="789940"/>
                </a:lnTo>
                <a:lnTo>
                  <a:pt x="435991" y="788670"/>
                </a:lnTo>
                <a:lnTo>
                  <a:pt x="455802" y="786130"/>
                </a:lnTo>
                <a:lnTo>
                  <a:pt x="481584" y="781050"/>
                </a:lnTo>
                <a:lnTo>
                  <a:pt x="375285" y="781050"/>
                </a:lnTo>
                <a:lnTo>
                  <a:pt x="355726" y="779780"/>
                </a:lnTo>
                <a:lnTo>
                  <a:pt x="298703" y="769620"/>
                </a:lnTo>
                <a:lnTo>
                  <a:pt x="244856" y="750570"/>
                </a:lnTo>
                <a:lnTo>
                  <a:pt x="194945" y="725170"/>
                </a:lnTo>
                <a:lnTo>
                  <a:pt x="149606" y="693420"/>
                </a:lnTo>
                <a:lnTo>
                  <a:pt x="109347" y="655320"/>
                </a:lnTo>
                <a:lnTo>
                  <a:pt x="74930" y="610870"/>
                </a:lnTo>
                <a:lnTo>
                  <a:pt x="47117" y="562610"/>
                </a:lnTo>
                <a:lnTo>
                  <a:pt x="26416" y="509270"/>
                </a:lnTo>
                <a:lnTo>
                  <a:pt x="13589" y="453390"/>
                </a:lnTo>
                <a:lnTo>
                  <a:pt x="9651" y="415290"/>
                </a:lnTo>
                <a:lnTo>
                  <a:pt x="9144" y="394970"/>
                </a:lnTo>
                <a:lnTo>
                  <a:pt x="9651" y="374650"/>
                </a:lnTo>
                <a:lnTo>
                  <a:pt x="13589" y="336550"/>
                </a:lnTo>
                <a:lnTo>
                  <a:pt x="21336" y="298450"/>
                </a:lnTo>
                <a:lnTo>
                  <a:pt x="32639" y="261620"/>
                </a:lnTo>
                <a:lnTo>
                  <a:pt x="55880" y="210820"/>
                </a:lnTo>
                <a:lnTo>
                  <a:pt x="85978" y="163830"/>
                </a:lnTo>
                <a:lnTo>
                  <a:pt x="97536" y="149860"/>
                </a:lnTo>
                <a:lnTo>
                  <a:pt x="109727" y="134620"/>
                </a:lnTo>
                <a:lnTo>
                  <a:pt x="149860" y="96520"/>
                </a:lnTo>
                <a:lnTo>
                  <a:pt x="195325" y="64770"/>
                </a:lnTo>
                <a:lnTo>
                  <a:pt x="262763" y="31750"/>
                </a:lnTo>
                <a:lnTo>
                  <a:pt x="336803" y="12700"/>
                </a:lnTo>
                <a:lnTo>
                  <a:pt x="375793" y="8890"/>
                </a:lnTo>
                <a:lnTo>
                  <a:pt x="479996" y="8890"/>
                </a:lnTo>
                <a:lnTo>
                  <a:pt x="475234" y="7620"/>
                </a:lnTo>
                <a:lnTo>
                  <a:pt x="455802" y="3810"/>
                </a:lnTo>
                <a:lnTo>
                  <a:pt x="435991" y="1270"/>
                </a:lnTo>
                <a:lnTo>
                  <a:pt x="415798" y="0"/>
                </a:lnTo>
                <a:close/>
              </a:path>
              <a:path w="791209" h="789939">
                <a:moveTo>
                  <a:pt x="479996" y="8890"/>
                </a:moveTo>
                <a:lnTo>
                  <a:pt x="415671" y="8890"/>
                </a:lnTo>
                <a:lnTo>
                  <a:pt x="435228" y="10160"/>
                </a:lnTo>
                <a:lnTo>
                  <a:pt x="454533" y="12700"/>
                </a:lnTo>
                <a:lnTo>
                  <a:pt x="492251" y="20320"/>
                </a:lnTo>
                <a:lnTo>
                  <a:pt x="510667" y="26670"/>
                </a:lnTo>
                <a:lnTo>
                  <a:pt x="528574" y="31750"/>
                </a:lnTo>
                <a:lnTo>
                  <a:pt x="579755" y="55880"/>
                </a:lnTo>
                <a:lnTo>
                  <a:pt x="626872" y="85090"/>
                </a:lnTo>
                <a:lnTo>
                  <a:pt x="668782" y="121920"/>
                </a:lnTo>
                <a:lnTo>
                  <a:pt x="705231" y="163830"/>
                </a:lnTo>
                <a:lnTo>
                  <a:pt x="735330" y="210820"/>
                </a:lnTo>
                <a:lnTo>
                  <a:pt x="758444" y="262890"/>
                </a:lnTo>
                <a:lnTo>
                  <a:pt x="774065" y="317500"/>
                </a:lnTo>
                <a:lnTo>
                  <a:pt x="779907" y="355600"/>
                </a:lnTo>
                <a:lnTo>
                  <a:pt x="781812" y="394970"/>
                </a:lnTo>
                <a:lnTo>
                  <a:pt x="781303" y="415290"/>
                </a:lnTo>
                <a:lnTo>
                  <a:pt x="777367" y="454660"/>
                </a:lnTo>
                <a:lnTo>
                  <a:pt x="764286" y="510540"/>
                </a:lnTo>
                <a:lnTo>
                  <a:pt x="743712" y="562610"/>
                </a:lnTo>
                <a:lnTo>
                  <a:pt x="715772" y="610870"/>
                </a:lnTo>
                <a:lnTo>
                  <a:pt x="681355" y="655320"/>
                </a:lnTo>
                <a:lnTo>
                  <a:pt x="668527" y="668020"/>
                </a:lnTo>
                <a:lnTo>
                  <a:pt x="655066" y="681990"/>
                </a:lnTo>
                <a:lnTo>
                  <a:pt x="611377" y="715010"/>
                </a:lnTo>
                <a:lnTo>
                  <a:pt x="562737" y="742950"/>
                </a:lnTo>
                <a:lnTo>
                  <a:pt x="545719" y="751840"/>
                </a:lnTo>
                <a:lnTo>
                  <a:pt x="491871" y="769620"/>
                </a:lnTo>
                <a:lnTo>
                  <a:pt x="454151" y="777240"/>
                </a:lnTo>
                <a:lnTo>
                  <a:pt x="415163" y="781050"/>
                </a:lnTo>
                <a:lnTo>
                  <a:pt x="481584" y="781050"/>
                </a:lnTo>
                <a:lnTo>
                  <a:pt x="494284" y="778510"/>
                </a:lnTo>
                <a:lnTo>
                  <a:pt x="513080" y="772160"/>
                </a:lnTo>
                <a:lnTo>
                  <a:pt x="531495" y="767080"/>
                </a:lnTo>
                <a:lnTo>
                  <a:pt x="566927" y="751840"/>
                </a:lnTo>
                <a:lnTo>
                  <a:pt x="600583" y="732790"/>
                </a:lnTo>
                <a:lnTo>
                  <a:pt x="647065" y="699770"/>
                </a:lnTo>
                <a:lnTo>
                  <a:pt x="661416" y="688340"/>
                </a:lnTo>
                <a:lnTo>
                  <a:pt x="675132" y="674370"/>
                </a:lnTo>
                <a:lnTo>
                  <a:pt x="688213" y="661670"/>
                </a:lnTo>
                <a:lnTo>
                  <a:pt x="700659" y="646430"/>
                </a:lnTo>
                <a:lnTo>
                  <a:pt x="733678" y="600710"/>
                </a:lnTo>
                <a:lnTo>
                  <a:pt x="751967" y="566420"/>
                </a:lnTo>
                <a:lnTo>
                  <a:pt x="766952" y="530860"/>
                </a:lnTo>
                <a:lnTo>
                  <a:pt x="778510" y="494030"/>
                </a:lnTo>
                <a:lnTo>
                  <a:pt x="786384" y="455930"/>
                </a:lnTo>
                <a:lnTo>
                  <a:pt x="790448" y="415290"/>
                </a:lnTo>
                <a:lnTo>
                  <a:pt x="790956" y="394970"/>
                </a:lnTo>
                <a:lnTo>
                  <a:pt x="790448" y="374650"/>
                </a:lnTo>
                <a:lnTo>
                  <a:pt x="786384" y="335280"/>
                </a:lnTo>
                <a:lnTo>
                  <a:pt x="778510" y="295910"/>
                </a:lnTo>
                <a:lnTo>
                  <a:pt x="766952" y="259080"/>
                </a:lnTo>
                <a:lnTo>
                  <a:pt x="751967" y="223520"/>
                </a:lnTo>
                <a:lnTo>
                  <a:pt x="723392" y="173990"/>
                </a:lnTo>
                <a:lnTo>
                  <a:pt x="688213" y="129540"/>
                </a:lnTo>
                <a:lnTo>
                  <a:pt x="647065" y="90170"/>
                </a:lnTo>
                <a:lnTo>
                  <a:pt x="600583" y="57150"/>
                </a:lnTo>
                <a:lnTo>
                  <a:pt x="566927" y="38100"/>
                </a:lnTo>
                <a:lnTo>
                  <a:pt x="513080" y="17780"/>
                </a:lnTo>
                <a:lnTo>
                  <a:pt x="479996" y="8890"/>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 name="object 11">
            <a:extLst>
              <a:ext uri="{FF2B5EF4-FFF2-40B4-BE49-F238E27FC236}">
                <a16:creationId xmlns:a16="http://schemas.microsoft.com/office/drawing/2014/main" id="{603CBF0F-296F-4D87-B71B-42D010BD1CAC}"/>
              </a:ext>
            </a:extLst>
          </p:cNvPr>
          <p:cNvSpPr/>
          <p:nvPr/>
        </p:nvSpPr>
        <p:spPr>
          <a:xfrm>
            <a:off x="5348046" y="2155720"/>
            <a:ext cx="574676" cy="574675"/>
          </a:xfrm>
          <a:custGeom>
            <a:avLst/>
            <a:gdLst/>
            <a:ahLst/>
            <a:cxnLst/>
            <a:rect l="l" t="t" r="r" b="b"/>
            <a:pathLst>
              <a:path w="574675" h="574675">
                <a:moveTo>
                  <a:pt x="287274" y="0"/>
                </a:moveTo>
                <a:lnTo>
                  <a:pt x="240684" y="3760"/>
                </a:lnTo>
                <a:lnTo>
                  <a:pt x="196486" y="14648"/>
                </a:lnTo>
                <a:lnTo>
                  <a:pt x="155270" y="32071"/>
                </a:lnTo>
                <a:lnTo>
                  <a:pt x="117628" y="55437"/>
                </a:lnTo>
                <a:lnTo>
                  <a:pt x="84153" y="84153"/>
                </a:lnTo>
                <a:lnTo>
                  <a:pt x="55437" y="117628"/>
                </a:lnTo>
                <a:lnTo>
                  <a:pt x="32071" y="155270"/>
                </a:lnTo>
                <a:lnTo>
                  <a:pt x="14648" y="196486"/>
                </a:lnTo>
                <a:lnTo>
                  <a:pt x="3760" y="240684"/>
                </a:lnTo>
                <a:lnTo>
                  <a:pt x="0" y="287274"/>
                </a:lnTo>
                <a:lnTo>
                  <a:pt x="3760" y="333863"/>
                </a:lnTo>
                <a:lnTo>
                  <a:pt x="14648" y="378061"/>
                </a:lnTo>
                <a:lnTo>
                  <a:pt x="32071" y="419277"/>
                </a:lnTo>
                <a:lnTo>
                  <a:pt x="55437" y="456919"/>
                </a:lnTo>
                <a:lnTo>
                  <a:pt x="84153" y="490394"/>
                </a:lnTo>
                <a:lnTo>
                  <a:pt x="117628" y="519110"/>
                </a:lnTo>
                <a:lnTo>
                  <a:pt x="155270" y="542476"/>
                </a:lnTo>
                <a:lnTo>
                  <a:pt x="196486" y="559899"/>
                </a:lnTo>
                <a:lnTo>
                  <a:pt x="240684" y="570787"/>
                </a:lnTo>
                <a:lnTo>
                  <a:pt x="287274" y="574548"/>
                </a:lnTo>
                <a:lnTo>
                  <a:pt x="333863" y="570787"/>
                </a:lnTo>
                <a:lnTo>
                  <a:pt x="378061" y="559899"/>
                </a:lnTo>
                <a:lnTo>
                  <a:pt x="419277" y="542476"/>
                </a:lnTo>
                <a:lnTo>
                  <a:pt x="456919" y="519110"/>
                </a:lnTo>
                <a:lnTo>
                  <a:pt x="490394" y="490394"/>
                </a:lnTo>
                <a:lnTo>
                  <a:pt x="519110" y="456919"/>
                </a:lnTo>
                <a:lnTo>
                  <a:pt x="542476" y="419277"/>
                </a:lnTo>
                <a:lnTo>
                  <a:pt x="559899" y="378061"/>
                </a:lnTo>
                <a:lnTo>
                  <a:pt x="570787" y="333863"/>
                </a:lnTo>
                <a:lnTo>
                  <a:pt x="574548" y="287274"/>
                </a:lnTo>
                <a:lnTo>
                  <a:pt x="570787" y="240684"/>
                </a:lnTo>
                <a:lnTo>
                  <a:pt x="559899" y="196486"/>
                </a:lnTo>
                <a:lnTo>
                  <a:pt x="542476" y="155270"/>
                </a:lnTo>
                <a:lnTo>
                  <a:pt x="519110" y="117628"/>
                </a:lnTo>
                <a:lnTo>
                  <a:pt x="490394" y="84153"/>
                </a:lnTo>
                <a:lnTo>
                  <a:pt x="456919" y="55437"/>
                </a:lnTo>
                <a:lnTo>
                  <a:pt x="419277" y="32071"/>
                </a:lnTo>
                <a:lnTo>
                  <a:pt x="378061" y="14648"/>
                </a:lnTo>
                <a:lnTo>
                  <a:pt x="333863" y="3760"/>
                </a:lnTo>
                <a:lnTo>
                  <a:pt x="287274"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 name="object 12">
            <a:extLst>
              <a:ext uri="{FF2B5EF4-FFF2-40B4-BE49-F238E27FC236}">
                <a16:creationId xmlns:a16="http://schemas.microsoft.com/office/drawing/2014/main" id="{D1E891EA-810A-4528-A82D-46CCE980BB26}"/>
              </a:ext>
            </a:extLst>
          </p:cNvPr>
          <p:cNvSpPr/>
          <p:nvPr/>
        </p:nvSpPr>
        <p:spPr>
          <a:xfrm>
            <a:off x="5348053" y="2155720"/>
            <a:ext cx="574676" cy="574675"/>
          </a:xfrm>
          <a:custGeom>
            <a:avLst/>
            <a:gdLst/>
            <a:ahLst/>
            <a:cxnLst/>
            <a:rect l="l" t="t" r="r" b="b"/>
            <a:pathLst>
              <a:path w="574675" h="574675">
                <a:moveTo>
                  <a:pt x="287267" y="0"/>
                </a:moveTo>
                <a:lnTo>
                  <a:pt x="243579" y="3301"/>
                </a:lnTo>
                <a:lnTo>
                  <a:pt x="201796" y="12826"/>
                </a:lnTo>
                <a:lnTo>
                  <a:pt x="162807" y="28320"/>
                </a:lnTo>
                <a:lnTo>
                  <a:pt x="126612" y="49022"/>
                </a:lnTo>
                <a:lnTo>
                  <a:pt x="84194" y="84200"/>
                </a:lnTo>
                <a:lnTo>
                  <a:pt x="49015" y="126618"/>
                </a:lnTo>
                <a:lnTo>
                  <a:pt x="28314" y="162813"/>
                </a:lnTo>
                <a:lnTo>
                  <a:pt x="12947" y="201802"/>
                </a:lnTo>
                <a:lnTo>
                  <a:pt x="3295" y="243586"/>
                </a:lnTo>
                <a:lnTo>
                  <a:pt x="0" y="287019"/>
                </a:lnTo>
                <a:lnTo>
                  <a:pt x="374" y="302005"/>
                </a:lnTo>
                <a:lnTo>
                  <a:pt x="5835" y="345186"/>
                </a:lnTo>
                <a:lnTo>
                  <a:pt x="17392" y="386079"/>
                </a:lnTo>
                <a:lnTo>
                  <a:pt x="34664" y="424179"/>
                </a:lnTo>
                <a:lnTo>
                  <a:pt x="65652" y="470026"/>
                </a:lnTo>
                <a:lnTo>
                  <a:pt x="104514" y="508888"/>
                </a:lnTo>
                <a:lnTo>
                  <a:pt x="138296" y="532891"/>
                </a:lnTo>
                <a:lnTo>
                  <a:pt x="175380" y="551941"/>
                </a:lnTo>
                <a:lnTo>
                  <a:pt x="215385" y="565530"/>
                </a:lnTo>
                <a:lnTo>
                  <a:pt x="257930" y="573024"/>
                </a:lnTo>
                <a:lnTo>
                  <a:pt x="287267" y="574548"/>
                </a:lnTo>
                <a:lnTo>
                  <a:pt x="301999" y="574166"/>
                </a:lnTo>
                <a:lnTo>
                  <a:pt x="345179" y="568705"/>
                </a:lnTo>
                <a:lnTo>
                  <a:pt x="359464" y="565403"/>
                </a:lnTo>
                <a:lnTo>
                  <a:pt x="287013" y="565403"/>
                </a:lnTo>
                <a:lnTo>
                  <a:pt x="272789" y="565023"/>
                </a:lnTo>
                <a:lnTo>
                  <a:pt x="230879" y="559688"/>
                </a:lnTo>
                <a:lnTo>
                  <a:pt x="191382" y="548386"/>
                </a:lnTo>
                <a:lnTo>
                  <a:pt x="154552" y="531749"/>
                </a:lnTo>
                <a:lnTo>
                  <a:pt x="110102" y="501650"/>
                </a:lnTo>
                <a:lnTo>
                  <a:pt x="72383" y="463930"/>
                </a:lnTo>
                <a:lnTo>
                  <a:pt x="49269" y="431291"/>
                </a:lnTo>
                <a:lnTo>
                  <a:pt x="30854" y="395350"/>
                </a:lnTo>
                <a:lnTo>
                  <a:pt x="17900" y="356615"/>
                </a:lnTo>
                <a:lnTo>
                  <a:pt x="10534" y="315467"/>
                </a:lnTo>
                <a:lnTo>
                  <a:pt x="9137" y="287019"/>
                </a:lnTo>
                <a:lnTo>
                  <a:pt x="9508" y="273176"/>
                </a:lnTo>
                <a:lnTo>
                  <a:pt x="14852" y="230886"/>
                </a:lnTo>
                <a:lnTo>
                  <a:pt x="26155" y="191388"/>
                </a:lnTo>
                <a:lnTo>
                  <a:pt x="42792" y="154558"/>
                </a:lnTo>
                <a:lnTo>
                  <a:pt x="72891" y="110108"/>
                </a:lnTo>
                <a:lnTo>
                  <a:pt x="110737" y="72389"/>
                </a:lnTo>
                <a:lnTo>
                  <a:pt x="143249" y="49275"/>
                </a:lnTo>
                <a:lnTo>
                  <a:pt x="179190" y="30861"/>
                </a:lnTo>
                <a:lnTo>
                  <a:pt x="217925" y="17906"/>
                </a:lnTo>
                <a:lnTo>
                  <a:pt x="259073" y="10540"/>
                </a:lnTo>
                <a:lnTo>
                  <a:pt x="287521" y="9143"/>
                </a:lnTo>
                <a:lnTo>
                  <a:pt x="359464" y="9143"/>
                </a:lnTo>
                <a:lnTo>
                  <a:pt x="359022" y="9016"/>
                </a:lnTo>
                <a:lnTo>
                  <a:pt x="345179" y="5841"/>
                </a:lnTo>
                <a:lnTo>
                  <a:pt x="330955" y="3301"/>
                </a:lnTo>
                <a:lnTo>
                  <a:pt x="316604" y="1524"/>
                </a:lnTo>
                <a:lnTo>
                  <a:pt x="301999" y="380"/>
                </a:lnTo>
                <a:lnTo>
                  <a:pt x="287267" y="0"/>
                </a:lnTo>
                <a:close/>
              </a:path>
              <a:path w="574675" h="574675">
                <a:moveTo>
                  <a:pt x="359464" y="9143"/>
                </a:moveTo>
                <a:lnTo>
                  <a:pt x="287521" y="9143"/>
                </a:lnTo>
                <a:lnTo>
                  <a:pt x="301745" y="9525"/>
                </a:lnTo>
                <a:lnTo>
                  <a:pt x="315842" y="10667"/>
                </a:lnTo>
                <a:lnTo>
                  <a:pt x="356990" y="17906"/>
                </a:lnTo>
                <a:lnTo>
                  <a:pt x="395725" y="31114"/>
                </a:lnTo>
                <a:lnTo>
                  <a:pt x="431666" y="49529"/>
                </a:lnTo>
                <a:lnTo>
                  <a:pt x="464559" y="72898"/>
                </a:lnTo>
                <a:lnTo>
                  <a:pt x="502151" y="110743"/>
                </a:lnTo>
                <a:lnTo>
                  <a:pt x="525265" y="143255"/>
                </a:lnTo>
                <a:lnTo>
                  <a:pt x="543680" y="179197"/>
                </a:lnTo>
                <a:lnTo>
                  <a:pt x="556761" y="217931"/>
                </a:lnTo>
                <a:lnTo>
                  <a:pt x="564000" y="258952"/>
                </a:lnTo>
                <a:lnTo>
                  <a:pt x="565397" y="287527"/>
                </a:lnTo>
                <a:lnTo>
                  <a:pt x="565026" y="301370"/>
                </a:lnTo>
                <a:lnTo>
                  <a:pt x="559682" y="343662"/>
                </a:lnTo>
                <a:lnTo>
                  <a:pt x="548379" y="383158"/>
                </a:lnTo>
                <a:lnTo>
                  <a:pt x="531742" y="420115"/>
                </a:lnTo>
                <a:lnTo>
                  <a:pt x="501643" y="464565"/>
                </a:lnTo>
                <a:lnTo>
                  <a:pt x="463924" y="502157"/>
                </a:lnTo>
                <a:lnTo>
                  <a:pt x="431285" y="525272"/>
                </a:lnTo>
                <a:lnTo>
                  <a:pt x="395344" y="543687"/>
                </a:lnTo>
                <a:lnTo>
                  <a:pt x="356609" y="556767"/>
                </a:lnTo>
                <a:lnTo>
                  <a:pt x="315461" y="564006"/>
                </a:lnTo>
                <a:lnTo>
                  <a:pt x="287013" y="565403"/>
                </a:lnTo>
                <a:lnTo>
                  <a:pt x="359464" y="565403"/>
                </a:lnTo>
                <a:lnTo>
                  <a:pt x="399027" y="551941"/>
                </a:lnTo>
                <a:lnTo>
                  <a:pt x="436238" y="532891"/>
                </a:lnTo>
                <a:lnTo>
                  <a:pt x="470020" y="508888"/>
                </a:lnTo>
                <a:lnTo>
                  <a:pt x="508882" y="470026"/>
                </a:lnTo>
                <a:lnTo>
                  <a:pt x="532885" y="436244"/>
                </a:lnTo>
                <a:lnTo>
                  <a:pt x="551935" y="399033"/>
                </a:lnTo>
                <a:lnTo>
                  <a:pt x="565524" y="359028"/>
                </a:lnTo>
                <a:lnTo>
                  <a:pt x="573017" y="316611"/>
                </a:lnTo>
                <a:lnTo>
                  <a:pt x="574534" y="287527"/>
                </a:lnTo>
                <a:lnTo>
                  <a:pt x="574160" y="272541"/>
                </a:lnTo>
                <a:lnTo>
                  <a:pt x="568699" y="229362"/>
                </a:lnTo>
                <a:lnTo>
                  <a:pt x="557142" y="188467"/>
                </a:lnTo>
                <a:lnTo>
                  <a:pt x="539870" y="150367"/>
                </a:lnTo>
                <a:lnTo>
                  <a:pt x="508882" y="104520"/>
                </a:lnTo>
                <a:lnTo>
                  <a:pt x="470020" y="65658"/>
                </a:lnTo>
                <a:lnTo>
                  <a:pt x="436238" y="41655"/>
                </a:lnTo>
                <a:lnTo>
                  <a:pt x="399027" y="22605"/>
                </a:lnTo>
                <a:lnTo>
                  <a:pt x="372738" y="12953"/>
                </a:lnTo>
                <a:lnTo>
                  <a:pt x="359464" y="9143"/>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 name="object 13">
            <a:extLst>
              <a:ext uri="{FF2B5EF4-FFF2-40B4-BE49-F238E27FC236}">
                <a16:creationId xmlns:a16="http://schemas.microsoft.com/office/drawing/2014/main" id="{60F7B33A-03E0-418F-B5C5-B3B6F48DEDDB}"/>
              </a:ext>
            </a:extLst>
          </p:cNvPr>
          <p:cNvSpPr/>
          <p:nvPr/>
        </p:nvSpPr>
        <p:spPr>
          <a:xfrm>
            <a:off x="3278454" y="1526308"/>
            <a:ext cx="372110" cy="372110"/>
          </a:xfrm>
          <a:custGeom>
            <a:avLst/>
            <a:gdLst/>
            <a:ahLst/>
            <a:cxnLst/>
            <a:rect l="l" t="t" r="r" b="b"/>
            <a:pathLst>
              <a:path w="372110" h="372110">
                <a:moveTo>
                  <a:pt x="185927" y="0"/>
                </a:moveTo>
                <a:lnTo>
                  <a:pt x="136480" y="6637"/>
                </a:lnTo>
                <a:lnTo>
                  <a:pt x="92060" y="25371"/>
                </a:lnTo>
                <a:lnTo>
                  <a:pt x="54435" y="54435"/>
                </a:lnTo>
                <a:lnTo>
                  <a:pt x="25371" y="92060"/>
                </a:lnTo>
                <a:lnTo>
                  <a:pt x="6637" y="136480"/>
                </a:lnTo>
                <a:lnTo>
                  <a:pt x="0" y="185927"/>
                </a:lnTo>
                <a:lnTo>
                  <a:pt x="6637" y="235375"/>
                </a:lnTo>
                <a:lnTo>
                  <a:pt x="25371" y="279795"/>
                </a:lnTo>
                <a:lnTo>
                  <a:pt x="54435" y="317420"/>
                </a:lnTo>
                <a:lnTo>
                  <a:pt x="92060" y="346484"/>
                </a:lnTo>
                <a:lnTo>
                  <a:pt x="136480" y="365218"/>
                </a:lnTo>
                <a:lnTo>
                  <a:pt x="185927" y="371855"/>
                </a:lnTo>
                <a:lnTo>
                  <a:pt x="235375" y="365218"/>
                </a:lnTo>
                <a:lnTo>
                  <a:pt x="279795" y="346484"/>
                </a:lnTo>
                <a:lnTo>
                  <a:pt x="317420" y="317420"/>
                </a:lnTo>
                <a:lnTo>
                  <a:pt x="346484" y="279795"/>
                </a:lnTo>
                <a:lnTo>
                  <a:pt x="365218" y="235375"/>
                </a:lnTo>
                <a:lnTo>
                  <a:pt x="371856" y="185927"/>
                </a:lnTo>
                <a:lnTo>
                  <a:pt x="365218" y="136480"/>
                </a:lnTo>
                <a:lnTo>
                  <a:pt x="346484" y="92060"/>
                </a:lnTo>
                <a:lnTo>
                  <a:pt x="317420" y="54435"/>
                </a:lnTo>
                <a:lnTo>
                  <a:pt x="279795" y="25371"/>
                </a:lnTo>
                <a:lnTo>
                  <a:pt x="235375" y="6637"/>
                </a:lnTo>
                <a:lnTo>
                  <a:pt x="185927"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object 14">
            <a:extLst>
              <a:ext uri="{FF2B5EF4-FFF2-40B4-BE49-F238E27FC236}">
                <a16:creationId xmlns:a16="http://schemas.microsoft.com/office/drawing/2014/main" id="{090FCF0A-5A66-409B-9AAB-DA8BB9BF371B}"/>
              </a:ext>
            </a:extLst>
          </p:cNvPr>
          <p:cNvSpPr/>
          <p:nvPr/>
        </p:nvSpPr>
        <p:spPr>
          <a:xfrm>
            <a:off x="3278478" y="1526308"/>
            <a:ext cx="372110" cy="372110"/>
          </a:xfrm>
          <a:custGeom>
            <a:avLst/>
            <a:gdLst/>
            <a:ahLst/>
            <a:cxnLst/>
            <a:rect l="l" t="t" r="r" b="b"/>
            <a:pathLst>
              <a:path w="372110" h="372110">
                <a:moveTo>
                  <a:pt x="185904" y="0"/>
                </a:moveTo>
                <a:lnTo>
                  <a:pt x="130659" y="8381"/>
                </a:lnTo>
                <a:lnTo>
                  <a:pt x="82018" y="31750"/>
                </a:lnTo>
                <a:lnTo>
                  <a:pt x="42394" y="67563"/>
                </a:lnTo>
                <a:lnTo>
                  <a:pt x="14581" y="113537"/>
                </a:lnTo>
                <a:lnTo>
                  <a:pt x="865" y="166877"/>
                </a:lnTo>
                <a:lnTo>
                  <a:pt x="0" y="185419"/>
                </a:lnTo>
                <a:lnTo>
                  <a:pt x="0" y="186436"/>
                </a:lnTo>
                <a:lnTo>
                  <a:pt x="8358" y="241300"/>
                </a:lnTo>
                <a:lnTo>
                  <a:pt x="31726" y="289940"/>
                </a:lnTo>
                <a:lnTo>
                  <a:pt x="67540" y="329438"/>
                </a:lnTo>
                <a:lnTo>
                  <a:pt x="113514" y="357250"/>
                </a:lnTo>
                <a:lnTo>
                  <a:pt x="166854" y="370839"/>
                </a:lnTo>
                <a:lnTo>
                  <a:pt x="185904" y="371855"/>
                </a:lnTo>
                <a:lnTo>
                  <a:pt x="204954" y="370839"/>
                </a:lnTo>
                <a:lnTo>
                  <a:pt x="223369" y="368045"/>
                </a:lnTo>
                <a:lnTo>
                  <a:pt x="241276" y="363474"/>
                </a:lnTo>
                <a:lnTo>
                  <a:pt x="243360" y="362712"/>
                </a:lnTo>
                <a:lnTo>
                  <a:pt x="185396" y="362712"/>
                </a:lnTo>
                <a:lnTo>
                  <a:pt x="167362" y="361823"/>
                </a:lnTo>
                <a:lnTo>
                  <a:pt x="116562" y="348741"/>
                </a:lnTo>
                <a:lnTo>
                  <a:pt x="73001" y="322072"/>
                </a:lnTo>
                <a:lnTo>
                  <a:pt x="38965" y="284479"/>
                </a:lnTo>
                <a:lnTo>
                  <a:pt x="16994" y="238125"/>
                </a:lnTo>
                <a:lnTo>
                  <a:pt x="9120" y="185419"/>
                </a:lnTo>
                <a:lnTo>
                  <a:pt x="9965" y="168275"/>
                </a:lnTo>
                <a:lnTo>
                  <a:pt x="23090" y="116586"/>
                </a:lnTo>
                <a:lnTo>
                  <a:pt x="49760" y="73151"/>
                </a:lnTo>
                <a:lnTo>
                  <a:pt x="87479" y="38988"/>
                </a:lnTo>
                <a:lnTo>
                  <a:pt x="133707" y="17017"/>
                </a:lnTo>
                <a:lnTo>
                  <a:pt x="186412" y="9143"/>
                </a:lnTo>
                <a:lnTo>
                  <a:pt x="243360" y="9143"/>
                </a:lnTo>
                <a:lnTo>
                  <a:pt x="241276" y="8381"/>
                </a:lnTo>
                <a:lnTo>
                  <a:pt x="223369" y="3810"/>
                </a:lnTo>
                <a:lnTo>
                  <a:pt x="204954" y="888"/>
                </a:lnTo>
                <a:lnTo>
                  <a:pt x="185904" y="0"/>
                </a:lnTo>
                <a:close/>
              </a:path>
              <a:path w="372110" h="372110">
                <a:moveTo>
                  <a:pt x="243360" y="9143"/>
                </a:moveTo>
                <a:lnTo>
                  <a:pt x="186412" y="9143"/>
                </a:lnTo>
                <a:lnTo>
                  <a:pt x="204446" y="10032"/>
                </a:lnTo>
                <a:lnTo>
                  <a:pt x="221972" y="12826"/>
                </a:lnTo>
                <a:lnTo>
                  <a:pt x="270613" y="30734"/>
                </a:lnTo>
                <a:lnTo>
                  <a:pt x="311253" y="61213"/>
                </a:lnTo>
                <a:lnTo>
                  <a:pt x="341606" y="102107"/>
                </a:lnTo>
                <a:lnTo>
                  <a:pt x="359132" y="150749"/>
                </a:lnTo>
                <a:lnTo>
                  <a:pt x="362688" y="186436"/>
                </a:lnTo>
                <a:lnTo>
                  <a:pt x="361843" y="203580"/>
                </a:lnTo>
                <a:lnTo>
                  <a:pt x="348718" y="255142"/>
                </a:lnTo>
                <a:lnTo>
                  <a:pt x="322175" y="298703"/>
                </a:lnTo>
                <a:lnTo>
                  <a:pt x="284456" y="332866"/>
                </a:lnTo>
                <a:lnTo>
                  <a:pt x="238101" y="354838"/>
                </a:lnTo>
                <a:lnTo>
                  <a:pt x="185396" y="362712"/>
                </a:lnTo>
                <a:lnTo>
                  <a:pt x="243360" y="362712"/>
                </a:lnTo>
                <a:lnTo>
                  <a:pt x="289917" y="340105"/>
                </a:lnTo>
                <a:lnTo>
                  <a:pt x="329414" y="304164"/>
                </a:lnTo>
                <a:lnTo>
                  <a:pt x="357227" y="258317"/>
                </a:lnTo>
                <a:lnTo>
                  <a:pt x="370816" y="204977"/>
                </a:lnTo>
                <a:lnTo>
                  <a:pt x="371805" y="186436"/>
                </a:lnTo>
                <a:lnTo>
                  <a:pt x="371805" y="185419"/>
                </a:lnTo>
                <a:lnTo>
                  <a:pt x="363450" y="130682"/>
                </a:lnTo>
                <a:lnTo>
                  <a:pt x="340082" y="82041"/>
                </a:lnTo>
                <a:lnTo>
                  <a:pt x="304141" y="42417"/>
                </a:lnTo>
                <a:lnTo>
                  <a:pt x="258294" y="14604"/>
                </a:lnTo>
                <a:lnTo>
                  <a:pt x="243360" y="9143"/>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object 15">
            <a:extLst>
              <a:ext uri="{FF2B5EF4-FFF2-40B4-BE49-F238E27FC236}">
                <a16:creationId xmlns:a16="http://schemas.microsoft.com/office/drawing/2014/main" id="{C6113B90-65FD-485D-92BD-2EC70DCF4E85}"/>
              </a:ext>
            </a:extLst>
          </p:cNvPr>
          <p:cNvSpPr/>
          <p:nvPr/>
        </p:nvSpPr>
        <p:spPr>
          <a:xfrm>
            <a:off x="4848175" y="1671087"/>
            <a:ext cx="485141" cy="485140"/>
          </a:xfrm>
          <a:custGeom>
            <a:avLst/>
            <a:gdLst/>
            <a:ahLst/>
            <a:cxnLst/>
            <a:rect l="l" t="t" r="r" b="b"/>
            <a:pathLst>
              <a:path w="485139" h="485139">
                <a:moveTo>
                  <a:pt x="242315" y="0"/>
                </a:moveTo>
                <a:lnTo>
                  <a:pt x="193472" y="4921"/>
                </a:lnTo>
                <a:lnTo>
                  <a:pt x="147982" y="19038"/>
                </a:lnTo>
                <a:lnTo>
                  <a:pt x="106821" y="41375"/>
                </a:lnTo>
                <a:lnTo>
                  <a:pt x="70961" y="70961"/>
                </a:lnTo>
                <a:lnTo>
                  <a:pt x="41375" y="106821"/>
                </a:lnTo>
                <a:lnTo>
                  <a:pt x="19038" y="147982"/>
                </a:lnTo>
                <a:lnTo>
                  <a:pt x="4921" y="193472"/>
                </a:lnTo>
                <a:lnTo>
                  <a:pt x="0" y="242315"/>
                </a:lnTo>
                <a:lnTo>
                  <a:pt x="4921" y="291159"/>
                </a:lnTo>
                <a:lnTo>
                  <a:pt x="19038" y="336649"/>
                </a:lnTo>
                <a:lnTo>
                  <a:pt x="41375" y="377810"/>
                </a:lnTo>
                <a:lnTo>
                  <a:pt x="70961" y="413670"/>
                </a:lnTo>
                <a:lnTo>
                  <a:pt x="106821" y="443256"/>
                </a:lnTo>
                <a:lnTo>
                  <a:pt x="147982" y="465593"/>
                </a:lnTo>
                <a:lnTo>
                  <a:pt x="193472" y="479710"/>
                </a:lnTo>
                <a:lnTo>
                  <a:pt x="242315" y="484632"/>
                </a:lnTo>
                <a:lnTo>
                  <a:pt x="291159" y="479710"/>
                </a:lnTo>
                <a:lnTo>
                  <a:pt x="336649" y="465593"/>
                </a:lnTo>
                <a:lnTo>
                  <a:pt x="377810" y="443256"/>
                </a:lnTo>
                <a:lnTo>
                  <a:pt x="413670" y="413670"/>
                </a:lnTo>
                <a:lnTo>
                  <a:pt x="443256" y="377810"/>
                </a:lnTo>
                <a:lnTo>
                  <a:pt x="465593" y="336649"/>
                </a:lnTo>
                <a:lnTo>
                  <a:pt x="479710" y="291159"/>
                </a:lnTo>
                <a:lnTo>
                  <a:pt x="484631" y="242315"/>
                </a:lnTo>
                <a:lnTo>
                  <a:pt x="479710" y="193472"/>
                </a:lnTo>
                <a:lnTo>
                  <a:pt x="465593" y="147982"/>
                </a:lnTo>
                <a:lnTo>
                  <a:pt x="443256" y="106821"/>
                </a:lnTo>
                <a:lnTo>
                  <a:pt x="413670" y="70961"/>
                </a:lnTo>
                <a:lnTo>
                  <a:pt x="377810" y="41375"/>
                </a:lnTo>
                <a:lnTo>
                  <a:pt x="336649" y="19038"/>
                </a:lnTo>
                <a:lnTo>
                  <a:pt x="291159" y="4921"/>
                </a:lnTo>
                <a:lnTo>
                  <a:pt x="242315"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 name="object 16">
            <a:extLst>
              <a:ext uri="{FF2B5EF4-FFF2-40B4-BE49-F238E27FC236}">
                <a16:creationId xmlns:a16="http://schemas.microsoft.com/office/drawing/2014/main" id="{942F5704-D3D0-402B-A862-F2AC61CFC216}"/>
              </a:ext>
            </a:extLst>
          </p:cNvPr>
          <p:cNvSpPr/>
          <p:nvPr/>
        </p:nvSpPr>
        <p:spPr>
          <a:xfrm>
            <a:off x="4848180" y="1671087"/>
            <a:ext cx="485141" cy="485140"/>
          </a:xfrm>
          <a:custGeom>
            <a:avLst/>
            <a:gdLst/>
            <a:ahLst/>
            <a:cxnLst/>
            <a:rect l="l" t="t" r="r" b="b"/>
            <a:pathLst>
              <a:path w="485139" h="485139">
                <a:moveTo>
                  <a:pt x="242310" y="0"/>
                </a:moveTo>
                <a:lnTo>
                  <a:pt x="193415" y="4825"/>
                </a:lnTo>
                <a:lnTo>
                  <a:pt x="147949" y="19050"/>
                </a:lnTo>
                <a:lnTo>
                  <a:pt x="106801" y="41275"/>
                </a:lnTo>
                <a:lnTo>
                  <a:pt x="70987" y="70993"/>
                </a:lnTo>
                <a:lnTo>
                  <a:pt x="41269" y="106807"/>
                </a:lnTo>
                <a:lnTo>
                  <a:pt x="19044" y="147955"/>
                </a:lnTo>
                <a:lnTo>
                  <a:pt x="4947" y="193421"/>
                </a:lnTo>
                <a:lnTo>
                  <a:pt x="0" y="242062"/>
                </a:lnTo>
                <a:lnTo>
                  <a:pt x="248" y="254762"/>
                </a:lnTo>
                <a:lnTo>
                  <a:pt x="7614" y="302895"/>
                </a:lnTo>
                <a:lnTo>
                  <a:pt x="29204" y="357886"/>
                </a:lnTo>
                <a:lnTo>
                  <a:pt x="55366" y="396367"/>
                </a:lnTo>
                <a:lnTo>
                  <a:pt x="88132" y="429260"/>
                </a:lnTo>
                <a:lnTo>
                  <a:pt x="126740" y="455422"/>
                </a:lnTo>
                <a:lnTo>
                  <a:pt x="170174" y="473710"/>
                </a:lnTo>
                <a:lnTo>
                  <a:pt x="217545" y="483362"/>
                </a:lnTo>
                <a:lnTo>
                  <a:pt x="242310" y="484632"/>
                </a:lnTo>
                <a:lnTo>
                  <a:pt x="254756" y="484250"/>
                </a:lnTo>
                <a:lnTo>
                  <a:pt x="302889" y="477012"/>
                </a:lnTo>
                <a:lnTo>
                  <a:pt x="308165" y="475488"/>
                </a:lnTo>
                <a:lnTo>
                  <a:pt x="242056" y="475488"/>
                </a:lnTo>
                <a:lnTo>
                  <a:pt x="229991" y="475234"/>
                </a:lnTo>
                <a:lnTo>
                  <a:pt x="183763" y="468122"/>
                </a:lnTo>
                <a:lnTo>
                  <a:pt x="130677" y="447167"/>
                </a:lnTo>
                <a:lnTo>
                  <a:pt x="93720" y="422021"/>
                </a:lnTo>
                <a:lnTo>
                  <a:pt x="62097" y="390271"/>
                </a:lnTo>
                <a:lnTo>
                  <a:pt x="37078" y="353060"/>
                </a:lnTo>
                <a:lnTo>
                  <a:pt x="19425" y="311150"/>
                </a:lnTo>
                <a:lnTo>
                  <a:pt x="10281" y="265938"/>
                </a:lnTo>
                <a:lnTo>
                  <a:pt x="9138" y="242062"/>
                </a:lnTo>
                <a:lnTo>
                  <a:pt x="9403" y="229870"/>
                </a:lnTo>
                <a:lnTo>
                  <a:pt x="16504" y="183769"/>
                </a:lnTo>
                <a:lnTo>
                  <a:pt x="37459" y="130683"/>
                </a:lnTo>
                <a:lnTo>
                  <a:pt x="62605" y="93725"/>
                </a:lnTo>
                <a:lnTo>
                  <a:pt x="94355" y="62102"/>
                </a:lnTo>
                <a:lnTo>
                  <a:pt x="131566" y="37084"/>
                </a:lnTo>
                <a:lnTo>
                  <a:pt x="173349" y="19431"/>
                </a:lnTo>
                <a:lnTo>
                  <a:pt x="218688" y="10287"/>
                </a:lnTo>
                <a:lnTo>
                  <a:pt x="242564" y="9144"/>
                </a:lnTo>
                <a:lnTo>
                  <a:pt x="308437" y="9144"/>
                </a:lnTo>
                <a:lnTo>
                  <a:pt x="302889" y="7620"/>
                </a:lnTo>
                <a:lnTo>
                  <a:pt x="291205" y="4952"/>
                </a:lnTo>
                <a:lnTo>
                  <a:pt x="279140" y="2794"/>
                </a:lnTo>
                <a:lnTo>
                  <a:pt x="267075" y="1270"/>
                </a:lnTo>
                <a:lnTo>
                  <a:pt x="254756" y="254"/>
                </a:lnTo>
                <a:lnTo>
                  <a:pt x="242310" y="0"/>
                </a:lnTo>
                <a:close/>
              </a:path>
              <a:path w="485139" h="485139">
                <a:moveTo>
                  <a:pt x="308437" y="9144"/>
                </a:moveTo>
                <a:lnTo>
                  <a:pt x="242564" y="9144"/>
                </a:lnTo>
                <a:lnTo>
                  <a:pt x="254629" y="9398"/>
                </a:lnTo>
                <a:lnTo>
                  <a:pt x="266313" y="10413"/>
                </a:lnTo>
                <a:lnTo>
                  <a:pt x="311906" y="19685"/>
                </a:lnTo>
                <a:lnTo>
                  <a:pt x="353943" y="37464"/>
                </a:lnTo>
                <a:lnTo>
                  <a:pt x="390900" y="62611"/>
                </a:lnTo>
                <a:lnTo>
                  <a:pt x="422523" y="94361"/>
                </a:lnTo>
                <a:lnTo>
                  <a:pt x="447542" y="131572"/>
                </a:lnTo>
                <a:lnTo>
                  <a:pt x="465068" y="173355"/>
                </a:lnTo>
                <a:lnTo>
                  <a:pt x="474339" y="218694"/>
                </a:lnTo>
                <a:lnTo>
                  <a:pt x="475482" y="242570"/>
                </a:lnTo>
                <a:lnTo>
                  <a:pt x="475217" y="254762"/>
                </a:lnTo>
                <a:lnTo>
                  <a:pt x="468116" y="300863"/>
                </a:lnTo>
                <a:lnTo>
                  <a:pt x="447161" y="353949"/>
                </a:lnTo>
                <a:lnTo>
                  <a:pt x="422015" y="390906"/>
                </a:lnTo>
                <a:lnTo>
                  <a:pt x="390265" y="422529"/>
                </a:lnTo>
                <a:lnTo>
                  <a:pt x="353054" y="447548"/>
                </a:lnTo>
                <a:lnTo>
                  <a:pt x="311144" y="465074"/>
                </a:lnTo>
                <a:lnTo>
                  <a:pt x="265805" y="474345"/>
                </a:lnTo>
                <a:lnTo>
                  <a:pt x="242056" y="475488"/>
                </a:lnTo>
                <a:lnTo>
                  <a:pt x="308165" y="475488"/>
                </a:lnTo>
                <a:lnTo>
                  <a:pt x="357880" y="455422"/>
                </a:lnTo>
                <a:lnTo>
                  <a:pt x="396361" y="429260"/>
                </a:lnTo>
                <a:lnTo>
                  <a:pt x="429254" y="396367"/>
                </a:lnTo>
                <a:lnTo>
                  <a:pt x="455416" y="357886"/>
                </a:lnTo>
                <a:lnTo>
                  <a:pt x="473741" y="314325"/>
                </a:lnTo>
                <a:lnTo>
                  <a:pt x="483356" y="267081"/>
                </a:lnTo>
                <a:lnTo>
                  <a:pt x="484619" y="242062"/>
                </a:lnTo>
                <a:lnTo>
                  <a:pt x="484245" y="229870"/>
                </a:lnTo>
                <a:lnTo>
                  <a:pt x="477006" y="181737"/>
                </a:lnTo>
                <a:lnTo>
                  <a:pt x="455416" y="126746"/>
                </a:lnTo>
                <a:lnTo>
                  <a:pt x="429254" y="88137"/>
                </a:lnTo>
                <a:lnTo>
                  <a:pt x="396361" y="55372"/>
                </a:lnTo>
                <a:lnTo>
                  <a:pt x="357880" y="29210"/>
                </a:lnTo>
                <a:lnTo>
                  <a:pt x="314446" y="10795"/>
                </a:lnTo>
                <a:lnTo>
                  <a:pt x="308437" y="9144"/>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 name="object 17">
            <a:extLst>
              <a:ext uri="{FF2B5EF4-FFF2-40B4-BE49-F238E27FC236}">
                <a16:creationId xmlns:a16="http://schemas.microsoft.com/office/drawing/2014/main" id="{DB89B8AF-A1CD-423A-955D-82C3FA689D76}"/>
              </a:ext>
            </a:extLst>
          </p:cNvPr>
          <p:cNvSpPr/>
          <p:nvPr/>
        </p:nvSpPr>
        <p:spPr>
          <a:xfrm>
            <a:off x="4017594" y="2196868"/>
            <a:ext cx="489584" cy="487680"/>
          </a:xfrm>
          <a:custGeom>
            <a:avLst/>
            <a:gdLst/>
            <a:ahLst/>
            <a:cxnLst/>
            <a:rect l="l" t="t" r="r" b="b"/>
            <a:pathLst>
              <a:path w="489585" h="487679">
                <a:moveTo>
                  <a:pt x="244601" y="0"/>
                </a:moveTo>
                <a:lnTo>
                  <a:pt x="195295" y="4955"/>
                </a:lnTo>
                <a:lnTo>
                  <a:pt x="149375" y="19169"/>
                </a:lnTo>
                <a:lnTo>
                  <a:pt x="107825" y="41656"/>
                </a:lnTo>
                <a:lnTo>
                  <a:pt x="71627" y="71437"/>
                </a:lnTo>
                <a:lnTo>
                  <a:pt x="41764" y="107528"/>
                </a:lnTo>
                <a:lnTo>
                  <a:pt x="19216" y="148947"/>
                </a:lnTo>
                <a:lnTo>
                  <a:pt x="4967" y="194711"/>
                </a:lnTo>
                <a:lnTo>
                  <a:pt x="0" y="243839"/>
                </a:lnTo>
                <a:lnTo>
                  <a:pt x="4967" y="292968"/>
                </a:lnTo>
                <a:lnTo>
                  <a:pt x="19216" y="338732"/>
                </a:lnTo>
                <a:lnTo>
                  <a:pt x="41764" y="380151"/>
                </a:lnTo>
                <a:lnTo>
                  <a:pt x="71628" y="416242"/>
                </a:lnTo>
                <a:lnTo>
                  <a:pt x="107825" y="446023"/>
                </a:lnTo>
                <a:lnTo>
                  <a:pt x="149375" y="468510"/>
                </a:lnTo>
                <a:lnTo>
                  <a:pt x="195295" y="482724"/>
                </a:lnTo>
                <a:lnTo>
                  <a:pt x="244601" y="487679"/>
                </a:lnTo>
                <a:lnTo>
                  <a:pt x="293908" y="482724"/>
                </a:lnTo>
                <a:lnTo>
                  <a:pt x="339828" y="468510"/>
                </a:lnTo>
                <a:lnTo>
                  <a:pt x="381378" y="446023"/>
                </a:lnTo>
                <a:lnTo>
                  <a:pt x="417576" y="416242"/>
                </a:lnTo>
                <a:lnTo>
                  <a:pt x="447439" y="380151"/>
                </a:lnTo>
                <a:lnTo>
                  <a:pt x="469987" y="338732"/>
                </a:lnTo>
                <a:lnTo>
                  <a:pt x="484236" y="292968"/>
                </a:lnTo>
                <a:lnTo>
                  <a:pt x="489204" y="243839"/>
                </a:lnTo>
                <a:lnTo>
                  <a:pt x="484236" y="194711"/>
                </a:lnTo>
                <a:lnTo>
                  <a:pt x="469987" y="148947"/>
                </a:lnTo>
                <a:lnTo>
                  <a:pt x="447439" y="107528"/>
                </a:lnTo>
                <a:lnTo>
                  <a:pt x="417576" y="71437"/>
                </a:lnTo>
                <a:lnTo>
                  <a:pt x="381378" y="41656"/>
                </a:lnTo>
                <a:lnTo>
                  <a:pt x="339828" y="19169"/>
                </a:lnTo>
                <a:lnTo>
                  <a:pt x="293908" y="4955"/>
                </a:lnTo>
                <a:lnTo>
                  <a:pt x="244601"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 name="object 18">
            <a:extLst>
              <a:ext uri="{FF2B5EF4-FFF2-40B4-BE49-F238E27FC236}">
                <a16:creationId xmlns:a16="http://schemas.microsoft.com/office/drawing/2014/main" id="{D8E4CECC-0F01-40B4-B9A4-78EA56B44CAE}"/>
              </a:ext>
            </a:extLst>
          </p:cNvPr>
          <p:cNvSpPr/>
          <p:nvPr/>
        </p:nvSpPr>
        <p:spPr>
          <a:xfrm>
            <a:off x="4017601" y="2196868"/>
            <a:ext cx="489584" cy="487680"/>
          </a:xfrm>
          <a:custGeom>
            <a:avLst/>
            <a:gdLst/>
            <a:ahLst/>
            <a:cxnLst/>
            <a:rect l="l" t="t" r="r" b="b"/>
            <a:pathLst>
              <a:path w="489585" h="487679">
                <a:moveTo>
                  <a:pt x="244596" y="0"/>
                </a:moveTo>
                <a:lnTo>
                  <a:pt x="195320" y="4952"/>
                </a:lnTo>
                <a:lnTo>
                  <a:pt x="149473" y="19176"/>
                </a:lnTo>
                <a:lnTo>
                  <a:pt x="107817" y="41655"/>
                </a:lnTo>
                <a:lnTo>
                  <a:pt x="71622" y="71374"/>
                </a:lnTo>
                <a:lnTo>
                  <a:pt x="41777" y="107568"/>
                </a:lnTo>
                <a:lnTo>
                  <a:pt x="19171" y="148970"/>
                </a:lnTo>
                <a:lnTo>
                  <a:pt x="4947" y="194690"/>
                </a:lnTo>
                <a:lnTo>
                  <a:pt x="0" y="243585"/>
                </a:lnTo>
                <a:lnTo>
                  <a:pt x="248" y="256412"/>
                </a:lnTo>
                <a:lnTo>
                  <a:pt x="7741" y="304800"/>
                </a:lnTo>
                <a:lnTo>
                  <a:pt x="29458" y="360044"/>
                </a:lnTo>
                <a:lnTo>
                  <a:pt x="55747" y="398906"/>
                </a:lnTo>
                <a:lnTo>
                  <a:pt x="89021" y="431926"/>
                </a:lnTo>
                <a:lnTo>
                  <a:pt x="128010" y="458215"/>
                </a:lnTo>
                <a:lnTo>
                  <a:pt x="171825" y="476757"/>
                </a:lnTo>
                <a:lnTo>
                  <a:pt x="219577" y="486409"/>
                </a:lnTo>
                <a:lnTo>
                  <a:pt x="244596" y="487679"/>
                </a:lnTo>
                <a:lnTo>
                  <a:pt x="257169" y="487425"/>
                </a:lnTo>
                <a:lnTo>
                  <a:pt x="305683" y="479932"/>
                </a:lnTo>
                <a:lnTo>
                  <a:pt x="310824" y="478535"/>
                </a:lnTo>
                <a:lnTo>
                  <a:pt x="244342" y="478535"/>
                </a:lnTo>
                <a:lnTo>
                  <a:pt x="232277" y="478281"/>
                </a:lnTo>
                <a:lnTo>
                  <a:pt x="185541" y="471042"/>
                </a:lnTo>
                <a:lnTo>
                  <a:pt x="131947" y="449960"/>
                </a:lnTo>
                <a:lnTo>
                  <a:pt x="94482" y="424688"/>
                </a:lnTo>
                <a:lnTo>
                  <a:pt x="62605" y="392683"/>
                </a:lnTo>
                <a:lnTo>
                  <a:pt x="37332" y="355218"/>
                </a:lnTo>
                <a:lnTo>
                  <a:pt x="19552" y="313181"/>
                </a:lnTo>
                <a:lnTo>
                  <a:pt x="10281" y="267588"/>
                </a:lnTo>
                <a:lnTo>
                  <a:pt x="9138" y="243585"/>
                </a:lnTo>
                <a:lnTo>
                  <a:pt x="9382" y="232028"/>
                </a:lnTo>
                <a:lnTo>
                  <a:pt x="16631" y="184912"/>
                </a:lnTo>
                <a:lnTo>
                  <a:pt x="37713" y="131571"/>
                </a:lnTo>
                <a:lnTo>
                  <a:pt x="63113" y="94233"/>
                </a:lnTo>
                <a:lnTo>
                  <a:pt x="95117" y="62483"/>
                </a:lnTo>
                <a:lnTo>
                  <a:pt x="132709" y="37210"/>
                </a:lnTo>
                <a:lnTo>
                  <a:pt x="175000" y="19557"/>
                </a:lnTo>
                <a:lnTo>
                  <a:pt x="220720" y="10287"/>
                </a:lnTo>
                <a:lnTo>
                  <a:pt x="244850" y="9143"/>
                </a:lnTo>
                <a:lnTo>
                  <a:pt x="310824" y="9143"/>
                </a:lnTo>
                <a:lnTo>
                  <a:pt x="305683" y="7746"/>
                </a:lnTo>
                <a:lnTo>
                  <a:pt x="293872" y="4952"/>
                </a:lnTo>
                <a:lnTo>
                  <a:pt x="281807" y="2793"/>
                </a:lnTo>
                <a:lnTo>
                  <a:pt x="269615" y="1269"/>
                </a:lnTo>
                <a:lnTo>
                  <a:pt x="257169" y="253"/>
                </a:lnTo>
                <a:lnTo>
                  <a:pt x="244596" y="0"/>
                </a:lnTo>
                <a:close/>
              </a:path>
              <a:path w="489585" h="487679">
                <a:moveTo>
                  <a:pt x="310824" y="9143"/>
                </a:moveTo>
                <a:lnTo>
                  <a:pt x="244850" y="9143"/>
                </a:lnTo>
                <a:lnTo>
                  <a:pt x="256915" y="9397"/>
                </a:lnTo>
                <a:lnTo>
                  <a:pt x="268980" y="10413"/>
                </a:lnTo>
                <a:lnTo>
                  <a:pt x="314954" y="19812"/>
                </a:lnTo>
                <a:lnTo>
                  <a:pt x="357245" y="37718"/>
                </a:lnTo>
                <a:lnTo>
                  <a:pt x="394710" y="62991"/>
                </a:lnTo>
                <a:lnTo>
                  <a:pt x="426587" y="94995"/>
                </a:lnTo>
                <a:lnTo>
                  <a:pt x="451860" y="132333"/>
                </a:lnTo>
                <a:lnTo>
                  <a:pt x="469513" y="174497"/>
                </a:lnTo>
                <a:lnTo>
                  <a:pt x="478784" y="219963"/>
                </a:lnTo>
                <a:lnTo>
                  <a:pt x="480054" y="244093"/>
                </a:lnTo>
                <a:lnTo>
                  <a:pt x="479811" y="255650"/>
                </a:lnTo>
                <a:lnTo>
                  <a:pt x="472561" y="302767"/>
                </a:lnTo>
                <a:lnTo>
                  <a:pt x="451479" y="356107"/>
                </a:lnTo>
                <a:lnTo>
                  <a:pt x="426079" y="393445"/>
                </a:lnTo>
                <a:lnTo>
                  <a:pt x="394075" y="425195"/>
                </a:lnTo>
                <a:lnTo>
                  <a:pt x="356483" y="450468"/>
                </a:lnTo>
                <a:lnTo>
                  <a:pt x="314192" y="468121"/>
                </a:lnTo>
                <a:lnTo>
                  <a:pt x="268345" y="477392"/>
                </a:lnTo>
                <a:lnTo>
                  <a:pt x="244342" y="478535"/>
                </a:lnTo>
                <a:lnTo>
                  <a:pt x="310824" y="478535"/>
                </a:lnTo>
                <a:lnTo>
                  <a:pt x="361182" y="458215"/>
                </a:lnTo>
                <a:lnTo>
                  <a:pt x="400171" y="431926"/>
                </a:lnTo>
                <a:lnTo>
                  <a:pt x="433318" y="398906"/>
                </a:lnTo>
                <a:lnTo>
                  <a:pt x="459607" y="360044"/>
                </a:lnTo>
                <a:lnTo>
                  <a:pt x="478276" y="316356"/>
                </a:lnTo>
                <a:lnTo>
                  <a:pt x="487928" y="268731"/>
                </a:lnTo>
                <a:lnTo>
                  <a:pt x="489191" y="243585"/>
                </a:lnTo>
                <a:lnTo>
                  <a:pt x="488817" y="231266"/>
                </a:lnTo>
                <a:lnTo>
                  <a:pt x="481451" y="182879"/>
                </a:lnTo>
                <a:lnTo>
                  <a:pt x="459607" y="127634"/>
                </a:lnTo>
                <a:lnTo>
                  <a:pt x="433318" y="88772"/>
                </a:lnTo>
                <a:lnTo>
                  <a:pt x="400171" y="55752"/>
                </a:lnTo>
                <a:lnTo>
                  <a:pt x="361182" y="29463"/>
                </a:lnTo>
                <a:lnTo>
                  <a:pt x="317367" y="10921"/>
                </a:lnTo>
                <a:lnTo>
                  <a:pt x="310824" y="9143"/>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 name="object 19">
            <a:extLst>
              <a:ext uri="{FF2B5EF4-FFF2-40B4-BE49-F238E27FC236}">
                <a16:creationId xmlns:a16="http://schemas.microsoft.com/office/drawing/2014/main" id="{3163E40D-D3EF-4E9D-BA23-EA3DAEC04DB0}"/>
              </a:ext>
            </a:extLst>
          </p:cNvPr>
          <p:cNvSpPr/>
          <p:nvPr/>
        </p:nvSpPr>
        <p:spPr>
          <a:xfrm>
            <a:off x="1676731" y="2423943"/>
            <a:ext cx="285116" cy="287020"/>
          </a:xfrm>
          <a:custGeom>
            <a:avLst/>
            <a:gdLst/>
            <a:ahLst/>
            <a:cxnLst/>
            <a:rect l="l" t="t" r="r" b="b"/>
            <a:pathLst>
              <a:path w="285114" h="287020">
                <a:moveTo>
                  <a:pt x="142494" y="0"/>
                </a:moveTo>
                <a:lnTo>
                  <a:pt x="97438" y="7303"/>
                </a:lnTo>
                <a:lnTo>
                  <a:pt x="58320" y="27639"/>
                </a:lnTo>
                <a:lnTo>
                  <a:pt x="27480" y="58649"/>
                </a:lnTo>
                <a:lnTo>
                  <a:pt x="7260" y="97974"/>
                </a:lnTo>
                <a:lnTo>
                  <a:pt x="0" y="143255"/>
                </a:lnTo>
                <a:lnTo>
                  <a:pt x="7260" y="188537"/>
                </a:lnTo>
                <a:lnTo>
                  <a:pt x="27480" y="227862"/>
                </a:lnTo>
                <a:lnTo>
                  <a:pt x="58320" y="258872"/>
                </a:lnTo>
                <a:lnTo>
                  <a:pt x="97438" y="279208"/>
                </a:lnTo>
                <a:lnTo>
                  <a:pt x="142494" y="286512"/>
                </a:lnTo>
                <a:lnTo>
                  <a:pt x="187549" y="279208"/>
                </a:lnTo>
                <a:lnTo>
                  <a:pt x="226667" y="258872"/>
                </a:lnTo>
                <a:lnTo>
                  <a:pt x="257507" y="227862"/>
                </a:lnTo>
                <a:lnTo>
                  <a:pt x="277727" y="188537"/>
                </a:lnTo>
                <a:lnTo>
                  <a:pt x="284988" y="143255"/>
                </a:lnTo>
                <a:lnTo>
                  <a:pt x="277727" y="97974"/>
                </a:lnTo>
                <a:lnTo>
                  <a:pt x="257507" y="58649"/>
                </a:lnTo>
                <a:lnTo>
                  <a:pt x="226667" y="27639"/>
                </a:lnTo>
                <a:lnTo>
                  <a:pt x="187549" y="7303"/>
                </a:lnTo>
                <a:lnTo>
                  <a:pt x="142494"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 name="object 20">
            <a:extLst>
              <a:ext uri="{FF2B5EF4-FFF2-40B4-BE49-F238E27FC236}">
                <a16:creationId xmlns:a16="http://schemas.microsoft.com/office/drawing/2014/main" id="{B7234C48-D30C-4BCC-8D7E-E6F211CF64E0}"/>
              </a:ext>
            </a:extLst>
          </p:cNvPr>
          <p:cNvSpPr/>
          <p:nvPr/>
        </p:nvSpPr>
        <p:spPr>
          <a:xfrm>
            <a:off x="1676758" y="2423943"/>
            <a:ext cx="285116" cy="287020"/>
          </a:xfrm>
          <a:custGeom>
            <a:avLst/>
            <a:gdLst/>
            <a:ahLst/>
            <a:cxnLst/>
            <a:rect l="l" t="t" r="r" b="b"/>
            <a:pathLst>
              <a:path w="285114" h="287020">
                <a:moveTo>
                  <a:pt x="142467" y="0"/>
                </a:moveTo>
                <a:lnTo>
                  <a:pt x="100049" y="6476"/>
                </a:lnTo>
                <a:lnTo>
                  <a:pt x="62838" y="24511"/>
                </a:lnTo>
                <a:lnTo>
                  <a:pt x="32485" y="52196"/>
                </a:lnTo>
                <a:lnTo>
                  <a:pt x="11149" y="87502"/>
                </a:lnTo>
                <a:lnTo>
                  <a:pt x="735" y="128524"/>
                </a:lnTo>
                <a:lnTo>
                  <a:pt x="0" y="142748"/>
                </a:lnTo>
                <a:lnTo>
                  <a:pt x="0" y="143763"/>
                </a:lnTo>
                <a:lnTo>
                  <a:pt x="6323" y="185800"/>
                </a:lnTo>
                <a:lnTo>
                  <a:pt x="24357" y="223392"/>
                </a:lnTo>
                <a:lnTo>
                  <a:pt x="51789" y="253873"/>
                </a:lnTo>
                <a:lnTo>
                  <a:pt x="86968" y="275208"/>
                </a:lnTo>
                <a:lnTo>
                  <a:pt x="127862" y="285750"/>
                </a:lnTo>
                <a:lnTo>
                  <a:pt x="142467" y="286512"/>
                </a:lnTo>
                <a:lnTo>
                  <a:pt x="157072" y="285750"/>
                </a:lnTo>
                <a:lnTo>
                  <a:pt x="171169" y="283590"/>
                </a:lnTo>
                <a:lnTo>
                  <a:pt x="184885" y="280034"/>
                </a:lnTo>
                <a:lnTo>
                  <a:pt x="192114" y="277367"/>
                </a:lnTo>
                <a:lnTo>
                  <a:pt x="141959" y="277367"/>
                </a:lnTo>
                <a:lnTo>
                  <a:pt x="128370" y="276605"/>
                </a:lnTo>
                <a:lnTo>
                  <a:pt x="90143" y="266700"/>
                </a:lnTo>
                <a:lnTo>
                  <a:pt x="57250" y="246506"/>
                </a:lnTo>
                <a:lnTo>
                  <a:pt x="31723" y="217931"/>
                </a:lnTo>
                <a:lnTo>
                  <a:pt x="14959" y="182625"/>
                </a:lnTo>
                <a:lnTo>
                  <a:pt x="9117" y="142748"/>
                </a:lnTo>
                <a:lnTo>
                  <a:pt x="9830" y="129920"/>
                </a:lnTo>
                <a:lnTo>
                  <a:pt x="19785" y="90677"/>
                </a:lnTo>
                <a:lnTo>
                  <a:pt x="39851" y="57657"/>
                </a:lnTo>
                <a:lnTo>
                  <a:pt x="68299" y="31750"/>
                </a:lnTo>
                <a:lnTo>
                  <a:pt x="103224" y="15112"/>
                </a:lnTo>
                <a:lnTo>
                  <a:pt x="142975" y="9143"/>
                </a:lnTo>
                <a:lnTo>
                  <a:pt x="192310" y="9143"/>
                </a:lnTo>
                <a:lnTo>
                  <a:pt x="184885" y="6476"/>
                </a:lnTo>
                <a:lnTo>
                  <a:pt x="171169" y="2920"/>
                </a:lnTo>
                <a:lnTo>
                  <a:pt x="157072" y="762"/>
                </a:lnTo>
                <a:lnTo>
                  <a:pt x="142467" y="0"/>
                </a:lnTo>
                <a:close/>
              </a:path>
              <a:path w="285114" h="287020">
                <a:moveTo>
                  <a:pt x="192310" y="9143"/>
                </a:moveTo>
                <a:lnTo>
                  <a:pt x="142975" y="9143"/>
                </a:lnTo>
                <a:lnTo>
                  <a:pt x="156564" y="9905"/>
                </a:lnTo>
                <a:lnTo>
                  <a:pt x="169899" y="11937"/>
                </a:lnTo>
                <a:lnTo>
                  <a:pt x="206348" y="25526"/>
                </a:lnTo>
                <a:lnTo>
                  <a:pt x="237082" y="48767"/>
                </a:lnTo>
                <a:lnTo>
                  <a:pt x="259942" y="79755"/>
                </a:lnTo>
                <a:lnTo>
                  <a:pt x="273277" y="116712"/>
                </a:lnTo>
                <a:lnTo>
                  <a:pt x="275817" y="143763"/>
                </a:lnTo>
                <a:lnTo>
                  <a:pt x="275105" y="156590"/>
                </a:lnTo>
                <a:lnTo>
                  <a:pt x="265149" y="195961"/>
                </a:lnTo>
                <a:lnTo>
                  <a:pt x="245083" y="228980"/>
                </a:lnTo>
                <a:lnTo>
                  <a:pt x="216762" y="254762"/>
                </a:lnTo>
                <a:lnTo>
                  <a:pt x="181710" y="271399"/>
                </a:lnTo>
                <a:lnTo>
                  <a:pt x="141959" y="277367"/>
                </a:lnTo>
                <a:lnTo>
                  <a:pt x="192114" y="277367"/>
                </a:lnTo>
                <a:lnTo>
                  <a:pt x="233145" y="253873"/>
                </a:lnTo>
                <a:lnTo>
                  <a:pt x="260704" y="223392"/>
                </a:lnTo>
                <a:lnTo>
                  <a:pt x="278611" y="185800"/>
                </a:lnTo>
                <a:lnTo>
                  <a:pt x="284935" y="143763"/>
                </a:lnTo>
                <a:lnTo>
                  <a:pt x="284935" y="142748"/>
                </a:lnTo>
                <a:lnTo>
                  <a:pt x="284199" y="128524"/>
                </a:lnTo>
                <a:lnTo>
                  <a:pt x="273785" y="87502"/>
                </a:lnTo>
                <a:lnTo>
                  <a:pt x="252449" y="52196"/>
                </a:lnTo>
                <a:lnTo>
                  <a:pt x="222223" y="24511"/>
                </a:lnTo>
                <a:lnTo>
                  <a:pt x="197966" y="11175"/>
                </a:lnTo>
                <a:lnTo>
                  <a:pt x="192310" y="9143"/>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 name="object 21">
            <a:extLst>
              <a:ext uri="{FF2B5EF4-FFF2-40B4-BE49-F238E27FC236}">
                <a16:creationId xmlns:a16="http://schemas.microsoft.com/office/drawing/2014/main" id="{6CECF378-679C-410E-89EB-0E422252E38B}"/>
              </a:ext>
            </a:extLst>
          </p:cNvPr>
          <p:cNvSpPr/>
          <p:nvPr/>
        </p:nvSpPr>
        <p:spPr>
          <a:xfrm>
            <a:off x="2322907" y="1991127"/>
            <a:ext cx="326391" cy="326391"/>
          </a:xfrm>
          <a:custGeom>
            <a:avLst/>
            <a:gdLst/>
            <a:ahLst/>
            <a:cxnLst/>
            <a:rect l="l" t="t" r="r" b="b"/>
            <a:pathLst>
              <a:path w="326389" h="326389">
                <a:moveTo>
                  <a:pt x="163067" y="0"/>
                </a:moveTo>
                <a:lnTo>
                  <a:pt x="119723" y="5826"/>
                </a:lnTo>
                <a:lnTo>
                  <a:pt x="80771" y="22267"/>
                </a:lnTo>
                <a:lnTo>
                  <a:pt x="47767" y="47767"/>
                </a:lnTo>
                <a:lnTo>
                  <a:pt x="22267" y="80772"/>
                </a:lnTo>
                <a:lnTo>
                  <a:pt x="5826" y="119723"/>
                </a:lnTo>
                <a:lnTo>
                  <a:pt x="0" y="163068"/>
                </a:lnTo>
                <a:lnTo>
                  <a:pt x="5826" y="206412"/>
                </a:lnTo>
                <a:lnTo>
                  <a:pt x="22267" y="245363"/>
                </a:lnTo>
                <a:lnTo>
                  <a:pt x="47767" y="278368"/>
                </a:lnTo>
                <a:lnTo>
                  <a:pt x="80771" y="303868"/>
                </a:lnTo>
                <a:lnTo>
                  <a:pt x="119723" y="320309"/>
                </a:lnTo>
                <a:lnTo>
                  <a:pt x="163067" y="326136"/>
                </a:lnTo>
                <a:lnTo>
                  <a:pt x="206412" y="320309"/>
                </a:lnTo>
                <a:lnTo>
                  <a:pt x="245363" y="303868"/>
                </a:lnTo>
                <a:lnTo>
                  <a:pt x="278368" y="278368"/>
                </a:lnTo>
                <a:lnTo>
                  <a:pt x="303868" y="245363"/>
                </a:lnTo>
                <a:lnTo>
                  <a:pt x="320309" y="206412"/>
                </a:lnTo>
                <a:lnTo>
                  <a:pt x="326135" y="163068"/>
                </a:lnTo>
                <a:lnTo>
                  <a:pt x="320309" y="119723"/>
                </a:lnTo>
                <a:lnTo>
                  <a:pt x="303868" y="80772"/>
                </a:lnTo>
                <a:lnTo>
                  <a:pt x="278368" y="47767"/>
                </a:lnTo>
                <a:lnTo>
                  <a:pt x="245363" y="22267"/>
                </a:lnTo>
                <a:lnTo>
                  <a:pt x="206412" y="5826"/>
                </a:lnTo>
                <a:lnTo>
                  <a:pt x="163067"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 name="object 22">
            <a:extLst>
              <a:ext uri="{FF2B5EF4-FFF2-40B4-BE49-F238E27FC236}">
                <a16:creationId xmlns:a16="http://schemas.microsoft.com/office/drawing/2014/main" id="{2273C75E-B7AF-428E-A880-8FB29EF06075}"/>
              </a:ext>
            </a:extLst>
          </p:cNvPr>
          <p:cNvSpPr/>
          <p:nvPr/>
        </p:nvSpPr>
        <p:spPr>
          <a:xfrm>
            <a:off x="2322934" y="1991127"/>
            <a:ext cx="326391" cy="326391"/>
          </a:xfrm>
          <a:custGeom>
            <a:avLst/>
            <a:gdLst/>
            <a:ahLst/>
            <a:cxnLst/>
            <a:rect l="l" t="t" r="r" b="b"/>
            <a:pathLst>
              <a:path w="326389" h="326389">
                <a:moveTo>
                  <a:pt x="163040" y="0"/>
                </a:moveTo>
                <a:lnTo>
                  <a:pt x="114526" y="7366"/>
                </a:lnTo>
                <a:lnTo>
                  <a:pt x="71854" y="27940"/>
                </a:lnTo>
                <a:lnTo>
                  <a:pt x="37183" y="59309"/>
                </a:lnTo>
                <a:lnTo>
                  <a:pt x="12799" y="99568"/>
                </a:lnTo>
                <a:lnTo>
                  <a:pt x="861" y="146431"/>
                </a:lnTo>
                <a:lnTo>
                  <a:pt x="0" y="162560"/>
                </a:lnTo>
                <a:lnTo>
                  <a:pt x="0" y="163575"/>
                </a:lnTo>
                <a:lnTo>
                  <a:pt x="7338" y="211582"/>
                </a:lnTo>
                <a:lnTo>
                  <a:pt x="27912" y="254254"/>
                </a:lnTo>
                <a:lnTo>
                  <a:pt x="59281" y="288925"/>
                </a:lnTo>
                <a:lnTo>
                  <a:pt x="99540" y="313309"/>
                </a:lnTo>
                <a:lnTo>
                  <a:pt x="146403" y="325247"/>
                </a:lnTo>
                <a:lnTo>
                  <a:pt x="163040" y="326136"/>
                </a:lnTo>
                <a:lnTo>
                  <a:pt x="179677" y="325247"/>
                </a:lnTo>
                <a:lnTo>
                  <a:pt x="195933" y="322834"/>
                </a:lnTo>
                <a:lnTo>
                  <a:pt x="211554" y="318770"/>
                </a:lnTo>
                <a:lnTo>
                  <a:pt x="216434" y="316992"/>
                </a:lnTo>
                <a:lnTo>
                  <a:pt x="162532" y="316992"/>
                </a:lnTo>
                <a:lnTo>
                  <a:pt x="146784" y="316103"/>
                </a:lnTo>
                <a:lnTo>
                  <a:pt x="102715" y="304800"/>
                </a:lnTo>
                <a:lnTo>
                  <a:pt x="64742" y="281559"/>
                </a:lnTo>
                <a:lnTo>
                  <a:pt x="35278" y="248793"/>
                </a:lnTo>
                <a:lnTo>
                  <a:pt x="15847" y="208407"/>
                </a:lnTo>
                <a:lnTo>
                  <a:pt x="9116" y="162560"/>
                </a:lnTo>
                <a:lnTo>
                  <a:pt x="9948" y="147828"/>
                </a:lnTo>
                <a:lnTo>
                  <a:pt x="21435" y="102743"/>
                </a:lnTo>
                <a:lnTo>
                  <a:pt x="44549" y="64770"/>
                </a:lnTo>
                <a:lnTo>
                  <a:pt x="77315" y="35306"/>
                </a:lnTo>
                <a:lnTo>
                  <a:pt x="117701" y="15875"/>
                </a:lnTo>
                <a:lnTo>
                  <a:pt x="163548" y="9144"/>
                </a:lnTo>
                <a:lnTo>
                  <a:pt x="216434" y="9144"/>
                </a:lnTo>
                <a:lnTo>
                  <a:pt x="211554" y="7366"/>
                </a:lnTo>
                <a:lnTo>
                  <a:pt x="195933" y="3302"/>
                </a:lnTo>
                <a:lnTo>
                  <a:pt x="179677" y="889"/>
                </a:lnTo>
                <a:lnTo>
                  <a:pt x="163040" y="0"/>
                </a:lnTo>
                <a:close/>
              </a:path>
              <a:path w="326389" h="326389">
                <a:moveTo>
                  <a:pt x="216434" y="9144"/>
                </a:moveTo>
                <a:lnTo>
                  <a:pt x="163548" y="9144"/>
                </a:lnTo>
                <a:lnTo>
                  <a:pt x="179296" y="10033"/>
                </a:lnTo>
                <a:lnTo>
                  <a:pt x="194536" y="12319"/>
                </a:lnTo>
                <a:lnTo>
                  <a:pt x="236827" y="27940"/>
                </a:lnTo>
                <a:lnTo>
                  <a:pt x="272260" y="54610"/>
                </a:lnTo>
                <a:lnTo>
                  <a:pt x="298549" y="90043"/>
                </a:lnTo>
                <a:lnTo>
                  <a:pt x="313916" y="132461"/>
                </a:lnTo>
                <a:lnTo>
                  <a:pt x="316964" y="163575"/>
                </a:lnTo>
                <a:lnTo>
                  <a:pt x="316133" y="178308"/>
                </a:lnTo>
                <a:lnTo>
                  <a:pt x="304772" y="223520"/>
                </a:lnTo>
                <a:lnTo>
                  <a:pt x="281531" y="261366"/>
                </a:lnTo>
                <a:lnTo>
                  <a:pt x="248765" y="290957"/>
                </a:lnTo>
                <a:lnTo>
                  <a:pt x="208379" y="310261"/>
                </a:lnTo>
                <a:lnTo>
                  <a:pt x="162532" y="316992"/>
                </a:lnTo>
                <a:lnTo>
                  <a:pt x="216434" y="316992"/>
                </a:lnTo>
                <a:lnTo>
                  <a:pt x="254226" y="298323"/>
                </a:lnTo>
                <a:lnTo>
                  <a:pt x="288897" y="266827"/>
                </a:lnTo>
                <a:lnTo>
                  <a:pt x="313281" y="226568"/>
                </a:lnTo>
                <a:lnTo>
                  <a:pt x="325219" y="179705"/>
                </a:lnTo>
                <a:lnTo>
                  <a:pt x="326081" y="163575"/>
                </a:lnTo>
                <a:lnTo>
                  <a:pt x="326081" y="162560"/>
                </a:lnTo>
                <a:lnTo>
                  <a:pt x="318742" y="114554"/>
                </a:lnTo>
                <a:lnTo>
                  <a:pt x="298295" y="71882"/>
                </a:lnTo>
                <a:lnTo>
                  <a:pt x="266799" y="37211"/>
                </a:lnTo>
                <a:lnTo>
                  <a:pt x="226540" y="12827"/>
                </a:lnTo>
                <a:lnTo>
                  <a:pt x="216434" y="9144"/>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 name="object 23">
            <a:extLst>
              <a:ext uri="{FF2B5EF4-FFF2-40B4-BE49-F238E27FC236}">
                <a16:creationId xmlns:a16="http://schemas.microsoft.com/office/drawing/2014/main" id="{2C6BA672-2836-4249-832A-62777BAC8383}"/>
              </a:ext>
            </a:extLst>
          </p:cNvPr>
          <p:cNvSpPr/>
          <p:nvPr/>
        </p:nvSpPr>
        <p:spPr>
          <a:xfrm>
            <a:off x="3820999" y="2879619"/>
            <a:ext cx="1307591" cy="975359"/>
          </a:xfrm>
          <a:prstGeom prst="rect">
            <a:avLst/>
          </a:prstGeom>
          <a:blipFill>
            <a:blip r:embed="rId3" cstate="print"/>
            <a:stretch>
              <a:fillRect/>
            </a:stretch>
          </a:blip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 name="object 24">
            <a:extLst>
              <a:ext uri="{FF2B5EF4-FFF2-40B4-BE49-F238E27FC236}">
                <a16:creationId xmlns:a16="http://schemas.microsoft.com/office/drawing/2014/main" id="{129F8D09-7FA7-4AE7-AD8C-73B82F91351B}"/>
              </a:ext>
            </a:extLst>
          </p:cNvPr>
          <p:cNvSpPr/>
          <p:nvPr/>
        </p:nvSpPr>
        <p:spPr>
          <a:xfrm>
            <a:off x="1614246" y="2957344"/>
            <a:ext cx="1014982" cy="917448"/>
          </a:xfrm>
          <a:prstGeom prst="rect">
            <a:avLst/>
          </a:prstGeom>
          <a:blipFill>
            <a:blip r:embed="rId4" cstate="print"/>
            <a:stretch>
              <a:fillRect/>
            </a:stretch>
          </a:blip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4" name="object 25">
            <a:extLst>
              <a:ext uri="{FF2B5EF4-FFF2-40B4-BE49-F238E27FC236}">
                <a16:creationId xmlns:a16="http://schemas.microsoft.com/office/drawing/2014/main" id="{050DF377-F4A8-4E71-9CC7-FB837290E520}"/>
              </a:ext>
            </a:extLst>
          </p:cNvPr>
          <p:cNvSpPr/>
          <p:nvPr/>
        </p:nvSpPr>
        <p:spPr>
          <a:xfrm>
            <a:off x="8481392" y="1844824"/>
            <a:ext cx="696594" cy="696595"/>
          </a:xfrm>
          <a:custGeom>
            <a:avLst/>
            <a:gdLst/>
            <a:ahLst/>
            <a:cxnLst/>
            <a:rect l="l" t="t" r="r" b="b"/>
            <a:pathLst>
              <a:path w="696595" h="696595">
                <a:moveTo>
                  <a:pt x="348233" y="0"/>
                </a:moveTo>
                <a:lnTo>
                  <a:pt x="300990" y="3179"/>
                </a:lnTo>
                <a:lnTo>
                  <a:pt x="255675" y="12442"/>
                </a:lnTo>
                <a:lnTo>
                  <a:pt x="212705" y="27372"/>
                </a:lnTo>
                <a:lnTo>
                  <a:pt x="172494" y="47554"/>
                </a:lnTo>
                <a:lnTo>
                  <a:pt x="135458" y="72573"/>
                </a:lnTo>
                <a:lnTo>
                  <a:pt x="102012" y="102012"/>
                </a:lnTo>
                <a:lnTo>
                  <a:pt x="72573" y="135458"/>
                </a:lnTo>
                <a:lnTo>
                  <a:pt x="47554" y="172494"/>
                </a:lnTo>
                <a:lnTo>
                  <a:pt x="27372" y="212705"/>
                </a:lnTo>
                <a:lnTo>
                  <a:pt x="12442" y="255675"/>
                </a:lnTo>
                <a:lnTo>
                  <a:pt x="3179" y="300990"/>
                </a:lnTo>
                <a:lnTo>
                  <a:pt x="0" y="348234"/>
                </a:lnTo>
                <a:lnTo>
                  <a:pt x="3179" y="395477"/>
                </a:lnTo>
                <a:lnTo>
                  <a:pt x="12442" y="440792"/>
                </a:lnTo>
                <a:lnTo>
                  <a:pt x="27372" y="483762"/>
                </a:lnTo>
                <a:lnTo>
                  <a:pt x="47554" y="523973"/>
                </a:lnTo>
                <a:lnTo>
                  <a:pt x="72573" y="561009"/>
                </a:lnTo>
                <a:lnTo>
                  <a:pt x="102012" y="594455"/>
                </a:lnTo>
                <a:lnTo>
                  <a:pt x="135458" y="623894"/>
                </a:lnTo>
                <a:lnTo>
                  <a:pt x="172494" y="648913"/>
                </a:lnTo>
                <a:lnTo>
                  <a:pt x="212705" y="669095"/>
                </a:lnTo>
                <a:lnTo>
                  <a:pt x="255675" y="684025"/>
                </a:lnTo>
                <a:lnTo>
                  <a:pt x="300990" y="693288"/>
                </a:lnTo>
                <a:lnTo>
                  <a:pt x="348233" y="696468"/>
                </a:lnTo>
                <a:lnTo>
                  <a:pt x="395477" y="693288"/>
                </a:lnTo>
                <a:lnTo>
                  <a:pt x="440792" y="684025"/>
                </a:lnTo>
                <a:lnTo>
                  <a:pt x="483762" y="669095"/>
                </a:lnTo>
                <a:lnTo>
                  <a:pt x="523973" y="648913"/>
                </a:lnTo>
                <a:lnTo>
                  <a:pt x="561009" y="623894"/>
                </a:lnTo>
                <a:lnTo>
                  <a:pt x="594455" y="594455"/>
                </a:lnTo>
                <a:lnTo>
                  <a:pt x="623894" y="561009"/>
                </a:lnTo>
                <a:lnTo>
                  <a:pt x="648913" y="523973"/>
                </a:lnTo>
                <a:lnTo>
                  <a:pt x="669095" y="483762"/>
                </a:lnTo>
                <a:lnTo>
                  <a:pt x="684025" y="440792"/>
                </a:lnTo>
                <a:lnTo>
                  <a:pt x="693288" y="395477"/>
                </a:lnTo>
                <a:lnTo>
                  <a:pt x="696468" y="348234"/>
                </a:lnTo>
                <a:lnTo>
                  <a:pt x="693288" y="300990"/>
                </a:lnTo>
                <a:lnTo>
                  <a:pt x="684025" y="255675"/>
                </a:lnTo>
                <a:lnTo>
                  <a:pt x="669095" y="212705"/>
                </a:lnTo>
                <a:lnTo>
                  <a:pt x="648913" y="172494"/>
                </a:lnTo>
                <a:lnTo>
                  <a:pt x="623894" y="135458"/>
                </a:lnTo>
                <a:lnTo>
                  <a:pt x="594455" y="102012"/>
                </a:lnTo>
                <a:lnTo>
                  <a:pt x="561009" y="72573"/>
                </a:lnTo>
                <a:lnTo>
                  <a:pt x="523973" y="47554"/>
                </a:lnTo>
                <a:lnTo>
                  <a:pt x="483762" y="27372"/>
                </a:lnTo>
                <a:lnTo>
                  <a:pt x="440792" y="12442"/>
                </a:lnTo>
                <a:lnTo>
                  <a:pt x="395477" y="3179"/>
                </a:lnTo>
                <a:lnTo>
                  <a:pt x="348233"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 name="object 26">
            <a:extLst>
              <a:ext uri="{FF2B5EF4-FFF2-40B4-BE49-F238E27FC236}">
                <a16:creationId xmlns:a16="http://schemas.microsoft.com/office/drawing/2014/main" id="{511B28AB-0C12-432A-8F48-CDE322C4E06B}"/>
              </a:ext>
            </a:extLst>
          </p:cNvPr>
          <p:cNvSpPr/>
          <p:nvPr/>
        </p:nvSpPr>
        <p:spPr>
          <a:xfrm>
            <a:off x="8481392" y="1845332"/>
            <a:ext cx="696594" cy="695961"/>
          </a:xfrm>
          <a:custGeom>
            <a:avLst/>
            <a:gdLst/>
            <a:ahLst/>
            <a:cxnLst/>
            <a:rect l="l" t="t" r="r" b="b"/>
            <a:pathLst>
              <a:path w="696595" h="695960">
                <a:moveTo>
                  <a:pt x="366141" y="0"/>
                </a:moveTo>
                <a:lnTo>
                  <a:pt x="330326" y="0"/>
                </a:lnTo>
                <a:lnTo>
                  <a:pt x="312547" y="1270"/>
                </a:lnTo>
                <a:lnTo>
                  <a:pt x="244728" y="15239"/>
                </a:lnTo>
                <a:lnTo>
                  <a:pt x="197230" y="34289"/>
                </a:lnTo>
                <a:lnTo>
                  <a:pt x="153543" y="59689"/>
                </a:lnTo>
                <a:lnTo>
                  <a:pt x="126619" y="80010"/>
                </a:lnTo>
                <a:lnTo>
                  <a:pt x="114046" y="90170"/>
                </a:lnTo>
                <a:lnTo>
                  <a:pt x="79501" y="127000"/>
                </a:lnTo>
                <a:lnTo>
                  <a:pt x="50419" y="167639"/>
                </a:lnTo>
                <a:lnTo>
                  <a:pt x="27304" y="213360"/>
                </a:lnTo>
                <a:lnTo>
                  <a:pt x="10922" y="261620"/>
                </a:lnTo>
                <a:lnTo>
                  <a:pt x="1777" y="312420"/>
                </a:lnTo>
                <a:lnTo>
                  <a:pt x="0" y="347980"/>
                </a:lnTo>
                <a:lnTo>
                  <a:pt x="380" y="365760"/>
                </a:lnTo>
                <a:lnTo>
                  <a:pt x="6984" y="419100"/>
                </a:lnTo>
                <a:lnTo>
                  <a:pt x="21081" y="468630"/>
                </a:lnTo>
                <a:lnTo>
                  <a:pt x="42036" y="514350"/>
                </a:lnTo>
                <a:lnTo>
                  <a:pt x="50419" y="528320"/>
                </a:lnTo>
                <a:lnTo>
                  <a:pt x="59435" y="543560"/>
                </a:lnTo>
                <a:lnTo>
                  <a:pt x="69088" y="556260"/>
                </a:lnTo>
                <a:lnTo>
                  <a:pt x="79501" y="570230"/>
                </a:lnTo>
                <a:lnTo>
                  <a:pt x="90424" y="582930"/>
                </a:lnTo>
                <a:lnTo>
                  <a:pt x="126619" y="617220"/>
                </a:lnTo>
                <a:lnTo>
                  <a:pt x="167640" y="646430"/>
                </a:lnTo>
                <a:lnTo>
                  <a:pt x="212725" y="669289"/>
                </a:lnTo>
                <a:lnTo>
                  <a:pt x="261111" y="685800"/>
                </a:lnTo>
                <a:lnTo>
                  <a:pt x="312547" y="694689"/>
                </a:lnTo>
                <a:lnTo>
                  <a:pt x="330326" y="695960"/>
                </a:lnTo>
                <a:lnTo>
                  <a:pt x="366141" y="695960"/>
                </a:lnTo>
                <a:lnTo>
                  <a:pt x="383794" y="694689"/>
                </a:lnTo>
                <a:lnTo>
                  <a:pt x="418465" y="689610"/>
                </a:lnTo>
                <a:lnTo>
                  <a:pt x="429640" y="687070"/>
                </a:lnTo>
                <a:lnTo>
                  <a:pt x="330580" y="687070"/>
                </a:lnTo>
                <a:lnTo>
                  <a:pt x="313308" y="685800"/>
                </a:lnTo>
                <a:lnTo>
                  <a:pt x="263271" y="676910"/>
                </a:lnTo>
                <a:lnTo>
                  <a:pt x="216026" y="660400"/>
                </a:lnTo>
                <a:lnTo>
                  <a:pt x="172211" y="638810"/>
                </a:lnTo>
                <a:lnTo>
                  <a:pt x="132333" y="609600"/>
                </a:lnTo>
                <a:lnTo>
                  <a:pt x="97027" y="576580"/>
                </a:lnTo>
                <a:lnTo>
                  <a:pt x="66928" y="537210"/>
                </a:lnTo>
                <a:lnTo>
                  <a:pt x="58039" y="524510"/>
                </a:lnTo>
                <a:lnTo>
                  <a:pt x="49910" y="509270"/>
                </a:lnTo>
                <a:lnTo>
                  <a:pt x="42418" y="495300"/>
                </a:lnTo>
                <a:lnTo>
                  <a:pt x="35686" y="480060"/>
                </a:lnTo>
                <a:lnTo>
                  <a:pt x="19811" y="433070"/>
                </a:lnTo>
                <a:lnTo>
                  <a:pt x="10922" y="382270"/>
                </a:lnTo>
                <a:lnTo>
                  <a:pt x="9144" y="347980"/>
                </a:lnTo>
                <a:lnTo>
                  <a:pt x="9651" y="330200"/>
                </a:lnTo>
                <a:lnTo>
                  <a:pt x="16001" y="279400"/>
                </a:lnTo>
                <a:lnTo>
                  <a:pt x="29845" y="231139"/>
                </a:lnTo>
                <a:lnTo>
                  <a:pt x="50165" y="186689"/>
                </a:lnTo>
                <a:lnTo>
                  <a:pt x="76580" y="144780"/>
                </a:lnTo>
                <a:lnTo>
                  <a:pt x="97408" y="120650"/>
                </a:lnTo>
                <a:lnTo>
                  <a:pt x="108584" y="107950"/>
                </a:lnTo>
                <a:lnTo>
                  <a:pt x="120396" y="97789"/>
                </a:lnTo>
                <a:lnTo>
                  <a:pt x="132715" y="86360"/>
                </a:lnTo>
                <a:lnTo>
                  <a:pt x="145542" y="76200"/>
                </a:lnTo>
                <a:lnTo>
                  <a:pt x="186817" y="49530"/>
                </a:lnTo>
                <a:lnTo>
                  <a:pt x="231775" y="29210"/>
                </a:lnTo>
                <a:lnTo>
                  <a:pt x="296799" y="12700"/>
                </a:lnTo>
                <a:lnTo>
                  <a:pt x="348488" y="8889"/>
                </a:lnTo>
                <a:lnTo>
                  <a:pt x="424052" y="8889"/>
                </a:lnTo>
                <a:lnTo>
                  <a:pt x="401320" y="3810"/>
                </a:lnTo>
                <a:lnTo>
                  <a:pt x="383794" y="1270"/>
                </a:lnTo>
                <a:lnTo>
                  <a:pt x="366141" y="0"/>
                </a:lnTo>
                <a:close/>
              </a:path>
              <a:path w="696595" h="695960">
                <a:moveTo>
                  <a:pt x="424052" y="8889"/>
                </a:moveTo>
                <a:lnTo>
                  <a:pt x="348488" y="8889"/>
                </a:lnTo>
                <a:lnTo>
                  <a:pt x="400176" y="12700"/>
                </a:lnTo>
                <a:lnTo>
                  <a:pt x="449325" y="24130"/>
                </a:lnTo>
                <a:lnTo>
                  <a:pt x="464947" y="30480"/>
                </a:lnTo>
                <a:lnTo>
                  <a:pt x="480441" y="35560"/>
                </a:lnTo>
                <a:lnTo>
                  <a:pt x="510158" y="50800"/>
                </a:lnTo>
                <a:lnTo>
                  <a:pt x="551306" y="76200"/>
                </a:lnTo>
                <a:lnTo>
                  <a:pt x="588264" y="109220"/>
                </a:lnTo>
                <a:lnTo>
                  <a:pt x="620141" y="146050"/>
                </a:lnTo>
                <a:lnTo>
                  <a:pt x="646556" y="186689"/>
                </a:lnTo>
                <a:lnTo>
                  <a:pt x="666750" y="232410"/>
                </a:lnTo>
                <a:lnTo>
                  <a:pt x="680466" y="280670"/>
                </a:lnTo>
                <a:lnTo>
                  <a:pt x="686816" y="331470"/>
                </a:lnTo>
                <a:lnTo>
                  <a:pt x="687324" y="347980"/>
                </a:lnTo>
                <a:lnTo>
                  <a:pt x="686816" y="365760"/>
                </a:lnTo>
                <a:lnTo>
                  <a:pt x="680466" y="416560"/>
                </a:lnTo>
                <a:lnTo>
                  <a:pt x="666623" y="464820"/>
                </a:lnTo>
                <a:lnTo>
                  <a:pt x="646302" y="510539"/>
                </a:lnTo>
                <a:lnTo>
                  <a:pt x="619886" y="551180"/>
                </a:lnTo>
                <a:lnTo>
                  <a:pt x="587882" y="588010"/>
                </a:lnTo>
                <a:lnTo>
                  <a:pt x="550926" y="619760"/>
                </a:lnTo>
                <a:lnTo>
                  <a:pt x="509650" y="646430"/>
                </a:lnTo>
                <a:lnTo>
                  <a:pt x="464566" y="666750"/>
                </a:lnTo>
                <a:lnTo>
                  <a:pt x="416305" y="680720"/>
                </a:lnTo>
                <a:lnTo>
                  <a:pt x="365505" y="687070"/>
                </a:lnTo>
                <a:lnTo>
                  <a:pt x="429640" y="687070"/>
                </a:lnTo>
                <a:lnTo>
                  <a:pt x="467995" y="675639"/>
                </a:lnTo>
                <a:lnTo>
                  <a:pt x="514223" y="654050"/>
                </a:lnTo>
                <a:lnTo>
                  <a:pt x="556641" y="627380"/>
                </a:lnTo>
                <a:lnTo>
                  <a:pt x="594486" y="594360"/>
                </a:lnTo>
                <a:lnTo>
                  <a:pt x="627252" y="556260"/>
                </a:lnTo>
                <a:lnTo>
                  <a:pt x="637031" y="543560"/>
                </a:lnTo>
                <a:lnTo>
                  <a:pt x="646049" y="528320"/>
                </a:lnTo>
                <a:lnTo>
                  <a:pt x="654430" y="514350"/>
                </a:lnTo>
                <a:lnTo>
                  <a:pt x="662177" y="499110"/>
                </a:lnTo>
                <a:lnTo>
                  <a:pt x="680847" y="452120"/>
                </a:lnTo>
                <a:lnTo>
                  <a:pt x="692403" y="401320"/>
                </a:lnTo>
                <a:lnTo>
                  <a:pt x="696468" y="347980"/>
                </a:lnTo>
                <a:lnTo>
                  <a:pt x="695959" y="330200"/>
                </a:lnTo>
                <a:lnTo>
                  <a:pt x="689355" y="278130"/>
                </a:lnTo>
                <a:lnTo>
                  <a:pt x="675258" y="228600"/>
                </a:lnTo>
                <a:lnTo>
                  <a:pt x="654430" y="182880"/>
                </a:lnTo>
                <a:lnTo>
                  <a:pt x="646049" y="167639"/>
                </a:lnTo>
                <a:lnTo>
                  <a:pt x="616966" y="127000"/>
                </a:lnTo>
                <a:lnTo>
                  <a:pt x="582422" y="90170"/>
                </a:lnTo>
                <a:lnTo>
                  <a:pt x="569722" y="80010"/>
                </a:lnTo>
                <a:lnTo>
                  <a:pt x="556641" y="68580"/>
                </a:lnTo>
                <a:lnTo>
                  <a:pt x="514223" y="41910"/>
                </a:lnTo>
                <a:lnTo>
                  <a:pt x="467995" y="21589"/>
                </a:lnTo>
                <a:lnTo>
                  <a:pt x="451739" y="15239"/>
                </a:lnTo>
                <a:lnTo>
                  <a:pt x="424052" y="8889"/>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 name="object 27">
            <a:extLst>
              <a:ext uri="{FF2B5EF4-FFF2-40B4-BE49-F238E27FC236}">
                <a16:creationId xmlns:a16="http://schemas.microsoft.com/office/drawing/2014/main" id="{84F45733-CF77-4AED-9A33-94AE03B88AFE}"/>
              </a:ext>
            </a:extLst>
          </p:cNvPr>
          <p:cNvSpPr/>
          <p:nvPr/>
        </p:nvSpPr>
        <p:spPr>
          <a:xfrm>
            <a:off x="2981276" y="3169181"/>
            <a:ext cx="574676" cy="576580"/>
          </a:xfrm>
          <a:custGeom>
            <a:avLst/>
            <a:gdLst/>
            <a:ahLst/>
            <a:cxnLst/>
            <a:rect l="l" t="t" r="r" b="b"/>
            <a:pathLst>
              <a:path w="574675" h="576579">
                <a:moveTo>
                  <a:pt x="287274" y="0"/>
                </a:moveTo>
                <a:lnTo>
                  <a:pt x="240684" y="3768"/>
                </a:lnTo>
                <a:lnTo>
                  <a:pt x="196486" y="14679"/>
                </a:lnTo>
                <a:lnTo>
                  <a:pt x="155270" y="32140"/>
                </a:lnTo>
                <a:lnTo>
                  <a:pt x="117628" y="55558"/>
                </a:lnTo>
                <a:lnTo>
                  <a:pt x="84153" y="84343"/>
                </a:lnTo>
                <a:lnTo>
                  <a:pt x="55437" y="117902"/>
                </a:lnTo>
                <a:lnTo>
                  <a:pt x="32071" y="155643"/>
                </a:lnTo>
                <a:lnTo>
                  <a:pt x="14648" y="196973"/>
                </a:lnTo>
                <a:lnTo>
                  <a:pt x="3760" y="241302"/>
                </a:lnTo>
                <a:lnTo>
                  <a:pt x="0" y="288036"/>
                </a:lnTo>
                <a:lnTo>
                  <a:pt x="3760" y="334769"/>
                </a:lnTo>
                <a:lnTo>
                  <a:pt x="14648" y="379098"/>
                </a:lnTo>
                <a:lnTo>
                  <a:pt x="32071" y="420428"/>
                </a:lnTo>
                <a:lnTo>
                  <a:pt x="55437" y="458169"/>
                </a:lnTo>
                <a:lnTo>
                  <a:pt x="84153" y="491728"/>
                </a:lnTo>
                <a:lnTo>
                  <a:pt x="117628" y="520513"/>
                </a:lnTo>
                <a:lnTo>
                  <a:pt x="155270" y="543931"/>
                </a:lnTo>
                <a:lnTo>
                  <a:pt x="196486" y="561392"/>
                </a:lnTo>
                <a:lnTo>
                  <a:pt x="240684" y="572303"/>
                </a:lnTo>
                <a:lnTo>
                  <a:pt x="287274" y="576072"/>
                </a:lnTo>
                <a:lnTo>
                  <a:pt x="333863" y="572303"/>
                </a:lnTo>
                <a:lnTo>
                  <a:pt x="378061" y="561392"/>
                </a:lnTo>
                <a:lnTo>
                  <a:pt x="419277" y="543931"/>
                </a:lnTo>
                <a:lnTo>
                  <a:pt x="456919" y="520513"/>
                </a:lnTo>
                <a:lnTo>
                  <a:pt x="490394" y="491728"/>
                </a:lnTo>
                <a:lnTo>
                  <a:pt x="519110" y="458169"/>
                </a:lnTo>
                <a:lnTo>
                  <a:pt x="542476" y="420428"/>
                </a:lnTo>
                <a:lnTo>
                  <a:pt x="559899" y="379098"/>
                </a:lnTo>
                <a:lnTo>
                  <a:pt x="570787" y="334769"/>
                </a:lnTo>
                <a:lnTo>
                  <a:pt x="574548" y="288036"/>
                </a:lnTo>
                <a:lnTo>
                  <a:pt x="570787" y="241302"/>
                </a:lnTo>
                <a:lnTo>
                  <a:pt x="559899" y="196973"/>
                </a:lnTo>
                <a:lnTo>
                  <a:pt x="542476" y="155643"/>
                </a:lnTo>
                <a:lnTo>
                  <a:pt x="519110" y="117902"/>
                </a:lnTo>
                <a:lnTo>
                  <a:pt x="490394" y="84343"/>
                </a:lnTo>
                <a:lnTo>
                  <a:pt x="456919" y="55558"/>
                </a:lnTo>
                <a:lnTo>
                  <a:pt x="419277" y="32140"/>
                </a:lnTo>
                <a:lnTo>
                  <a:pt x="378061" y="14679"/>
                </a:lnTo>
                <a:lnTo>
                  <a:pt x="333863" y="3768"/>
                </a:lnTo>
                <a:lnTo>
                  <a:pt x="287274" y="0"/>
                </a:lnTo>
                <a:close/>
              </a:path>
            </a:pathLst>
          </a:custGeom>
          <a:solidFill>
            <a:srgbClr val="FFC4C4"/>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 name="object 28">
            <a:extLst>
              <a:ext uri="{FF2B5EF4-FFF2-40B4-BE49-F238E27FC236}">
                <a16:creationId xmlns:a16="http://schemas.microsoft.com/office/drawing/2014/main" id="{3BF83D6B-2EFC-4064-AFFA-E9A5721D055D}"/>
              </a:ext>
            </a:extLst>
          </p:cNvPr>
          <p:cNvSpPr/>
          <p:nvPr/>
        </p:nvSpPr>
        <p:spPr>
          <a:xfrm>
            <a:off x="2981281" y="3169181"/>
            <a:ext cx="574676" cy="576580"/>
          </a:xfrm>
          <a:custGeom>
            <a:avLst/>
            <a:gdLst/>
            <a:ahLst/>
            <a:cxnLst/>
            <a:rect l="l" t="t" r="r" b="b"/>
            <a:pathLst>
              <a:path w="574675" h="576579">
                <a:moveTo>
                  <a:pt x="287267" y="0"/>
                </a:moveTo>
                <a:lnTo>
                  <a:pt x="243579" y="3302"/>
                </a:lnTo>
                <a:lnTo>
                  <a:pt x="201796" y="12954"/>
                </a:lnTo>
                <a:lnTo>
                  <a:pt x="162807" y="28321"/>
                </a:lnTo>
                <a:lnTo>
                  <a:pt x="126612" y="49149"/>
                </a:lnTo>
                <a:lnTo>
                  <a:pt x="84194" y="84328"/>
                </a:lnTo>
                <a:lnTo>
                  <a:pt x="49015" y="127000"/>
                </a:lnTo>
                <a:lnTo>
                  <a:pt x="28314" y="163195"/>
                </a:lnTo>
                <a:lnTo>
                  <a:pt x="12947" y="202438"/>
                </a:lnTo>
                <a:lnTo>
                  <a:pt x="3295" y="244094"/>
                </a:lnTo>
                <a:lnTo>
                  <a:pt x="0" y="288290"/>
                </a:lnTo>
                <a:lnTo>
                  <a:pt x="383" y="302895"/>
                </a:lnTo>
                <a:lnTo>
                  <a:pt x="5835" y="346075"/>
                </a:lnTo>
                <a:lnTo>
                  <a:pt x="17392" y="387096"/>
                </a:lnTo>
                <a:lnTo>
                  <a:pt x="34664" y="425323"/>
                </a:lnTo>
                <a:lnTo>
                  <a:pt x="65652" y="471297"/>
                </a:lnTo>
                <a:lnTo>
                  <a:pt x="104514" y="510286"/>
                </a:lnTo>
                <a:lnTo>
                  <a:pt x="138296" y="534289"/>
                </a:lnTo>
                <a:lnTo>
                  <a:pt x="175380" y="553339"/>
                </a:lnTo>
                <a:lnTo>
                  <a:pt x="215385" y="567055"/>
                </a:lnTo>
                <a:lnTo>
                  <a:pt x="257930" y="574548"/>
                </a:lnTo>
                <a:lnTo>
                  <a:pt x="287267" y="576072"/>
                </a:lnTo>
                <a:lnTo>
                  <a:pt x="301999" y="575691"/>
                </a:lnTo>
                <a:lnTo>
                  <a:pt x="345179" y="570103"/>
                </a:lnTo>
                <a:lnTo>
                  <a:pt x="359464" y="566928"/>
                </a:lnTo>
                <a:lnTo>
                  <a:pt x="287013" y="566928"/>
                </a:lnTo>
                <a:lnTo>
                  <a:pt x="272789" y="566547"/>
                </a:lnTo>
                <a:lnTo>
                  <a:pt x="230879" y="561213"/>
                </a:lnTo>
                <a:lnTo>
                  <a:pt x="191382" y="549910"/>
                </a:lnTo>
                <a:lnTo>
                  <a:pt x="154552" y="533146"/>
                </a:lnTo>
                <a:lnTo>
                  <a:pt x="110102" y="503047"/>
                </a:lnTo>
                <a:lnTo>
                  <a:pt x="72383" y="465201"/>
                </a:lnTo>
                <a:lnTo>
                  <a:pt x="49396" y="432435"/>
                </a:lnTo>
                <a:lnTo>
                  <a:pt x="30854" y="396367"/>
                </a:lnTo>
                <a:lnTo>
                  <a:pt x="17900" y="357632"/>
                </a:lnTo>
                <a:lnTo>
                  <a:pt x="10534" y="316230"/>
                </a:lnTo>
                <a:lnTo>
                  <a:pt x="9137" y="287782"/>
                </a:lnTo>
                <a:lnTo>
                  <a:pt x="9504" y="273939"/>
                </a:lnTo>
                <a:lnTo>
                  <a:pt x="14852" y="231648"/>
                </a:lnTo>
                <a:lnTo>
                  <a:pt x="26155" y="191897"/>
                </a:lnTo>
                <a:lnTo>
                  <a:pt x="42792" y="154940"/>
                </a:lnTo>
                <a:lnTo>
                  <a:pt x="72891" y="110236"/>
                </a:lnTo>
                <a:lnTo>
                  <a:pt x="110737" y="72517"/>
                </a:lnTo>
                <a:lnTo>
                  <a:pt x="143249" y="49403"/>
                </a:lnTo>
                <a:lnTo>
                  <a:pt x="179190" y="30988"/>
                </a:lnTo>
                <a:lnTo>
                  <a:pt x="217925" y="17780"/>
                </a:lnTo>
                <a:lnTo>
                  <a:pt x="258946" y="10541"/>
                </a:lnTo>
                <a:lnTo>
                  <a:pt x="287521" y="9144"/>
                </a:lnTo>
                <a:lnTo>
                  <a:pt x="359464" y="9144"/>
                </a:lnTo>
                <a:lnTo>
                  <a:pt x="359022" y="9017"/>
                </a:lnTo>
                <a:lnTo>
                  <a:pt x="345179" y="5842"/>
                </a:lnTo>
                <a:lnTo>
                  <a:pt x="330955" y="3302"/>
                </a:lnTo>
                <a:lnTo>
                  <a:pt x="316604" y="1524"/>
                </a:lnTo>
                <a:lnTo>
                  <a:pt x="301999" y="381"/>
                </a:lnTo>
                <a:lnTo>
                  <a:pt x="287267" y="0"/>
                </a:lnTo>
                <a:close/>
              </a:path>
              <a:path w="574675" h="576579">
                <a:moveTo>
                  <a:pt x="359464" y="9144"/>
                </a:moveTo>
                <a:lnTo>
                  <a:pt x="287521" y="9144"/>
                </a:lnTo>
                <a:lnTo>
                  <a:pt x="301745" y="9525"/>
                </a:lnTo>
                <a:lnTo>
                  <a:pt x="315842" y="10668"/>
                </a:lnTo>
                <a:lnTo>
                  <a:pt x="356990" y="17907"/>
                </a:lnTo>
                <a:lnTo>
                  <a:pt x="395725" y="31115"/>
                </a:lnTo>
                <a:lnTo>
                  <a:pt x="431666" y="49657"/>
                </a:lnTo>
                <a:lnTo>
                  <a:pt x="464559" y="73152"/>
                </a:lnTo>
                <a:lnTo>
                  <a:pt x="502151" y="110871"/>
                </a:lnTo>
                <a:lnTo>
                  <a:pt x="525138" y="143637"/>
                </a:lnTo>
                <a:lnTo>
                  <a:pt x="543680" y="179705"/>
                </a:lnTo>
                <a:lnTo>
                  <a:pt x="556761" y="218567"/>
                </a:lnTo>
                <a:lnTo>
                  <a:pt x="564000" y="259715"/>
                </a:lnTo>
                <a:lnTo>
                  <a:pt x="565397" y="288290"/>
                </a:lnTo>
                <a:lnTo>
                  <a:pt x="565029" y="302133"/>
                </a:lnTo>
                <a:lnTo>
                  <a:pt x="559682" y="344551"/>
                </a:lnTo>
                <a:lnTo>
                  <a:pt x="548379" y="384175"/>
                </a:lnTo>
                <a:lnTo>
                  <a:pt x="531742" y="421259"/>
                </a:lnTo>
                <a:lnTo>
                  <a:pt x="501643" y="465836"/>
                </a:lnTo>
                <a:lnTo>
                  <a:pt x="463924" y="503555"/>
                </a:lnTo>
                <a:lnTo>
                  <a:pt x="431285" y="526669"/>
                </a:lnTo>
                <a:lnTo>
                  <a:pt x="395344" y="545084"/>
                </a:lnTo>
                <a:lnTo>
                  <a:pt x="356609" y="558292"/>
                </a:lnTo>
                <a:lnTo>
                  <a:pt x="315461" y="565531"/>
                </a:lnTo>
                <a:lnTo>
                  <a:pt x="287013" y="566928"/>
                </a:lnTo>
                <a:lnTo>
                  <a:pt x="359464" y="566928"/>
                </a:lnTo>
                <a:lnTo>
                  <a:pt x="399027" y="553339"/>
                </a:lnTo>
                <a:lnTo>
                  <a:pt x="436238" y="534289"/>
                </a:lnTo>
                <a:lnTo>
                  <a:pt x="470020" y="510286"/>
                </a:lnTo>
                <a:lnTo>
                  <a:pt x="508882" y="471297"/>
                </a:lnTo>
                <a:lnTo>
                  <a:pt x="532885" y="437388"/>
                </a:lnTo>
                <a:lnTo>
                  <a:pt x="551935" y="400177"/>
                </a:lnTo>
                <a:lnTo>
                  <a:pt x="565524" y="360045"/>
                </a:lnTo>
                <a:lnTo>
                  <a:pt x="573017" y="317500"/>
                </a:lnTo>
                <a:lnTo>
                  <a:pt x="574534" y="288290"/>
                </a:lnTo>
                <a:lnTo>
                  <a:pt x="574160" y="273177"/>
                </a:lnTo>
                <a:lnTo>
                  <a:pt x="568699" y="229997"/>
                </a:lnTo>
                <a:lnTo>
                  <a:pt x="557142" y="188976"/>
                </a:lnTo>
                <a:lnTo>
                  <a:pt x="539870" y="150749"/>
                </a:lnTo>
                <a:lnTo>
                  <a:pt x="508882" y="104775"/>
                </a:lnTo>
                <a:lnTo>
                  <a:pt x="470020" y="65786"/>
                </a:lnTo>
                <a:lnTo>
                  <a:pt x="436238" y="41656"/>
                </a:lnTo>
                <a:lnTo>
                  <a:pt x="399027" y="22606"/>
                </a:lnTo>
                <a:lnTo>
                  <a:pt x="372738" y="12954"/>
                </a:lnTo>
                <a:lnTo>
                  <a:pt x="359464" y="9144"/>
                </a:lnTo>
                <a:close/>
              </a:path>
            </a:pathLst>
          </a:custGeom>
          <a:solidFill>
            <a:srgbClr val="A9A9A9"/>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 name="object 29">
            <a:extLst>
              <a:ext uri="{FF2B5EF4-FFF2-40B4-BE49-F238E27FC236}">
                <a16:creationId xmlns:a16="http://schemas.microsoft.com/office/drawing/2014/main" id="{4AEFE37E-4321-46C7-B057-18421564C8B9}"/>
              </a:ext>
            </a:extLst>
          </p:cNvPr>
          <p:cNvSpPr txBox="1"/>
          <p:nvPr/>
        </p:nvSpPr>
        <p:spPr>
          <a:xfrm>
            <a:off x="335103" y="3350027"/>
            <a:ext cx="191136" cy="1301750"/>
          </a:xfrm>
          <a:prstGeom prst="rect">
            <a:avLst/>
          </a:prstGeom>
        </p:spPr>
        <p:txBody>
          <a:bodyPr vert="horz" wrap="square" lIns="0" tIns="12700" rIns="0" bIns="0" rtlCol="0">
            <a:spAutoFit/>
          </a:bodyPr>
          <a:lstStyle/>
          <a:p>
            <a:pPr marL="12700" marR="0" lvl="0" indent="0" algn="l"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120" normalizeH="0" baseline="0" noProof="0" dirty="0">
                <a:ln>
                  <a:noFill/>
                </a:ln>
                <a:solidFill>
                  <a:srgbClr val="000000"/>
                </a:solidFill>
                <a:effectLst/>
                <a:uLnTx/>
                <a:uFillTx/>
                <a:latin typeface="Verdana"/>
                <a:ea typeface="+mn-ea"/>
                <a:cs typeface="Verdana"/>
              </a:rPr>
              <a:t>10</a:t>
            </a:r>
            <a:endParaRPr kumimoji="0" sz="1200" b="0" i="0" u="none" strike="noStrike" kern="1200" cap="none" spc="0" normalizeH="0" baseline="0" noProof="0">
              <a:ln>
                <a:noFill/>
              </a:ln>
              <a:solidFill>
                <a:srgbClr val="000000"/>
              </a:solidFill>
              <a:effectLst/>
              <a:uLnTx/>
              <a:uFillTx/>
              <a:latin typeface="Verdana"/>
              <a:ea typeface="+mn-ea"/>
              <a:cs typeface="Verdana"/>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sz="1500" b="0" i="0" u="none" strike="noStrike" kern="1200" cap="none" spc="0" normalizeH="0" baseline="0" noProof="0">
              <a:ln>
                <a:noFill/>
              </a:ln>
              <a:solidFill>
                <a:srgbClr val="000000"/>
              </a:solidFill>
              <a:effectLst/>
              <a:uLnTx/>
              <a:uFillTx/>
              <a:latin typeface="Verdana"/>
              <a:ea typeface="+mn-ea"/>
              <a:cs typeface="Verdana"/>
            </a:endParaRPr>
          </a:p>
          <a:p>
            <a:pPr marL="91440" marR="0" lvl="0" indent="0" algn="l" defTabSz="914400" rtl="0" eaLnBrk="0" fontAlgn="base" latinLnBrk="0" hangingPunct="0">
              <a:lnSpc>
                <a:spcPct val="100000"/>
              </a:lnSpc>
              <a:spcBef>
                <a:spcPts val="1040"/>
              </a:spcBef>
              <a:spcAft>
                <a:spcPct val="0"/>
              </a:spcAft>
              <a:buClrTx/>
              <a:buSzTx/>
              <a:buFontTx/>
              <a:buNone/>
              <a:tabLst/>
              <a:defRPr/>
            </a:pPr>
            <a:r>
              <a:rPr kumimoji="0" sz="1200" b="0" i="0" u="none" strike="noStrike" kern="1200" cap="none" spc="-85" normalizeH="0" baseline="0" noProof="0" dirty="0">
                <a:ln>
                  <a:noFill/>
                </a:ln>
                <a:solidFill>
                  <a:srgbClr val="000000"/>
                </a:solidFill>
                <a:effectLst/>
                <a:uLnTx/>
                <a:uFillTx/>
                <a:latin typeface="Verdana"/>
                <a:ea typeface="+mn-ea"/>
                <a:cs typeface="Verdana"/>
              </a:rPr>
              <a:t>5</a:t>
            </a:r>
            <a:endParaRPr kumimoji="0" sz="1200" b="0" i="0" u="none" strike="noStrike" kern="1200" cap="none" spc="0" normalizeH="0" baseline="0" noProof="0">
              <a:ln>
                <a:noFill/>
              </a:ln>
              <a:solidFill>
                <a:srgbClr val="000000"/>
              </a:solidFill>
              <a:effectLst/>
              <a:uLnTx/>
              <a:uFillTx/>
              <a:latin typeface="Verdana"/>
              <a:ea typeface="+mn-ea"/>
              <a:cs typeface="Verdana"/>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sz="1500" b="0" i="0" u="none" strike="noStrike" kern="1200" cap="none" spc="0" normalizeH="0" baseline="0" noProof="0">
              <a:ln>
                <a:noFill/>
              </a:ln>
              <a:solidFill>
                <a:srgbClr val="000000"/>
              </a:solidFill>
              <a:effectLst/>
              <a:uLnTx/>
              <a:uFillTx/>
              <a:latin typeface="Verdana"/>
              <a:ea typeface="+mn-ea"/>
              <a:cs typeface="Verdana"/>
            </a:endParaRPr>
          </a:p>
          <a:p>
            <a:pPr marL="82550" marR="0" lvl="0" indent="0" algn="l" defTabSz="914400" rtl="0" eaLnBrk="0" fontAlgn="base" latinLnBrk="0" hangingPunct="0">
              <a:lnSpc>
                <a:spcPct val="100000"/>
              </a:lnSpc>
              <a:spcBef>
                <a:spcPts val="1040"/>
              </a:spcBef>
              <a:spcAft>
                <a:spcPct val="0"/>
              </a:spcAft>
              <a:buClrTx/>
              <a:buSzTx/>
              <a:buFontTx/>
              <a:buNone/>
              <a:tabLst/>
              <a:defRPr/>
            </a:pPr>
            <a:r>
              <a:rPr kumimoji="0" sz="1200" b="0" i="0" u="none" strike="noStrike" kern="1200" cap="none" spc="-15" normalizeH="0" baseline="0" noProof="0" dirty="0">
                <a:ln>
                  <a:noFill/>
                </a:ln>
                <a:solidFill>
                  <a:srgbClr val="000000"/>
                </a:solidFill>
                <a:effectLst/>
                <a:uLnTx/>
                <a:uFillTx/>
                <a:latin typeface="Verdana"/>
                <a:ea typeface="+mn-ea"/>
                <a:cs typeface="Verdana"/>
              </a:rPr>
              <a:t>0</a:t>
            </a:r>
            <a:endParaRPr kumimoji="0" sz="1200" b="0" i="0" u="none" strike="noStrike" kern="1200" cap="none" spc="0" normalizeH="0" baseline="0" noProof="0">
              <a:ln>
                <a:noFill/>
              </a:ln>
              <a:solidFill>
                <a:srgbClr val="000000"/>
              </a:solidFill>
              <a:effectLst/>
              <a:uLnTx/>
              <a:uFillTx/>
              <a:latin typeface="Verdana"/>
              <a:ea typeface="+mn-ea"/>
              <a:cs typeface="Verdana"/>
            </a:endParaRPr>
          </a:p>
        </p:txBody>
      </p:sp>
      <p:sp>
        <p:nvSpPr>
          <p:cNvPr id="29" name="object 30">
            <a:extLst>
              <a:ext uri="{FF2B5EF4-FFF2-40B4-BE49-F238E27FC236}">
                <a16:creationId xmlns:a16="http://schemas.microsoft.com/office/drawing/2014/main" id="{F15AC1C3-A75E-4F0A-B3EA-5747041F5F0F}"/>
              </a:ext>
            </a:extLst>
          </p:cNvPr>
          <p:cNvSpPr txBox="1"/>
          <p:nvPr/>
        </p:nvSpPr>
        <p:spPr>
          <a:xfrm>
            <a:off x="343637" y="2803801"/>
            <a:ext cx="182245" cy="208279"/>
          </a:xfrm>
          <a:prstGeom prst="rect">
            <a:avLst/>
          </a:prstGeom>
        </p:spPr>
        <p:txBody>
          <a:bodyPr vert="horz" wrap="square" lIns="0" tIns="12700" rIns="0" bIns="0" rtlCol="0">
            <a:spAutoFit/>
          </a:bodyPr>
          <a:lstStyle/>
          <a:p>
            <a:pPr marL="12700" marR="0" lvl="0" indent="0" algn="l"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150" normalizeH="0" baseline="0" noProof="0" dirty="0">
                <a:ln>
                  <a:noFill/>
                </a:ln>
                <a:solidFill>
                  <a:srgbClr val="000000"/>
                </a:solidFill>
                <a:effectLst/>
                <a:uLnTx/>
                <a:uFillTx/>
                <a:latin typeface="Verdana"/>
                <a:ea typeface="+mn-ea"/>
                <a:cs typeface="Verdana"/>
              </a:rPr>
              <a:t>15</a:t>
            </a:r>
            <a:endParaRPr kumimoji="0" sz="1200" b="0" i="0" u="none" strike="noStrike" kern="1200" cap="none" spc="0" normalizeH="0" baseline="0" noProof="0">
              <a:ln>
                <a:noFill/>
              </a:ln>
              <a:solidFill>
                <a:srgbClr val="000000"/>
              </a:solidFill>
              <a:effectLst/>
              <a:uLnTx/>
              <a:uFillTx/>
              <a:latin typeface="Verdana"/>
              <a:ea typeface="+mn-ea"/>
              <a:cs typeface="Verdana"/>
            </a:endParaRPr>
          </a:p>
        </p:txBody>
      </p:sp>
      <p:sp>
        <p:nvSpPr>
          <p:cNvPr id="30" name="object 31">
            <a:extLst>
              <a:ext uri="{FF2B5EF4-FFF2-40B4-BE49-F238E27FC236}">
                <a16:creationId xmlns:a16="http://schemas.microsoft.com/office/drawing/2014/main" id="{7839F73B-65A1-4943-A0F4-C18D45B0E414}"/>
              </a:ext>
            </a:extLst>
          </p:cNvPr>
          <p:cNvSpPr txBox="1"/>
          <p:nvPr/>
        </p:nvSpPr>
        <p:spPr>
          <a:xfrm>
            <a:off x="323825" y="1711094"/>
            <a:ext cx="201296" cy="755015"/>
          </a:xfrm>
          <a:prstGeom prst="rect">
            <a:avLst/>
          </a:prstGeom>
        </p:spPr>
        <p:txBody>
          <a:bodyPr vert="horz" wrap="square" lIns="0" tIns="12700" rIns="0" bIns="0" rtlCol="0">
            <a:spAutoFit/>
          </a:bodyPr>
          <a:lstStyle/>
          <a:p>
            <a:pPr marL="20955" marR="0" lvl="0" indent="0" algn="l"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110" normalizeH="0" baseline="0" noProof="0" dirty="0">
                <a:ln>
                  <a:noFill/>
                </a:ln>
                <a:solidFill>
                  <a:srgbClr val="000000"/>
                </a:solidFill>
                <a:effectLst/>
                <a:uLnTx/>
                <a:uFillTx/>
                <a:latin typeface="Verdana"/>
                <a:ea typeface="+mn-ea"/>
                <a:cs typeface="Verdana"/>
              </a:rPr>
              <a:t>25</a:t>
            </a:r>
            <a:endParaRPr kumimoji="0" sz="1200" b="0" i="0" u="none" strike="noStrike" kern="1200" cap="none" spc="0" normalizeH="0" baseline="0" noProof="0">
              <a:ln>
                <a:noFill/>
              </a:ln>
              <a:solidFill>
                <a:srgbClr val="000000"/>
              </a:solidFill>
              <a:effectLst/>
              <a:uLnTx/>
              <a:uFillTx/>
              <a:latin typeface="Verdana"/>
              <a:ea typeface="+mn-ea"/>
              <a:cs typeface="Verdana"/>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sz="1500" b="0" i="0" u="none" strike="noStrike" kern="1200" cap="none" spc="0" normalizeH="0" baseline="0" noProof="0">
              <a:ln>
                <a:noFill/>
              </a:ln>
              <a:solidFill>
                <a:srgbClr val="000000"/>
              </a:solidFill>
              <a:effectLst/>
              <a:uLnTx/>
              <a:uFillTx/>
              <a:latin typeface="Verdana"/>
              <a:ea typeface="+mn-ea"/>
              <a:cs typeface="Verdana"/>
            </a:endParaRPr>
          </a:p>
          <a:p>
            <a:pPr marL="12700" marR="0" lvl="0" indent="0" algn="l" defTabSz="914400" rtl="0" eaLnBrk="0" fontAlgn="base" latinLnBrk="0" hangingPunct="0">
              <a:lnSpc>
                <a:spcPct val="100000"/>
              </a:lnSpc>
              <a:spcBef>
                <a:spcPts val="1035"/>
              </a:spcBef>
              <a:spcAft>
                <a:spcPct val="0"/>
              </a:spcAft>
              <a:buClrTx/>
              <a:buSzTx/>
              <a:buFontTx/>
              <a:buNone/>
              <a:tabLst/>
              <a:defRPr/>
            </a:pPr>
            <a:r>
              <a:rPr kumimoji="0" sz="1200" b="0" i="0" u="none" strike="noStrike" kern="1200" cap="none" spc="-75" normalizeH="0" baseline="0" noProof="0" dirty="0">
                <a:ln>
                  <a:noFill/>
                </a:ln>
                <a:solidFill>
                  <a:srgbClr val="000000"/>
                </a:solidFill>
                <a:effectLst/>
                <a:uLnTx/>
                <a:uFillTx/>
                <a:latin typeface="Verdana"/>
                <a:ea typeface="+mn-ea"/>
                <a:cs typeface="Verdana"/>
              </a:rPr>
              <a:t>20</a:t>
            </a:r>
            <a:endParaRPr kumimoji="0" sz="1200" b="0" i="0" u="none" strike="noStrike" kern="1200" cap="none" spc="0" normalizeH="0" baseline="0" noProof="0">
              <a:ln>
                <a:noFill/>
              </a:ln>
              <a:solidFill>
                <a:srgbClr val="000000"/>
              </a:solidFill>
              <a:effectLst/>
              <a:uLnTx/>
              <a:uFillTx/>
              <a:latin typeface="Verdana"/>
              <a:ea typeface="+mn-ea"/>
              <a:cs typeface="Verdana"/>
            </a:endParaRPr>
          </a:p>
        </p:txBody>
      </p:sp>
      <p:sp>
        <p:nvSpPr>
          <p:cNvPr id="31" name="object 32">
            <a:extLst>
              <a:ext uri="{FF2B5EF4-FFF2-40B4-BE49-F238E27FC236}">
                <a16:creationId xmlns:a16="http://schemas.microsoft.com/office/drawing/2014/main" id="{7312AE97-CE1C-408B-B645-98945E67E693}"/>
              </a:ext>
            </a:extLst>
          </p:cNvPr>
          <p:cNvSpPr txBox="1"/>
          <p:nvPr/>
        </p:nvSpPr>
        <p:spPr>
          <a:xfrm>
            <a:off x="2583002" y="4650609"/>
            <a:ext cx="278130" cy="208279"/>
          </a:xfrm>
          <a:prstGeom prst="rect">
            <a:avLst/>
          </a:prstGeom>
        </p:spPr>
        <p:txBody>
          <a:bodyPr vert="horz" wrap="square" lIns="0" tIns="12700" rIns="0" bIns="0" rtlCol="0">
            <a:spAutoFit/>
          </a:bodyPr>
          <a:lstStyle/>
          <a:p>
            <a:pPr marL="12700" marR="0" lvl="0" indent="0" algn="l"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105" normalizeH="0" baseline="0" noProof="0" dirty="0">
                <a:ln>
                  <a:noFill/>
                </a:ln>
                <a:solidFill>
                  <a:srgbClr val="000000"/>
                </a:solidFill>
                <a:effectLst/>
                <a:uLnTx/>
                <a:uFillTx/>
                <a:latin typeface="Verdana"/>
                <a:ea typeface="+mn-ea"/>
                <a:cs typeface="Verdana"/>
              </a:rPr>
              <a:t>150</a:t>
            </a:r>
            <a:endParaRPr kumimoji="0" sz="1200" b="0" i="0" u="none" strike="noStrike" kern="1200" cap="none" spc="0" normalizeH="0" baseline="0" noProof="0">
              <a:ln>
                <a:noFill/>
              </a:ln>
              <a:solidFill>
                <a:srgbClr val="000000"/>
              </a:solidFill>
              <a:effectLst/>
              <a:uLnTx/>
              <a:uFillTx/>
              <a:latin typeface="Verdana"/>
              <a:ea typeface="+mn-ea"/>
              <a:cs typeface="Verdana"/>
            </a:endParaRPr>
          </a:p>
        </p:txBody>
      </p:sp>
      <p:sp>
        <p:nvSpPr>
          <p:cNvPr id="32" name="object 33">
            <a:extLst>
              <a:ext uri="{FF2B5EF4-FFF2-40B4-BE49-F238E27FC236}">
                <a16:creationId xmlns:a16="http://schemas.microsoft.com/office/drawing/2014/main" id="{1C4DD07E-74FC-41A2-9E1B-A38C05C39343}"/>
              </a:ext>
            </a:extLst>
          </p:cNvPr>
          <p:cNvSpPr txBox="1"/>
          <p:nvPr/>
        </p:nvSpPr>
        <p:spPr>
          <a:xfrm>
            <a:off x="4634052" y="4650609"/>
            <a:ext cx="299085" cy="208279"/>
          </a:xfrm>
          <a:prstGeom prst="rect">
            <a:avLst/>
          </a:prstGeom>
        </p:spPr>
        <p:txBody>
          <a:bodyPr vert="horz" wrap="square" lIns="0" tIns="12700" rIns="0" bIns="0" rtlCol="0">
            <a:spAutoFit/>
          </a:bodyPr>
          <a:lstStyle/>
          <a:p>
            <a:pPr marL="12700" marR="0" lvl="0" indent="0" algn="l"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110" normalizeH="0" baseline="0" noProof="0" dirty="0">
                <a:ln>
                  <a:noFill/>
                </a:ln>
                <a:solidFill>
                  <a:srgbClr val="000000"/>
                </a:solidFill>
                <a:effectLst/>
                <a:uLnTx/>
                <a:uFillTx/>
                <a:latin typeface="Verdana"/>
                <a:ea typeface="+mn-ea"/>
                <a:cs typeface="Verdana"/>
              </a:rPr>
              <a:t>3</a:t>
            </a:r>
            <a:r>
              <a:rPr kumimoji="0" sz="1200" b="0" i="0" u="none" strike="noStrike" kern="1200" cap="none" spc="-25" normalizeH="0" baseline="0" noProof="0" dirty="0">
                <a:ln>
                  <a:noFill/>
                </a:ln>
                <a:solidFill>
                  <a:srgbClr val="000000"/>
                </a:solidFill>
                <a:effectLst/>
                <a:uLnTx/>
                <a:uFillTx/>
                <a:latin typeface="Verdana"/>
                <a:ea typeface="+mn-ea"/>
                <a:cs typeface="Verdana"/>
              </a:rPr>
              <a:t>0</a:t>
            </a:r>
            <a:r>
              <a:rPr kumimoji="0" sz="1200" b="0" i="0" u="none" strike="noStrike" kern="1200" cap="none" spc="-15" normalizeH="0" baseline="0" noProof="0" dirty="0">
                <a:ln>
                  <a:noFill/>
                </a:ln>
                <a:solidFill>
                  <a:srgbClr val="000000"/>
                </a:solidFill>
                <a:effectLst/>
                <a:uLnTx/>
                <a:uFillTx/>
                <a:latin typeface="Verdana"/>
                <a:ea typeface="+mn-ea"/>
                <a:cs typeface="Verdana"/>
              </a:rPr>
              <a:t>0</a:t>
            </a:r>
            <a:endParaRPr kumimoji="0" sz="1200" b="0" i="0" u="none" strike="noStrike" kern="1200" cap="none" spc="0" normalizeH="0" baseline="0" noProof="0">
              <a:ln>
                <a:noFill/>
              </a:ln>
              <a:solidFill>
                <a:srgbClr val="000000"/>
              </a:solidFill>
              <a:effectLst/>
              <a:uLnTx/>
              <a:uFillTx/>
              <a:latin typeface="Verdana"/>
              <a:ea typeface="+mn-ea"/>
              <a:cs typeface="Verdana"/>
            </a:endParaRPr>
          </a:p>
        </p:txBody>
      </p:sp>
      <p:sp>
        <p:nvSpPr>
          <p:cNvPr id="33" name="object 34">
            <a:extLst>
              <a:ext uri="{FF2B5EF4-FFF2-40B4-BE49-F238E27FC236}">
                <a16:creationId xmlns:a16="http://schemas.microsoft.com/office/drawing/2014/main" id="{0EFC5876-4E11-4575-B586-3899949E9E07}"/>
              </a:ext>
            </a:extLst>
          </p:cNvPr>
          <p:cNvSpPr txBox="1"/>
          <p:nvPr/>
        </p:nvSpPr>
        <p:spPr>
          <a:xfrm>
            <a:off x="6695389" y="4650609"/>
            <a:ext cx="299721" cy="208279"/>
          </a:xfrm>
          <a:prstGeom prst="rect">
            <a:avLst/>
          </a:prstGeom>
        </p:spPr>
        <p:txBody>
          <a:bodyPr vert="horz" wrap="square" lIns="0" tIns="12700" rIns="0" bIns="0" rtlCol="0">
            <a:spAutoFit/>
          </a:bodyPr>
          <a:lstStyle/>
          <a:p>
            <a:pPr marL="12700" marR="0" lvl="0" indent="0" algn="l"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45" normalizeH="0" baseline="0" noProof="0" dirty="0">
                <a:ln>
                  <a:noFill/>
                </a:ln>
                <a:solidFill>
                  <a:srgbClr val="000000"/>
                </a:solidFill>
                <a:effectLst/>
                <a:uLnTx/>
                <a:uFillTx/>
                <a:latin typeface="Verdana"/>
                <a:ea typeface="+mn-ea"/>
                <a:cs typeface="Verdana"/>
              </a:rPr>
              <a:t>450</a:t>
            </a:r>
            <a:endParaRPr kumimoji="0" sz="1200" b="0" i="0" u="none" strike="noStrike" kern="1200" cap="none" spc="0" normalizeH="0" baseline="0" noProof="0">
              <a:ln>
                <a:noFill/>
              </a:ln>
              <a:solidFill>
                <a:srgbClr val="000000"/>
              </a:solidFill>
              <a:effectLst/>
              <a:uLnTx/>
              <a:uFillTx/>
              <a:latin typeface="Verdana"/>
              <a:ea typeface="+mn-ea"/>
              <a:cs typeface="Verdana"/>
            </a:endParaRPr>
          </a:p>
        </p:txBody>
      </p:sp>
      <p:sp>
        <p:nvSpPr>
          <p:cNvPr id="34" name="object 35">
            <a:extLst>
              <a:ext uri="{FF2B5EF4-FFF2-40B4-BE49-F238E27FC236}">
                <a16:creationId xmlns:a16="http://schemas.microsoft.com/office/drawing/2014/main" id="{0EB06B0B-929A-4A3C-81B6-BF43B4AFB2D3}"/>
              </a:ext>
            </a:extLst>
          </p:cNvPr>
          <p:cNvSpPr txBox="1"/>
          <p:nvPr/>
        </p:nvSpPr>
        <p:spPr>
          <a:xfrm>
            <a:off x="8753679" y="4650609"/>
            <a:ext cx="306705" cy="208279"/>
          </a:xfrm>
          <a:prstGeom prst="rect">
            <a:avLst/>
          </a:prstGeom>
        </p:spPr>
        <p:txBody>
          <a:bodyPr vert="horz" wrap="square" lIns="0" tIns="12700" rIns="0" bIns="0" rtlCol="0">
            <a:spAutoFit/>
          </a:bodyPr>
          <a:lstStyle/>
          <a:p>
            <a:pPr marL="12700" marR="0" lvl="0" indent="0" algn="l" defTabSz="914400" rtl="0" eaLnBrk="0" fontAlgn="base" latinLnBrk="0" hangingPunct="0">
              <a:lnSpc>
                <a:spcPct val="100000"/>
              </a:lnSpc>
              <a:spcBef>
                <a:spcPts val="100"/>
              </a:spcBef>
              <a:spcAft>
                <a:spcPct val="0"/>
              </a:spcAft>
              <a:buClrTx/>
              <a:buSzTx/>
              <a:buFontTx/>
              <a:buNone/>
              <a:tabLst/>
              <a:defRPr/>
            </a:pPr>
            <a:r>
              <a:rPr kumimoji="0" sz="1200" b="0" i="0" u="none" strike="noStrike" kern="1200" cap="none" spc="-35" normalizeH="0" baseline="0" noProof="0" dirty="0">
                <a:ln>
                  <a:noFill/>
                </a:ln>
                <a:solidFill>
                  <a:srgbClr val="000000"/>
                </a:solidFill>
                <a:effectLst/>
                <a:uLnTx/>
                <a:uFillTx/>
                <a:latin typeface="Verdana"/>
                <a:ea typeface="+mn-ea"/>
                <a:cs typeface="Verdana"/>
              </a:rPr>
              <a:t>60</a:t>
            </a:r>
            <a:r>
              <a:rPr kumimoji="0" sz="1200" b="0" i="0" u="none" strike="noStrike" kern="1200" cap="none" spc="-15" normalizeH="0" baseline="0" noProof="0" dirty="0">
                <a:ln>
                  <a:noFill/>
                </a:ln>
                <a:solidFill>
                  <a:srgbClr val="000000"/>
                </a:solidFill>
                <a:effectLst/>
                <a:uLnTx/>
                <a:uFillTx/>
                <a:latin typeface="Verdana"/>
                <a:ea typeface="+mn-ea"/>
                <a:cs typeface="Verdana"/>
              </a:rPr>
              <a:t>0</a:t>
            </a:r>
            <a:endParaRPr kumimoji="0" sz="1200" b="0" i="0" u="none" strike="noStrike" kern="1200" cap="none" spc="0" normalizeH="0" baseline="0" noProof="0">
              <a:ln>
                <a:noFill/>
              </a:ln>
              <a:solidFill>
                <a:srgbClr val="000000"/>
              </a:solidFill>
              <a:effectLst/>
              <a:uLnTx/>
              <a:uFillTx/>
              <a:latin typeface="Verdana"/>
              <a:ea typeface="+mn-ea"/>
              <a:cs typeface="Verdana"/>
            </a:endParaRPr>
          </a:p>
        </p:txBody>
      </p:sp>
      <p:sp>
        <p:nvSpPr>
          <p:cNvPr id="37" name="object 39">
            <a:extLst>
              <a:ext uri="{FF2B5EF4-FFF2-40B4-BE49-F238E27FC236}">
                <a16:creationId xmlns:a16="http://schemas.microsoft.com/office/drawing/2014/main" id="{1BA2E1D0-A181-40B8-8905-F074CA9DD4D0}"/>
              </a:ext>
            </a:extLst>
          </p:cNvPr>
          <p:cNvSpPr txBox="1"/>
          <p:nvPr/>
        </p:nvSpPr>
        <p:spPr>
          <a:xfrm rot="5400000">
            <a:off x="1518907" y="13491"/>
            <a:ext cx="246221" cy="2657451"/>
          </a:xfrm>
          <a:prstGeom prst="rect">
            <a:avLst/>
          </a:prstGeom>
        </p:spPr>
        <p:txBody>
          <a:bodyPr vert="vert270" wrap="square" lIns="0" tIns="14604" rIns="0" bIns="0" rtlCol="0">
            <a:spAutoFit/>
          </a:bodyPr>
          <a:lstStyle/>
          <a:p>
            <a:pPr marL="12700" marR="0" lvl="0" indent="0" algn="l" defTabSz="914400" rtl="0" eaLnBrk="0" fontAlgn="base" latinLnBrk="0" hangingPunct="0">
              <a:lnSpc>
                <a:spcPct val="100000"/>
              </a:lnSpc>
              <a:spcBef>
                <a:spcPts val="114"/>
              </a:spcBef>
              <a:spcAft>
                <a:spcPct val="0"/>
              </a:spcAft>
              <a:buClrTx/>
              <a:buSzTx/>
              <a:buFontTx/>
              <a:buNone/>
              <a:tabLst/>
              <a:defRPr/>
            </a:pPr>
            <a:r>
              <a:rPr kumimoji="0" b="1" i="0" u="none" strike="noStrike" kern="1200" cap="none" spc="5" normalizeH="0" baseline="0" noProof="0" dirty="0">
                <a:ln>
                  <a:noFill/>
                </a:ln>
                <a:solidFill>
                  <a:srgbClr val="000000"/>
                </a:solidFill>
                <a:effectLst/>
                <a:uLnTx/>
                <a:uFillTx/>
                <a:latin typeface="Arial"/>
                <a:ea typeface="+mn-ea"/>
                <a:cs typeface="Arial"/>
              </a:rPr>
              <a:t>Op</a:t>
            </a:r>
            <a:r>
              <a:rPr kumimoji="0" lang="de-CH" b="1" i="0" u="none" strike="noStrike" kern="1200" cap="none" spc="5" normalizeH="0" baseline="0" noProof="0" dirty="0" err="1">
                <a:ln>
                  <a:noFill/>
                </a:ln>
                <a:solidFill>
                  <a:srgbClr val="000000"/>
                </a:solidFill>
                <a:effectLst/>
                <a:uLnTx/>
                <a:uFillTx/>
                <a:latin typeface="Arial"/>
                <a:ea typeface="+mn-ea"/>
                <a:cs typeface="Arial"/>
              </a:rPr>
              <a:t>erative</a:t>
            </a:r>
            <a:r>
              <a:rPr kumimoji="0" b="1" i="0" u="none" strike="noStrike" kern="1200" cap="none" spc="5" normalizeH="0" baseline="0" noProof="0" dirty="0">
                <a:ln>
                  <a:noFill/>
                </a:ln>
                <a:solidFill>
                  <a:srgbClr val="000000"/>
                </a:solidFill>
                <a:effectLst/>
                <a:uLnTx/>
                <a:uFillTx/>
                <a:latin typeface="Arial"/>
                <a:ea typeface="+mn-ea"/>
                <a:cs typeface="Arial"/>
              </a:rPr>
              <a:t> </a:t>
            </a:r>
            <a:r>
              <a:rPr kumimoji="0" b="1" i="0" u="none" strike="noStrike" kern="1200" cap="none" spc="-50" normalizeH="0" baseline="0" noProof="0" dirty="0">
                <a:ln>
                  <a:noFill/>
                </a:ln>
                <a:solidFill>
                  <a:srgbClr val="000000"/>
                </a:solidFill>
                <a:effectLst/>
                <a:uLnTx/>
                <a:uFillTx/>
                <a:latin typeface="Arial"/>
                <a:ea typeface="+mn-ea"/>
                <a:cs typeface="Arial"/>
              </a:rPr>
              <a:t>EBITA</a:t>
            </a:r>
            <a:r>
              <a:rPr kumimoji="0" lang="de-CH" b="1" i="0" u="none" strike="noStrike" kern="1200" cap="none" spc="-50" normalizeH="0" baseline="0" noProof="0" dirty="0">
                <a:ln>
                  <a:noFill/>
                </a:ln>
                <a:solidFill>
                  <a:srgbClr val="000000"/>
                </a:solidFill>
                <a:effectLst/>
                <a:uLnTx/>
                <a:uFillTx/>
                <a:latin typeface="Arial"/>
                <a:ea typeface="+mn-ea"/>
                <a:cs typeface="Arial"/>
              </a:rPr>
              <a:t> </a:t>
            </a:r>
            <a:r>
              <a:rPr kumimoji="0" b="1" i="0" u="none" strike="noStrike" kern="1200" cap="none" spc="20" normalizeH="0" baseline="0" noProof="0" dirty="0">
                <a:ln>
                  <a:noFill/>
                </a:ln>
                <a:solidFill>
                  <a:srgbClr val="000000"/>
                </a:solidFill>
                <a:effectLst/>
                <a:uLnTx/>
                <a:uFillTx/>
                <a:latin typeface="Arial"/>
                <a:ea typeface="+mn-ea"/>
                <a:cs typeface="Arial"/>
              </a:rPr>
              <a:t>Marg</a:t>
            </a:r>
            <a:r>
              <a:rPr kumimoji="0" lang="de-CH" b="1" i="0" u="none" strike="noStrike" kern="1200" cap="none" spc="20" normalizeH="0" baseline="0" noProof="0" dirty="0">
                <a:ln>
                  <a:noFill/>
                </a:ln>
                <a:solidFill>
                  <a:srgbClr val="000000"/>
                </a:solidFill>
                <a:effectLst/>
                <a:uLnTx/>
                <a:uFillTx/>
                <a:latin typeface="Arial"/>
                <a:ea typeface="+mn-ea"/>
                <a:cs typeface="Arial"/>
              </a:rPr>
              <a:t>e</a:t>
            </a:r>
            <a:r>
              <a:rPr kumimoji="0" b="1" i="0" u="none" strike="noStrike" kern="1200" cap="none" spc="-210" normalizeH="0" baseline="0" noProof="0" dirty="0">
                <a:ln>
                  <a:noFill/>
                </a:ln>
                <a:solidFill>
                  <a:srgbClr val="000000"/>
                </a:solidFill>
                <a:effectLst/>
                <a:uLnTx/>
                <a:uFillTx/>
                <a:latin typeface="Arial"/>
                <a:ea typeface="+mn-ea"/>
                <a:cs typeface="Arial"/>
              </a:rPr>
              <a:t> </a:t>
            </a:r>
            <a:r>
              <a:rPr kumimoji="0" b="1" i="0" u="none" strike="noStrike" kern="1200" cap="none" spc="65" normalizeH="0" baseline="0" noProof="0" dirty="0">
                <a:ln>
                  <a:noFill/>
                </a:ln>
                <a:solidFill>
                  <a:srgbClr val="000000"/>
                </a:solidFill>
                <a:effectLst/>
                <a:uLnTx/>
                <a:uFillTx/>
                <a:latin typeface="Arial"/>
                <a:ea typeface="+mn-ea"/>
                <a:cs typeface="Arial"/>
              </a:rPr>
              <a:t>(%)</a:t>
            </a:r>
            <a:endParaRPr kumimoji="0" b="0" i="0" u="none" strike="noStrike" kern="1200" cap="none" spc="0" normalizeH="0" baseline="0" noProof="0" dirty="0">
              <a:ln>
                <a:noFill/>
              </a:ln>
              <a:solidFill>
                <a:srgbClr val="000000"/>
              </a:solidFill>
              <a:effectLst/>
              <a:uLnTx/>
              <a:uFillTx/>
              <a:latin typeface="Arial"/>
              <a:ea typeface="+mn-ea"/>
              <a:cs typeface="Arial"/>
            </a:endParaRPr>
          </a:p>
        </p:txBody>
      </p:sp>
      <p:sp>
        <p:nvSpPr>
          <p:cNvPr id="38" name="object 40">
            <a:extLst>
              <a:ext uri="{FF2B5EF4-FFF2-40B4-BE49-F238E27FC236}">
                <a16:creationId xmlns:a16="http://schemas.microsoft.com/office/drawing/2014/main" id="{7388444C-C008-49EF-8ACB-C357D08D393B}"/>
              </a:ext>
            </a:extLst>
          </p:cNvPr>
          <p:cNvSpPr txBox="1"/>
          <p:nvPr/>
        </p:nvSpPr>
        <p:spPr>
          <a:xfrm>
            <a:off x="599974" y="4592515"/>
            <a:ext cx="2955978" cy="255839"/>
          </a:xfrm>
          <a:prstGeom prst="rect">
            <a:avLst/>
          </a:prstGeom>
        </p:spPr>
        <p:txBody>
          <a:bodyPr vert="horz" wrap="square" lIns="0" tIns="70485" rIns="0" bIns="0" rtlCol="0">
            <a:spAutoFit/>
          </a:bodyPr>
          <a:lstStyle/>
          <a:p>
            <a:pPr marL="12700" marR="0" lvl="0" indent="0" algn="l" defTabSz="914400" rtl="0" eaLnBrk="0" fontAlgn="base" latinLnBrk="0" hangingPunct="0">
              <a:lnSpc>
                <a:spcPct val="100000"/>
              </a:lnSpc>
              <a:spcBef>
                <a:spcPts val="555"/>
              </a:spcBef>
              <a:spcAft>
                <a:spcPct val="0"/>
              </a:spcAft>
              <a:buClrTx/>
              <a:buSzTx/>
              <a:buFontTx/>
              <a:buNone/>
              <a:tabLst/>
              <a:defRPr/>
            </a:pPr>
            <a:r>
              <a:rPr kumimoji="0" sz="1200" b="0" i="0" u="none" strike="noStrike" kern="1200" cap="none" spc="-15" normalizeH="0" baseline="0" noProof="0" dirty="0">
                <a:ln>
                  <a:noFill/>
                </a:ln>
                <a:solidFill>
                  <a:srgbClr val="000000"/>
                </a:solidFill>
                <a:effectLst/>
                <a:uLnTx/>
                <a:uFillTx/>
                <a:latin typeface="Verdana"/>
                <a:ea typeface="+mn-ea"/>
                <a:cs typeface="Verdana"/>
              </a:rPr>
              <a:t>0</a:t>
            </a:r>
            <a:endParaRPr kumimoji="0" sz="1200" b="0" i="0" u="none" strike="noStrike" kern="1200" cap="none" spc="0" normalizeH="0" baseline="0" noProof="0" dirty="0">
              <a:ln>
                <a:noFill/>
              </a:ln>
              <a:solidFill>
                <a:srgbClr val="000000"/>
              </a:solidFill>
              <a:effectLst/>
              <a:uLnTx/>
              <a:uFillTx/>
              <a:latin typeface="Verdana"/>
              <a:ea typeface="+mn-ea"/>
              <a:cs typeface="Verdana"/>
            </a:endParaRPr>
          </a:p>
        </p:txBody>
      </p:sp>
      <p:sp>
        <p:nvSpPr>
          <p:cNvPr id="41" name="object 43">
            <a:extLst>
              <a:ext uri="{FF2B5EF4-FFF2-40B4-BE49-F238E27FC236}">
                <a16:creationId xmlns:a16="http://schemas.microsoft.com/office/drawing/2014/main" id="{32A4EF8A-8473-4A82-9F13-6A096DD9FD39}"/>
              </a:ext>
            </a:extLst>
          </p:cNvPr>
          <p:cNvSpPr/>
          <p:nvPr/>
        </p:nvSpPr>
        <p:spPr>
          <a:xfrm>
            <a:off x="646252" y="4435623"/>
            <a:ext cx="8531734" cy="182880"/>
          </a:xfrm>
          <a:custGeom>
            <a:avLst/>
            <a:gdLst/>
            <a:ahLst/>
            <a:cxnLst/>
            <a:rect l="l" t="t" r="r" b="b"/>
            <a:pathLst>
              <a:path w="9968865" h="182879">
                <a:moveTo>
                  <a:pt x="9949379" y="131064"/>
                </a:moveTo>
                <a:lnTo>
                  <a:pt x="9904094" y="170687"/>
                </a:lnTo>
                <a:lnTo>
                  <a:pt x="9901428" y="173101"/>
                </a:lnTo>
                <a:lnTo>
                  <a:pt x="9901173" y="177037"/>
                </a:lnTo>
                <a:lnTo>
                  <a:pt x="9903460" y="179705"/>
                </a:lnTo>
                <a:lnTo>
                  <a:pt x="9905873" y="182372"/>
                </a:lnTo>
                <a:lnTo>
                  <a:pt x="9909810" y="182626"/>
                </a:lnTo>
                <a:lnTo>
                  <a:pt x="9912477" y="180340"/>
                </a:lnTo>
                <a:lnTo>
                  <a:pt x="9961487" y="137414"/>
                </a:lnTo>
                <a:lnTo>
                  <a:pt x="9959721" y="137414"/>
                </a:lnTo>
                <a:lnTo>
                  <a:pt x="9959721" y="135890"/>
                </a:lnTo>
                <a:lnTo>
                  <a:pt x="9954894" y="135890"/>
                </a:lnTo>
                <a:lnTo>
                  <a:pt x="9949379" y="131064"/>
                </a:lnTo>
                <a:close/>
              </a:path>
              <a:path w="9968865" h="182879">
                <a:moveTo>
                  <a:pt x="12700" y="0"/>
                </a:moveTo>
                <a:lnTo>
                  <a:pt x="0" y="0"/>
                </a:lnTo>
                <a:lnTo>
                  <a:pt x="0" y="134620"/>
                </a:lnTo>
                <a:lnTo>
                  <a:pt x="2844" y="137414"/>
                </a:lnTo>
                <a:lnTo>
                  <a:pt x="9942122" y="137414"/>
                </a:lnTo>
                <a:lnTo>
                  <a:pt x="9949379" y="131064"/>
                </a:lnTo>
                <a:lnTo>
                  <a:pt x="12700" y="131064"/>
                </a:lnTo>
                <a:lnTo>
                  <a:pt x="6350" y="124714"/>
                </a:lnTo>
                <a:lnTo>
                  <a:pt x="12700" y="124714"/>
                </a:lnTo>
                <a:lnTo>
                  <a:pt x="12700" y="0"/>
                </a:lnTo>
                <a:close/>
              </a:path>
              <a:path w="9968865" h="182879">
                <a:moveTo>
                  <a:pt x="9961487" y="124714"/>
                </a:moveTo>
                <a:lnTo>
                  <a:pt x="9959721" y="124714"/>
                </a:lnTo>
                <a:lnTo>
                  <a:pt x="9959721" y="137414"/>
                </a:lnTo>
                <a:lnTo>
                  <a:pt x="9961487" y="137414"/>
                </a:lnTo>
                <a:lnTo>
                  <a:pt x="9968738" y="131064"/>
                </a:lnTo>
                <a:lnTo>
                  <a:pt x="9961487" y="124714"/>
                </a:lnTo>
                <a:close/>
              </a:path>
              <a:path w="9968865" h="182879">
                <a:moveTo>
                  <a:pt x="9954894" y="126237"/>
                </a:moveTo>
                <a:lnTo>
                  <a:pt x="9949379" y="131064"/>
                </a:lnTo>
                <a:lnTo>
                  <a:pt x="9954894" y="135890"/>
                </a:lnTo>
                <a:lnTo>
                  <a:pt x="9954894" y="126237"/>
                </a:lnTo>
                <a:close/>
              </a:path>
              <a:path w="9968865" h="182879">
                <a:moveTo>
                  <a:pt x="9959721" y="126237"/>
                </a:moveTo>
                <a:lnTo>
                  <a:pt x="9954894" y="126237"/>
                </a:lnTo>
                <a:lnTo>
                  <a:pt x="9954894" y="135890"/>
                </a:lnTo>
                <a:lnTo>
                  <a:pt x="9959721" y="135890"/>
                </a:lnTo>
                <a:lnTo>
                  <a:pt x="9959721" y="126237"/>
                </a:lnTo>
                <a:close/>
              </a:path>
              <a:path w="9968865" h="182879">
                <a:moveTo>
                  <a:pt x="12700" y="124714"/>
                </a:moveTo>
                <a:lnTo>
                  <a:pt x="6350" y="124714"/>
                </a:lnTo>
                <a:lnTo>
                  <a:pt x="12700" y="131064"/>
                </a:lnTo>
                <a:lnTo>
                  <a:pt x="12700" y="124714"/>
                </a:lnTo>
                <a:close/>
              </a:path>
              <a:path w="9968865" h="182879">
                <a:moveTo>
                  <a:pt x="9942122" y="124714"/>
                </a:moveTo>
                <a:lnTo>
                  <a:pt x="12700" y="124714"/>
                </a:lnTo>
                <a:lnTo>
                  <a:pt x="12700" y="131064"/>
                </a:lnTo>
                <a:lnTo>
                  <a:pt x="9949379" y="131064"/>
                </a:lnTo>
                <a:lnTo>
                  <a:pt x="9942122" y="124714"/>
                </a:lnTo>
                <a:close/>
              </a:path>
              <a:path w="9968865" h="182879">
                <a:moveTo>
                  <a:pt x="9909810" y="79502"/>
                </a:moveTo>
                <a:lnTo>
                  <a:pt x="9905873" y="79756"/>
                </a:lnTo>
                <a:lnTo>
                  <a:pt x="9903460" y="82423"/>
                </a:lnTo>
                <a:lnTo>
                  <a:pt x="9901173" y="85090"/>
                </a:lnTo>
                <a:lnTo>
                  <a:pt x="9901428" y="89027"/>
                </a:lnTo>
                <a:lnTo>
                  <a:pt x="9904094" y="91440"/>
                </a:lnTo>
                <a:lnTo>
                  <a:pt x="9949379" y="131064"/>
                </a:lnTo>
                <a:lnTo>
                  <a:pt x="9954894" y="126237"/>
                </a:lnTo>
                <a:lnTo>
                  <a:pt x="9959721" y="126237"/>
                </a:lnTo>
                <a:lnTo>
                  <a:pt x="9959721" y="124714"/>
                </a:lnTo>
                <a:lnTo>
                  <a:pt x="9961487" y="124714"/>
                </a:lnTo>
                <a:lnTo>
                  <a:pt x="9912477" y="81787"/>
                </a:lnTo>
                <a:lnTo>
                  <a:pt x="9909810" y="79502"/>
                </a:lnTo>
                <a:close/>
              </a:path>
            </a:pathLst>
          </a:custGeom>
          <a:solidFill>
            <a:srgbClr val="FF000E"/>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2" name="object 44">
            <a:extLst>
              <a:ext uri="{FF2B5EF4-FFF2-40B4-BE49-F238E27FC236}">
                <a16:creationId xmlns:a16="http://schemas.microsoft.com/office/drawing/2014/main" id="{5E890A87-B47C-4F29-8348-93CC0C6BF360}"/>
              </a:ext>
            </a:extLst>
          </p:cNvPr>
          <p:cNvSpPr/>
          <p:nvPr/>
        </p:nvSpPr>
        <p:spPr>
          <a:xfrm>
            <a:off x="601066" y="1658060"/>
            <a:ext cx="90842" cy="2898212"/>
          </a:xfrm>
          <a:custGeom>
            <a:avLst/>
            <a:gdLst/>
            <a:ahLst/>
            <a:cxnLst/>
            <a:rect l="l" t="t" r="r" b="b"/>
            <a:pathLst>
              <a:path w="103505" h="3298190">
                <a:moveTo>
                  <a:pt x="51536" y="19300"/>
                </a:moveTo>
                <a:lnTo>
                  <a:pt x="45186" y="26557"/>
                </a:lnTo>
                <a:lnTo>
                  <a:pt x="45186" y="3297681"/>
                </a:lnTo>
                <a:lnTo>
                  <a:pt x="57886" y="3297681"/>
                </a:lnTo>
                <a:lnTo>
                  <a:pt x="57886" y="26557"/>
                </a:lnTo>
                <a:lnTo>
                  <a:pt x="51536" y="19300"/>
                </a:lnTo>
                <a:close/>
              </a:path>
              <a:path w="103505" h="3298190">
                <a:moveTo>
                  <a:pt x="51536" y="0"/>
                </a:moveTo>
                <a:lnTo>
                  <a:pt x="2311" y="56261"/>
                </a:lnTo>
                <a:lnTo>
                  <a:pt x="0" y="58927"/>
                </a:lnTo>
                <a:lnTo>
                  <a:pt x="266" y="62864"/>
                </a:lnTo>
                <a:lnTo>
                  <a:pt x="2908" y="65277"/>
                </a:lnTo>
                <a:lnTo>
                  <a:pt x="5549" y="67563"/>
                </a:lnTo>
                <a:lnTo>
                  <a:pt x="9550" y="67310"/>
                </a:lnTo>
                <a:lnTo>
                  <a:pt x="11861" y="64642"/>
                </a:lnTo>
                <a:lnTo>
                  <a:pt x="45186" y="26557"/>
                </a:lnTo>
                <a:lnTo>
                  <a:pt x="45186" y="9651"/>
                </a:lnTo>
                <a:lnTo>
                  <a:pt x="59981" y="9651"/>
                </a:lnTo>
                <a:lnTo>
                  <a:pt x="51536" y="0"/>
                </a:lnTo>
                <a:close/>
              </a:path>
              <a:path w="103505" h="3298190">
                <a:moveTo>
                  <a:pt x="59981" y="9651"/>
                </a:moveTo>
                <a:lnTo>
                  <a:pt x="57886" y="9651"/>
                </a:lnTo>
                <a:lnTo>
                  <a:pt x="57886" y="26557"/>
                </a:lnTo>
                <a:lnTo>
                  <a:pt x="91211" y="64642"/>
                </a:lnTo>
                <a:lnTo>
                  <a:pt x="93522" y="67310"/>
                </a:lnTo>
                <a:lnTo>
                  <a:pt x="97523" y="67563"/>
                </a:lnTo>
                <a:lnTo>
                  <a:pt x="100164" y="65277"/>
                </a:lnTo>
                <a:lnTo>
                  <a:pt x="102806" y="62864"/>
                </a:lnTo>
                <a:lnTo>
                  <a:pt x="103073" y="58927"/>
                </a:lnTo>
                <a:lnTo>
                  <a:pt x="100761" y="56261"/>
                </a:lnTo>
                <a:lnTo>
                  <a:pt x="59981" y="9651"/>
                </a:lnTo>
                <a:close/>
              </a:path>
              <a:path w="103505" h="3298190">
                <a:moveTo>
                  <a:pt x="57886" y="9651"/>
                </a:moveTo>
                <a:lnTo>
                  <a:pt x="45186" y="9651"/>
                </a:lnTo>
                <a:lnTo>
                  <a:pt x="45186" y="26557"/>
                </a:lnTo>
                <a:lnTo>
                  <a:pt x="51536" y="19300"/>
                </a:lnTo>
                <a:lnTo>
                  <a:pt x="46761" y="13842"/>
                </a:lnTo>
                <a:lnTo>
                  <a:pt x="57886" y="13842"/>
                </a:lnTo>
                <a:lnTo>
                  <a:pt x="57886" y="9651"/>
                </a:lnTo>
                <a:close/>
              </a:path>
              <a:path w="103505" h="3298190">
                <a:moveTo>
                  <a:pt x="57886" y="13842"/>
                </a:moveTo>
                <a:lnTo>
                  <a:pt x="56311" y="13842"/>
                </a:lnTo>
                <a:lnTo>
                  <a:pt x="51536" y="19300"/>
                </a:lnTo>
                <a:lnTo>
                  <a:pt x="57886" y="26557"/>
                </a:lnTo>
                <a:lnTo>
                  <a:pt x="57886" y="13842"/>
                </a:lnTo>
                <a:close/>
              </a:path>
              <a:path w="103505" h="3298190">
                <a:moveTo>
                  <a:pt x="56311" y="13842"/>
                </a:moveTo>
                <a:lnTo>
                  <a:pt x="46761" y="13842"/>
                </a:lnTo>
                <a:lnTo>
                  <a:pt x="51536" y="19300"/>
                </a:lnTo>
                <a:lnTo>
                  <a:pt x="56311" y="13842"/>
                </a:lnTo>
                <a:close/>
              </a:path>
            </a:pathLst>
          </a:custGeom>
          <a:solidFill>
            <a:srgbClr val="000000"/>
          </a:solid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6" name="Textfeld 45">
            <a:extLst>
              <a:ext uri="{FF2B5EF4-FFF2-40B4-BE49-F238E27FC236}">
                <a16:creationId xmlns:a16="http://schemas.microsoft.com/office/drawing/2014/main" id="{107B3587-60E0-4C65-8F61-2F9D0C96CFF4}"/>
              </a:ext>
            </a:extLst>
          </p:cNvPr>
          <p:cNvSpPr txBox="1"/>
          <p:nvPr/>
        </p:nvSpPr>
        <p:spPr>
          <a:xfrm>
            <a:off x="8588461" y="2587635"/>
            <a:ext cx="1051891" cy="181588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Korridor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mittel-</a:t>
            </a:r>
            <a:b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br>
            <a:r>
              <a:rPr kumimoji="0" lang="de-CH"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fristigen</a:t>
            </a:r>
            <a:endPar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Gruppen-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ziels</a:t>
            </a: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13-16 %</a:t>
            </a:r>
          </a:p>
        </p:txBody>
      </p:sp>
      <p:sp>
        <p:nvSpPr>
          <p:cNvPr id="48" name="Geschweifte Klammer rechts 47">
            <a:extLst>
              <a:ext uri="{FF2B5EF4-FFF2-40B4-BE49-F238E27FC236}">
                <a16:creationId xmlns:a16="http://schemas.microsoft.com/office/drawing/2014/main" id="{4D9E50A6-7E19-453F-8FB5-880356113EE5}"/>
              </a:ext>
            </a:extLst>
          </p:cNvPr>
          <p:cNvSpPr/>
          <p:nvPr/>
        </p:nvSpPr>
        <p:spPr bwMode="auto">
          <a:xfrm>
            <a:off x="8507527" y="2767681"/>
            <a:ext cx="79491" cy="400897"/>
          </a:xfrm>
          <a:prstGeom prst="rightBrac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49" name="Textfeld 48">
            <a:extLst>
              <a:ext uri="{FF2B5EF4-FFF2-40B4-BE49-F238E27FC236}">
                <a16:creationId xmlns:a16="http://schemas.microsoft.com/office/drawing/2014/main" id="{5F0D393D-73DB-4C55-94A5-58C690811CFD}"/>
              </a:ext>
            </a:extLst>
          </p:cNvPr>
          <p:cNvSpPr txBox="1"/>
          <p:nvPr/>
        </p:nvSpPr>
        <p:spPr>
          <a:xfrm>
            <a:off x="3742248" y="4889449"/>
            <a:ext cx="2960619"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5" normalizeH="0" baseline="0" noProof="0" dirty="0" err="1">
                <a:ln>
                  <a:noFill/>
                </a:ln>
                <a:solidFill>
                  <a:srgbClr val="000000"/>
                </a:solidFill>
                <a:effectLst/>
                <a:uLnTx/>
                <a:uFillTx/>
                <a:latin typeface="+mn-lt"/>
                <a:ea typeface="+mn-ea"/>
                <a:cs typeface="Arial"/>
              </a:rPr>
              <a:t>Operativer</a:t>
            </a:r>
            <a:r>
              <a:rPr kumimoji="0" lang="it-IT" sz="1600" b="1" i="0" u="none" strike="noStrike" kern="1200" cap="none" spc="5" normalizeH="0" baseline="0" noProof="0" dirty="0">
                <a:ln>
                  <a:noFill/>
                </a:ln>
                <a:solidFill>
                  <a:srgbClr val="000000"/>
                </a:solidFill>
                <a:effectLst/>
                <a:uLnTx/>
                <a:uFillTx/>
                <a:latin typeface="+mn-lt"/>
                <a:ea typeface="+mn-ea"/>
                <a:cs typeface="Arial"/>
              </a:rPr>
              <a:t> </a:t>
            </a:r>
            <a:r>
              <a:rPr kumimoji="0" lang="it-IT" sz="1600" b="1" i="0" u="none" strike="noStrike" kern="1200" cap="none" spc="-50" normalizeH="0" baseline="0" noProof="0" dirty="0">
                <a:ln>
                  <a:noFill/>
                </a:ln>
                <a:solidFill>
                  <a:srgbClr val="000000"/>
                </a:solidFill>
                <a:effectLst/>
                <a:uLnTx/>
                <a:uFillTx/>
                <a:latin typeface="+mn-lt"/>
                <a:ea typeface="+mn-ea"/>
                <a:cs typeface="Arial"/>
              </a:rPr>
              <a:t>EBITA </a:t>
            </a:r>
            <a:r>
              <a:rPr kumimoji="0" lang="it-IT" sz="1600" b="0" i="0" u="none" strike="noStrike" kern="1200" cap="none" spc="-95" normalizeH="0" baseline="0" noProof="0" dirty="0">
                <a:ln>
                  <a:noFill/>
                </a:ln>
                <a:solidFill>
                  <a:srgbClr val="000000"/>
                </a:solidFill>
                <a:effectLst/>
                <a:uLnTx/>
                <a:uFillTx/>
                <a:latin typeface="+mn-lt"/>
                <a:ea typeface="+mn-ea"/>
                <a:cs typeface="Verdana"/>
              </a:rPr>
              <a:t>(in Mio. USD</a:t>
            </a:r>
            <a:r>
              <a:rPr kumimoji="0" lang="it-IT" sz="1600" b="0" i="0" u="none" strike="noStrike" kern="1200" cap="none" spc="-90" normalizeH="0" baseline="0" noProof="0" dirty="0">
                <a:ln>
                  <a:noFill/>
                </a:ln>
                <a:solidFill>
                  <a:srgbClr val="000000"/>
                </a:solidFill>
                <a:effectLst/>
                <a:uLnTx/>
                <a:uFillTx/>
                <a:latin typeface="+mn-lt"/>
                <a:ea typeface="+mn-ea"/>
                <a:cs typeface="Verdana"/>
              </a:rPr>
              <a:t>)</a:t>
            </a:r>
            <a:endParaRPr kumimoji="0" lang="it-IT" sz="1600" b="0" i="0" u="none" strike="noStrike" kern="1200" cap="none" spc="0" normalizeH="0" baseline="0" noProof="0" dirty="0">
              <a:ln>
                <a:noFill/>
              </a:ln>
              <a:solidFill>
                <a:srgbClr val="000000"/>
              </a:solidFill>
              <a:effectLst/>
              <a:uLnTx/>
              <a:uFillTx/>
              <a:latin typeface="+mn-lt"/>
              <a:ea typeface="+mn-ea"/>
              <a:cs typeface="Verdana"/>
            </a:endParaRPr>
          </a:p>
        </p:txBody>
      </p:sp>
      <p:sp>
        <p:nvSpPr>
          <p:cNvPr id="50" name="Textfeld 49">
            <a:extLst>
              <a:ext uri="{FF2B5EF4-FFF2-40B4-BE49-F238E27FC236}">
                <a16:creationId xmlns:a16="http://schemas.microsoft.com/office/drawing/2014/main" id="{3253CF8B-7FBC-4ED1-98B7-A1C68FC30C88}"/>
              </a:ext>
            </a:extLst>
          </p:cNvPr>
          <p:cNvSpPr txBox="1"/>
          <p:nvPr/>
        </p:nvSpPr>
        <p:spPr>
          <a:xfrm>
            <a:off x="599974" y="5289507"/>
            <a:ext cx="354937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2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Legende: Grösse der Kreise zeigen die Höhe des Umsatzes</a:t>
            </a:r>
          </a:p>
        </p:txBody>
      </p:sp>
      <p:sp>
        <p:nvSpPr>
          <p:cNvPr id="51" name="Textfeld 50">
            <a:extLst>
              <a:ext uri="{FF2B5EF4-FFF2-40B4-BE49-F238E27FC236}">
                <a16:creationId xmlns:a16="http://schemas.microsoft.com/office/drawing/2014/main" id="{AC724190-FE1A-4D28-8872-F53D993E5CFC}"/>
              </a:ext>
            </a:extLst>
          </p:cNvPr>
          <p:cNvSpPr txBox="1"/>
          <p:nvPr/>
        </p:nvSpPr>
        <p:spPr>
          <a:xfrm>
            <a:off x="1919855" y="4061451"/>
            <a:ext cx="378847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GE Industrial Solutions (Transaktion am 30.6.18 abgeschlossen)</a:t>
            </a:r>
          </a:p>
        </p:txBody>
      </p:sp>
      <p:sp>
        <p:nvSpPr>
          <p:cNvPr id="54" name="Textfeld 53">
            <a:extLst>
              <a:ext uri="{FF2B5EF4-FFF2-40B4-BE49-F238E27FC236}">
                <a16:creationId xmlns:a16="http://schemas.microsoft.com/office/drawing/2014/main" id="{5027D5BE-9E33-4349-9EC3-7F90FC2ACD5A}"/>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10-2</a:t>
            </a:r>
          </a:p>
        </p:txBody>
      </p:sp>
      <p:sp>
        <p:nvSpPr>
          <p:cNvPr id="55" name="Titel 1">
            <a:extLst>
              <a:ext uri="{FF2B5EF4-FFF2-40B4-BE49-F238E27FC236}">
                <a16:creationId xmlns:a16="http://schemas.microsoft.com/office/drawing/2014/main" id="{01128691-8F61-412D-A7DB-928BBCC28040}"/>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Die Performance der ABB-Divisionen 2019</a:t>
            </a:r>
          </a:p>
        </p:txBody>
      </p:sp>
      <p:sp>
        <p:nvSpPr>
          <p:cNvPr id="52" name="Textfeld 51">
            <a:extLst>
              <a:ext uri="{FF2B5EF4-FFF2-40B4-BE49-F238E27FC236}">
                <a16:creationId xmlns:a16="http://schemas.microsoft.com/office/drawing/2014/main" id="{5039115F-2DE0-496F-A1E1-DEABC8B7C1AC}"/>
              </a:ext>
            </a:extLst>
          </p:cNvPr>
          <p:cNvSpPr txBox="1"/>
          <p:nvPr/>
        </p:nvSpPr>
        <p:spPr>
          <a:xfrm>
            <a:off x="3788749" y="6572508"/>
            <a:ext cx="2754280" cy="246221"/>
          </a:xfrm>
          <a:prstGeom prst="rect">
            <a:avLst/>
          </a:prstGeom>
          <a:noFill/>
        </p:spPr>
        <p:txBody>
          <a:bodyPr wrap="none" rtlCol="0">
            <a:spAutoFit/>
          </a:bodyPr>
          <a:lstStyle/>
          <a:p>
            <a:r>
              <a:rPr lang="de-CH" sz="1000" dirty="0"/>
              <a:t>Quelle: ABB, Webcast für Investoren, 10.6.20</a:t>
            </a:r>
          </a:p>
        </p:txBody>
      </p:sp>
    </p:spTree>
    <p:extLst>
      <p:ext uri="{BB962C8B-B14F-4D97-AF65-F5344CB8AC3E}">
        <p14:creationId xmlns:p14="http://schemas.microsoft.com/office/powerpoint/2010/main" val="31770198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feld 4">
            <a:extLst>
              <a:ext uri="{FF2B5EF4-FFF2-40B4-BE49-F238E27FC236}">
                <a16:creationId xmlns:a16="http://schemas.microsoft.com/office/drawing/2014/main" id="{FE93B558-DF58-40AF-9263-A9C4C85B591B}"/>
              </a:ext>
            </a:extLst>
          </p:cNvPr>
          <p:cNvSpPr txBox="1">
            <a:spLocks noChangeArrowheads="1"/>
          </p:cNvSpPr>
          <p:nvPr/>
        </p:nvSpPr>
        <p:spPr bwMode="auto">
          <a:xfrm>
            <a:off x="3080792" y="6422063"/>
            <a:ext cx="48965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de-CH" altLang="de-DE" sz="1000" dirty="0">
                <a:latin typeface="Arial Narrow" panose="020B0606020202030204" pitchFamily="34" charset="0"/>
              </a:rPr>
              <a:t>Quelle: https://assets.new.siemens.com/siemens/assets/api/uuid:4417dc50-fb51-4aa4-a008-811ccbf1eec1/version:1586856909/siemens-unternehmenspraesentation.pdf</a:t>
            </a:r>
          </a:p>
        </p:txBody>
      </p:sp>
      <p:grpSp>
        <p:nvGrpSpPr>
          <p:cNvPr id="19" name="Gruppieren 18">
            <a:extLst>
              <a:ext uri="{FF2B5EF4-FFF2-40B4-BE49-F238E27FC236}">
                <a16:creationId xmlns:a16="http://schemas.microsoft.com/office/drawing/2014/main" id="{3418BF46-9FD9-4CAD-98CF-463D66AA4307}"/>
              </a:ext>
            </a:extLst>
          </p:cNvPr>
          <p:cNvGrpSpPr/>
          <p:nvPr/>
        </p:nvGrpSpPr>
        <p:grpSpPr>
          <a:xfrm>
            <a:off x="1497537" y="893009"/>
            <a:ext cx="7128792" cy="5270228"/>
            <a:chOff x="1497538" y="896108"/>
            <a:chExt cx="7128792" cy="5270228"/>
          </a:xfrm>
        </p:grpSpPr>
        <p:sp>
          <p:nvSpPr>
            <p:cNvPr id="4" name="Rechteck 3">
              <a:extLst>
                <a:ext uri="{FF2B5EF4-FFF2-40B4-BE49-F238E27FC236}">
                  <a16:creationId xmlns:a16="http://schemas.microsoft.com/office/drawing/2014/main" id="{997D030C-D515-43B7-AA58-641D0E6BDCF6}"/>
                </a:ext>
              </a:extLst>
            </p:cNvPr>
            <p:cNvSpPr/>
            <p:nvPr/>
          </p:nvSpPr>
          <p:spPr bwMode="auto">
            <a:xfrm>
              <a:off x="1497538" y="896108"/>
              <a:ext cx="7128792" cy="5065784"/>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dirty="0">
                <a:ln>
                  <a:noFill/>
                </a:ln>
                <a:solidFill>
                  <a:schemeClr val="tx1"/>
                </a:solidFill>
                <a:effectLst/>
                <a:latin typeface="Arial" charset="0"/>
              </a:endParaRPr>
            </a:p>
          </p:txBody>
        </p:sp>
        <p:grpSp>
          <p:nvGrpSpPr>
            <p:cNvPr id="12" name="Gruppieren 11">
              <a:extLst>
                <a:ext uri="{FF2B5EF4-FFF2-40B4-BE49-F238E27FC236}">
                  <a16:creationId xmlns:a16="http://schemas.microsoft.com/office/drawing/2014/main" id="{7FD2D3FA-4EFB-4097-A3B4-A25464F8C49D}"/>
                </a:ext>
              </a:extLst>
            </p:cNvPr>
            <p:cNvGrpSpPr/>
            <p:nvPr/>
          </p:nvGrpSpPr>
          <p:grpSpPr>
            <a:xfrm>
              <a:off x="1785570" y="1184139"/>
              <a:ext cx="6552728" cy="4982197"/>
              <a:chOff x="2144688" y="836712"/>
              <a:chExt cx="6552728" cy="4982197"/>
            </a:xfrm>
          </p:grpSpPr>
          <p:sp>
            <p:nvSpPr>
              <p:cNvPr id="3" name="Gleichschenkliges Dreieck 2">
                <a:extLst>
                  <a:ext uri="{FF2B5EF4-FFF2-40B4-BE49-F238E27FC236}">
                    <a16:creationId xmlns:a16="http://schemas.microsoft.com/office/drawing/2014/main" id="{927FE986-C269-423E-9EDE-7013C25B0840}"/>
                  </a:ext>
                </a:extLst>
              </p:cNvPr>
              <p:cNvSpPr/>
              <p:nvPr/>
            </p:nvSpPr>
            <p:spPr bwMode="auto">
              <a:xfrm>
                <a:off x="2144688" y="1266588"/>
                <a:ext cx="6552728" cy="3610956"/>
              </a:xfrm>
              <a:prstGeom prst="triangle">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a:ln>
                    <a:noFill/>
                  </a:ln>
                  <a:solidFill>
                    <a:schemeClr val="tx1"/>
                  </a:solidFill>
                  <a:effectLst/>
                  <a:latin typeface="Arial" charset="0"/>
                </a:endParaRPr>
              </a:p>
            </p:txBody>
          </p:sp>
          <p:sp>
            <p:nvSpPr>
              <p:cNvPr id="2" name="Gleichschenkliges Dreieck 1">
                <a:extLst>
                  <a:ext uri="{FF2B5EF4-FFF2-40B4-BE49-F238E27FC236}">
                    <a16:creationId xmlns:a16="http://schemas.microsoft.com/office/drawing/2014/main" id="{4C84CB0F-C90F-4472-85E5-18B3C76540B0}"/>
                  </a:ext>
                </a:extLst>
              </p:cNvPr>
              <p:cNvSpPr/>
              <p:nvPr/>
            </p:nvSpPr>
            <p:spPr bwMode="auto">
              <a:xfrm>
                <a:off x="3800872" y="836712"/>
                <a:ext cx="3240360" cy="4040832"/>
              </a:xfrm>
              <a:prstGeom prst="triangle">
                <a:avLst>
                  <a:gd name="adj" fmla="val 49267"/>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a:ln>
                    <a:noFill/>
                  </a:ln>
                  <a:solidFill>
                    <a:schemeClr val="tx1"/>
                  </a:solidFill>
                  <a:effectLst/>
                  <a:latin typeface="Arial" charset="0"/>
                </a:endParaRPr>
              </a:p>
            </p:txBody>
          </p:sp>
          <p:sp>
            <p:nvSpPr>
              <p:cNvPr id="5" name="Rechteck 4">
                <a:extLst>
                  <a:ext uri="{FF2B5EF4-FFF2-40B4-BE49-F238E27FC236}">
                    <a16:creationId xmlns:a16="http://schemas.microsoft.com/office/drawing/2014/main" id="{53BC7E75-154C-43C6-BFFA-4AE6BC4A7BC5}"/>
                  </a:ext>
                </a:extLst>
              </p:cNvPr>
              <p:cNvSpPr/>
              <p:nvPr/>
            </p:nvSpPr>
            <p:spPr bwMode="auto">
              <a:xfrm>
                <a:off x="2144688" y="4877625"/>
                <a:ext cx="6552728" cy="466352"/>
              </a:xfrm>
              <a:prstGeom prst="rect">
                <a:avLst/>
              </a:prstGeom>
              <a:solidFill>
                <a:schemeClr val="accent4">
                  <a:lumMod val="50000"/>
                  <a:lumOff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a:ln>
                    <a:noFill/>
                  </a:ln>
                  <a:solidFill>
                    <a:schemeClr val="tx1"/>
                  </a:solidFill>
                  <a:effectLst/>
                  <a:latin typeface="Arial" charset="0"/>
                </a:endParaRPr>
              </a:p>
            </p:txBody>
          </p:sp>
          <p:sp>
            <p:nvSpPr>
              <p:cNvPr id="6" name="Rechteck 5">
                <a:extLst>
                  <a:ext uri="{FF2B5EF4-FFF2-40B4-BE49-F238E27FC236}">
                    <a16:creationId xmlns:a16="http://schemas.microsoft.com/office/drawing/2014/main" id="{39582056-3281-4B2D-96CF-28182443BD87}"/>
                  </a:ext>
                </a:extLst>
              </p:cNvPr>
              <p:cNvSpPr/>
              <p:nvPr/>
            </p:nvSpPr>
            <p:spPr bwMode="auto">
              <a:xfrm>
                <a:off x="2144688" y="5343896"/>
                <a:ext cx="6552728" cy="475013"/>
              </a:xfrm>
              <a:prstGeom prst="rect">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600" b="0" i="0" u="none" strike="noStrike" cap="none" normalizeH="0" baseline="0">
                  <a:ln>
                    <a:noFill/>
                  </a:ln>
                  <a:solidFill>
                    <a:schemeClr val="tx1"/>
                  </a:solidFill>
                  <a:effectLst/>
                  <a:latin typeface="Arial" charset="0"/>
                </a:endParaRPr>
              </a:p>
            </p:txBody>
          </p:sp>
          <p:sp>
            <p:nvSpPr>
              <p:cNvPr id="7" name="Textfeld 6">
                <a:extLst>
                  <a:ext uri="{FF2B5EF4-FFF2-40B4-BE49-F238E27FC236}">
                    <a16:creationId xmlns:a16="http://schemas.microsoft.com/office/drawing/2014/main" id="{C11B6C81-ABFF-44E8-8A25-D227FECEC969}"/>
                  </a:ext>
                </a:extLst>
              </p:cNvPr>
              <p:cNvSpPr txBox="1"/>
              <p:nvPr/>
            </p:nvSpPr>
            <p:spPr>
              <a:xfrm>
                <a:off x="4275962" y="2654277"/>
                <a:ext cx="2290179" cy="1877437"/>
              </a:xfrm>
              <a:prstGeom prst="rect">
                <a:avLst/>
              </a:prstGeom>
              <a:noFill/>
            </p:spPr>
            <p:txBody>
              <a:bodyPr wrap="none" rtlCol="0">
                <a:spAutoFit/>
              </a:bodyPr>
              <a:lstStyle/>
              <a:p>
                <a:pPr algn="ctr"/>
                <a:r>
                  <a:rPr lang="de-CH" sz="1800" b="1" dirty="0"/>
                  <a:t>Geschäfte</a:t>
                </a:r>
              </a:p>
              <a:p>
                <a:pPr algn="ctr"/>
                <a:r>
                  <a:rPr lang="de-CH" dirty="0">
                    <a:cs typeface="Arial" panose="020B0604020202020204" pitchFamily="34" charset="0"/>
                  </a:rPr>
                  <a:t>treiben unsere</a:t>
                </a:r>
                <a:br>
                  <a:rPr lang="de-CH" dirty="0">
                    <a:cs typeface="Arial" panose="020B0604020202020204" pitchFamily="34" charset="0"/>
                  </a:rPr>
                </a:br>
                <a:r>
                  <a:rPr lang="de-CH" dirty="0">
                    <a:cs typeface="Arial" panose="020B0604020202020204" pitchFamily="34" charset="0"/>
                  </a:rPr>
                  <a:t>Bestimmung</a:t>
                </a:r>
              </a:p>
              <a:p>
                <a:pPr algn="ctr"/>
                <a:endParaRPr lang="de-CH" dirty="0">
                  <a:latin typeface="Arial Narrow" panose="020B0606020202030204" pitchFamily="34" charset="0"/>
                </a:endParaRPr>
              </a:p>
              <a:p>
                <a:pPr algn="ctr"/>
                <a:endParaRPr lang="de-CH" dirty="0"/>
              </a:p>
              <a:p>
                <a:pPr algn="ctr"/>
                <a:r>
                  <a:rPr lang="de-CH" sz="1800" b="1" dirty="0"/>
                  <a:t>Regionen</a:t>
                </a:r>
              </a:p>
              <a:p>
                <a:pPr algn="ctr"/>
                <a:r>
                  <a:rPr lang="de-CH" dirty="0">
                    <a:latin typeface="+mn-lt"/>
                  </a:rPr>
                  <a:t>sind Teil des Geschäfts</a:t>
                </a:r>
              </a:p>
            </p:txBody>
          </p:sp>
          <p:sp>
            <p:nvSpPr>
              <p:cNvPr id="8" name="Textfeld 7">
                <a:extLst>
                  <a:ext uri="{FF2B5EF4-FFF2-40B4-BE49-F238E27FC236}">
                    <a16:creationId xmlns:a16="http://schemas.microsoft.com/office/drawing/2014/main" id="{E61E553B-16B9-4489-9BA2-7997114967ED}"/>
                  </a:ext>
                </a:extLst>
              </p:cNvPr>
              <p:cNvSpPr txBox="1"/>
              <p:nvPr/>
            </p:nvSpPr>
            <p:spPr>
              <a:xfrm>
                <a:off x="2771614" y="3200768"/>
                <a:ext cx="1620957" cy="1692771"/>
              </a:xfrm>
              <a:prstGeom prst="rect">
                <a:avLst/>
              </a:prstGeom>
              <a:noFill/>
            </p:spPr>
            <p:txBody>
              <a:bodyPr wrap="none" rtlCol="0">
                <a:spAutoFit/>
              </a:bodyPr>
              <a:lstStyle/>
              <a:p>
                <a:r>
                  <a:rPr lang="de-CH" sz="1800" b="1" dirty="0"/>
                  <a:t>               </a:t>
                </a:r>
                <a:r>
                  <a:rPr lang="de-CH" sz="1700" b="1" dirty="0" err="1"/>
                  <a:t>Cor</a:t>
                </a:r>
                <a:r>
                  <a:rPr lang="de-CH" sz="1700" b="1" dirty="0"/>
                  <a:t>-</a:t>
                </a:r>
              </a:p>
              <a:p>
                <a:r>
                  <a:rPr lang="de-CH" sz="1700" b="1" dirty="0"/>
                  <a:t>          </a:t>
                </a:r>
                <a:r>
                  <a:rPr lang="de-CH" sz="1700" b="1" dirty="0" err="1"/>
                  <a:t>porate</a:t>
                </a:r>
                <a:endParaRPr lang="de-CH" sz="1700" b="1" dirty="0"/>
              </a:p>
              <a:p>
                <a:r>
                  <a:rPr lang="de-CH" sz="1700" b="1" dirty="0"/>
                  <a:t>     </a:t>
                </a:r>
                <a:r>
                  <a:rPr lang="de-CH" sz="1700" b="1" dirty="0" err="1"/>
                  <a:t>Develop</a:t>
                </a:r>
                <a:r>
                  <a:rPr lang="de-CH" sz="1700" b="1" dirty="0"/>
                  <a:t>-</a:t>
                </a:r>
              </a:p>
              <a:p>
                <a:r>
                  <a:rPr lang="de-CH" sz="1700" b="1" dirty="0"/>
                  <a:t>  </a:t>
                </a:r>
                <a:r>
                  <a:rPr lang="de-CH" sz="1700" b="1" dirty="0" err="1"/>
                  <a:t>ment</a:t>
                </a:r>
                <a:endParaRPr lang="de-CH" sz="1700" b="1" dirty="0"/>
              </a:p>
              <a:p>
                <a:r>
                  <a:rPr lang="de-CH" dirty="0">
                    <a:latin typeface="Arial Narrow" panose="020B0606020202030204" pitchFamily="34" charset="0"/>
                  </a:rPr>
                  <a:t>hält uns </a:t>
                </a:r>
              </a:p>
              <a:p>
                <a:r>
                  <a:rPr lang="de-CH" dirty="0">
                    <a:latin typeface="Arial Narrow" panose="020B0606020202030204" pitchFamily="34" charset="0"/>
                  </a:rPr>
                  <a:t>Zusammen   </a:t>
                </a:r>
              </a:p>
            </p:txBody>
          </p:sp>
          <p:sp>
            <p:nvSpPr>
              <p:cNvPr id="9" name="Textfeld 8">
                <a:extLst>
                  <a:ext uri="{FF2B5EF4-FFF2-40B4-BE49-F238E27FC236}">
                    <a16:creationId xmlns:a16="http://schemas.microsoft.com/office/drawing/2014/main" id="{E92ADE33-2859-432F-85F2-AF8DBA311C9A}"/>
                  </a:ext>
                </a:extLst>
              </p:cNvPr>
              <p:cNvSpPr txBox="1"/>
              <p:nvPr/>
            </p:nvSpPr>
            <p:spPr>
              <a:xfrm>
                <a:off x="6712673" y="3429000"/>
                <a:ext cx="1236236" cy="1354217"/>
              </a:xfrm>
              <a:prstGeom prst="rect">
                <a:avLst/>
              </a:prstGeom>
              <a:noFill/>
            </p:spPr>
            <p:txBody>
              <a:bodyPr wrap="none" rtlCol="0">
                <a:spAutoFit/>
              </a:bodyPr>
              <a:lstStyle/>
              <a:p>
                <a:r>
                  <a:rPr lang="de-CH" sz="1700" b="1" dirty="0" err="1"/>
                  <a:t>Ser</a:t>
                </a:r>
                <a:r>
                  <a:rPr lang="de-CH" sz="1700" b="1" dirty="0"/>
                  <a:t>-</a:t>
                </a:r>
              </a:p>
              <a:p>
                <a:r>
                  <a:rPr lang="de-CH" sz="1700" b="1" dirty="0"/>
                  <a:t> </a:t>
                </a:r>
                <a:r>
                  <a:rPr lang="de-CH" sz="1700" b="1" dirty="0" err="1"/>
                  <a:t>vices</a:t>
                </a:r>
                <a:endParaRPr lang="de-CH" sz="1700" b="1" dirty="0"/>
              </a:p>
              <a:p>
                <a:r>
                  <a:rPr lang="de-CH" dirty="0">
                    <a:latin typeface="Arial Narrow" panose="020B0606020202030204" pitchFamily="34" charset="0"/>
                  </a:rPr>
                  <a:t>   ermöglichen</a:t>
                </a:r>
              </a:p>
              <a:p>
                <a:r>
                  <a:rPr lang="de-CH" dirty="0">
                    <a:latin typeface="Arial Narrow" panose="020B0606020202030204" pitchFamily="34" charset="0"/>
                  </a:rPr>
                  <a:t>      und unter-</a:t>
                </a:r>
              </a:p>
              <a:p>
                <a:r>
                  <a:rPr lang="de-CH" dirty="0">
                    <a:latin typeface="Arial Narrow" panose="020B0606020202030204" pitchFamily="34" charset="0"/>
                  </a:rPr>
                  <a:t>        stützen</a:t>
                </a:r>
              </a:p>
            </p:txBody>
          </p:sp>
          <p:sp>
            <p:nvSpPr>
              <p:cNvPr id="10" name="Textfeld 9">
                <a:extLst>
                  <a:ext uri="{FF2B5EF4-FFF2-40B4-BE49-F238E27FC236}">
                    <a16:creationId xmlns:a16="http://schemas.microsoft.com/office/drawing/2014/main" id="{D75F2418-3899-4DEF-B3BB-49DD9DC728B2}"/>
                  </a:ext>
                </a:extLst>
              </p:cNvPr>
              <p:cNvSpPr txBox="1"/>
              <p:nvPr/>
            </p:nvSpPr>
            <p:spPr>
              <a:xfrm>
                <a:off x="3874796" y="4941524"/>
                <a:ext cx="3092513" cy="338554"/>
              </a:xfrm>
              <a:prstGeom prst="rect">
                <a:avLst/>
              </a:prstGeom>
              <a:noFill/>
            </p:spPr>
            <p:txBody>
              <a:bodyPr wrap="none" rtlCol="0">
                <a:spAutoFit/>
              </a:bodyPr>
              <a:lstStyle/>
              <a:p>
                <a:r>
                  <a:rPr lang="de-CH" b="1" dirty="0" err="1">
                    <a:solidFill>
                      <a:schemeClr val="bg1"/>
                    </a:solidFill>
                  </a:rPr>
                  <a:t>Governance</a:t>
                </a:r>
                <a:r>
                  <a:rPr lang="de-CH" b="1" dirty="0">
                    <a:solidFill>
                      <a:schemeClr val="bg1"/>
                    </a:solidFill>
                  </a:rPr>
                  <a:t> </a:t>
                </a:r>
                <a:r>
                  <a:rPr lang="de-CH" dirty="0">
                    <a:solidFill>
                      <a:schemeClr val="bg1"/>
                    </a:solidFill>
                  </a:rPr>
                  <a:t>setzt den Rahmen</a:t>
                </a:r>
              </a:p>
            </p:txBody>
          </p:sp>
          <p:sp>
            <p:nvSpPr>
              <p:cNvPr id="11" name="Textfeld 10">
                <a:extLst>
                  <a:ext uri="{FF2B5EF4-FFF2-40B4-BE49-F238E27FC236}">
                    <a16:creationId xmlns:a16="http://schemas.microsoft.com/office/drawing/2014/main" id="{DFCB2760-8FB1-437A-B917-34E5C15F34EB}"/>
                  </a:ext>
                </a:extLst>
              </p:cNvPr>
              <p:cNvSpPr txBox="1"/>
              <p:nvPr/>
            </p:nvSpPr>
            <p:spPr>
              <a:xfrm>
                <a:off x="2762312" y="5412125"/>
                <a:ext cx="5317481" cy="338554"/>
              </a:xfrm>
              <a:prstGeom prst="rect">
                <a:avLst/>
              </a:prstGeom>
              <a:noFill/>
            </p:spPr>
            <p:txBody>
              <a:bodyPr wrap="none" rtlCol="0">
                <a:spAutoFit/>
              </a:bodyPr>
              <a:lstStyle/>
              <a:p>
                <a:r>
                  <a:rPr lang="de-CH" b="1" dirty="0"/>
                  <a:t>Eigentümerkultur verbindet und leitet unser Handeln</a:t>
                </a:r>
                <a:endParaRPr lang="de-CH" dirty="0"/>
              </a:p>
            </p:txBody>
          </p:sp>
        </p:grpSp>
        <p:sp>
          <p:nvSpPr>
            <p:cNvPr id="16" name="Textfeld 15">
              <a:extLst>
                <a:ext uri="{FF2B5EF4-FFF2-40B4-BE49-F238E27FC236}">
                  <a16:creationId xmlns:a16="http://schemas.microsoft.com/office/drawing/2014/main" id="{B3E7BD93-C5F2-4ED2-9053-79853ED8749F}"/>
                </a:ext>
              </a:extLst>
            </p:cNvPr>
            <p:cNvSpPr txBox="1"/>
            <p:nvPr/>
          </p:nvSpPr>
          <p:spPr>
            <a:xfrm>
              <a:off x="1702232" y="962169"/>
              <a:ext cx="6719404" cy="276999"/>
            </a:xfrm>
            <a:prstGeom prst="rect">
              <a:avLst/>
            </a:prstGeom>
            <a:noFill/>
          </p:spPr>
          <p:txBody>
            <a:bodyPr wrap="none" rtlCol="0">
              <a:spAutoFit/>
            </a:bodyPr>
            <a:lstStyle/>
            <a:p>
              <a:r>
                <a:rPr lang="de-CH" sz="1200" dirty="0"/>
                <a:t>Business </a:t>
              </a:r>
              <a:r>
                <a:rPr lang="de-CH" sz="1200" dirty="0" err="1"/>
                <a:t>to</a:t>
              </a:r>
              <a:r>
                <a:rPr lang="de-CH" sz="1200" dirty="0"/>
                <a:t> Society / Wertschaffung für alle Stakeholder / Wir verwirklichen, worauf es ankommt</a:t>
              </a:r>
            </a:p>
          </p:txBody>
        </p:sp>
      </p:grpSp>
      <p:sp>
        <p:nvSpPr>
          <p:cNvPr id="17" name="Textfeld 16">
            <a:extLst>
              <a:ext uri="{FF2B5EF4-FFF2-40B4-BE49-F238E27FC236}">
                <a16:creationId xmlns:a16="http://schemas.microsoft.com/office/drawing/2014/main" id="{6C2BF7B3-E489-4426-A10F-FBED3268B8B7}"/>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10-3</a:t>
            </a:r>
          </a:p>
        </p:txBody>
      </p:sp>
      <p:sp>
        <p:nvSpPr>
          <p:cNvPr id="18" name="Titel 1">
            <a:extLst>
              <a:ext uri="{FF2B5EF4-FFF2-40B4-BE49-F238E27FC236}">
                <a16:creationId xmlns:a16="http://schemas.microsoft.com/office/drawing/2014/main" id="{92E5C27D-C1DB-444A-A34D-BA4DEB6E2307}"/>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Die Organisationsstruktur von Siemens</a:t>
            </a:r>
          </a:p>
        </p:txBody>
      </p:sp>
      <p:sp>
        <p:nvSpPr>
          <p:cNvPr id="15" name="Textfeld 14">
            <a:extLst>
              <a:ext uri="{FF2B5EF4-FFF2-40B4-BE49-F238E27FC236}">
                <a16:creationId xmlns:a16="http://schemas.microsoft.com/office/drawing/2014/main" id="{2F3E8E4F-82B2-4579-8AE4-5BE3C0032953}"/>
              </a:ext>
            </a:extLst>
          </p:cNvPr>
          <p:cNvSpPr txBox="1"/>
          <p:nvPr/>
        </p:nvSpPr>
        <p:spPr>
          <a:xfrm>
            <a:off x="4348436" y="700489"/>
            <a:ext cx="1426994" cy="338554"/>
          </a:xfrm>
          <a:prstGeom prst="rect">
            <a:avLst/>
          </a:prstGeom>
          <a:solidFill>
            <a:schemeClr val="bg1"/>
          </a:solidFill>
        </p:spPr>
        <p:txBody>
          <a:bodyPr wrap="none" rtlCol="0">
            <a:spAutoFit/>
          </a:bodyPr>
          <a:lstStyle/>
          <a:p>
            <a:r>
              <a:rPr lang="de-CH" b="1" dirty="0"/>
              <a:t>Bestimmung</a:t>
            </a:r>
          </a:p>
        </p:txBody>
      </p:sp>
    </p:spTree>
    <p:extLst>
      <p:ext uri="{BB962C8B-B14F-4D97-AF65-F5344CB8AC3E}">
        <p14:creationId xmlns:p14="http://schemas.microsoft.com/office/powerpoint/2010/main" val="16062523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 name="Text Box 118">
            <a:extLst>
              <a:ext uri="{FF2B5EF4-FFF2-40B4-BE49-F238E27FC236}">
                <a16:creationId xmlns:a16="http://schemas.microsoft.com/office/drawing/2014/main" id="{E1FCD632-155B-43D9-B5D7-00A910DD1A84}"/>
              </a:ext>
            </a:extLst>
          </p:cNvPr>
          <p:cNvSpPr txBox="1">
            <a:spLocks noChangeArrowheads="1"/>
          </p:cNvSpPr>
          <p:nvPr/>
        </p:nvSpPr>
        <p:spPr bwMode="auto">
          <a:xfrm>
            <a:off x="8249420" y="5004678"/>
            <a:ext cx="15648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800" dirty="0">
                <a:solidFill>
                  <a:schemeClr val="tx1"/>
                </a:solidFill>
              </a:rPr>
              <a:t>Legende:</a:t>
            </a:r>
            <a:br>
              <a:rPr lang="de-CH" altLang="de-DE" sz="800" dirty="0">
                <a:solidFill>
                  <a:schemeClr val="tx1"/>
                </a:solidFill>
              </a:rPr>
            </a:br>
            <a:r>
              <a:rPr lang="de-CH" altLang="de-DE" sz="800" dirty="0">
                <a:solidFill>
                  <a:schemeClr val="tx1"/>
                </a:solidFill>
              </a:rPr>
              <a:t>AR = Aufsichtsrat</a:t>
            </a:r>
          </a:p>
          <a:p>
            <a:pPr eaLnBrk="1" hangingPunct="1">
              <a:lnSpc>
                <a:spcPct val="100000"/>
              </a:lnSpc>
              <a:spcBef>
                <a:spcPct val="0"/>
              </a:spcBef>
              <a:buClrTx/>
              <a:buSzTx/>
              <a:buFontTx/>
              <a:buNone/>
            </a:pPr>
            <a:r>
              <a:rPr lang="de-CH" altLang="de-DE" sz="800" dirty="0">
                <a:solidFill>
                  <a:schemeClr val="tx1"/>
                </a:solidFill>
              </a:rPr>
              <a:t>HV = Hauptversammlung</a:t>
            </a:r>
            <a:br>
              <a:rPr lang="de-CH" altLang="de-DE" sz="800" dirty="0">
                <a:solidFill>
                  <a:schemeClr val="tx1"/>
                </a:solidFill>
              </a:rPr>
            </a:br>
            <a:r>
              <a:rPr lang="de-CH" altLang="de-DE" sz="800" dirty="0">
                <a:solidFill>
                  <a:schemeClr val="tx1"/>
                </a:solidFill>
              </a:rPr>
              <a:t>SGE = </a:t>
            </a:r>
            <a:r>
              <a:rPr lang="de-CH" altLang="de-DE" sz="800" dirty="0" err="1">
                <a:solidFill>
                  <a:schemeClr val="tx1"/>
                </a:solidFill>
              </a:rPr>
              <a:t>Strat</a:t>
            </a:r>
            <a:r>
              <a:rPr lang="de-CH" altLang="de-DE" sz="800" dirty="0">
                <a:solidFill>
                  <a:schemeClr val="tx1"/>
                </a:solidFill>
              </a:rPr>
              <a:t>. Geschäftseinheit</a:t>
            </a:r>
          </a:p>
          <a:p>
            <a:pPr eaLnBrk="1" hangingPunct="1">
              <a:lnSpc>
                <a:spcPct val="100000"/>
              </a:lnSpc>
              <a:spcBef>
                <a:spcPct val="0"/>
              </a:spcBef>
              <a:buClrTx/>
              <a:buSzTx/>
              <a:buFontTx/>
              <a:buNone/>
            </a:pPr>
            <a:r>
              <a:rPr lang="de-CH" altLang="de-DE" sz="800" dirty="0">
                <a:solidFill>
                  <a:schemeClr val="tx1"/>
                </a:solidFill>
              </a:rPr>
              <a:t>SE = Sekundäreinheit</a:t>
            </a:r>
          </a:p>
          <a:p>
            <a:pPr eaLnBrk="1" hangingPunct="1">
              <a:lnSpc>
                <a:spcPct val="100000"/>
              </a:lnSpc>
              <a:spcBef>
                <a:spcPct val="0"/>
              </a:spcBef>
              <a:buClrTx/>
              <a:buSzTx/>
              <a:buFontTx/>
              <a:buNone/>
            </a:pPr>
            <a:r>
              <a:rPr lang="de-CH" altLang="de-DE" sz="800" dirty="0">
                <a:solidFill>
                  <a:schemeClr val="tx1"/>
                </a:solidFill>
              </a:rPr>
              <a:t>VR = Verwaltungsrat</a:t>
            </a:r>
            <a:endParaRPr lang="de-DE" altLang="de-DE" sz="800" dirty="0">
              <a:solidFill>
                <a:schemeClr val="tx1"/>
              </a:solidFill>
            </a:endParaRPr>
          </a:p>
        </p:txBody>
      </p:sp>
      <p:sp>
        <p:nvSpPr>
          <p:cNvPr id="73" name="Line 12">
            <a:extLst>
              <a:ext uri="{FF2B5EF4-FFF2-40B4-BE49-F238E27FC236}">
                <a16:creationId xmlns:a16="http://schemas.microsoft.com/office/drawing/2014/main" id="{5EE1FE20-3EDE-4CAA-80B8-29AA80061BE5}"/>
              </a:ext>
            </a:extLst>
          </p:cNvPr>
          <p:cNvSpPr>
            <a:spLocks noChangeShapeType="1"/>
          </p:cNvSpPr>
          <p:nvPr/>
        </p:nvSpPr>
        <p:spPr bwMode="auto">
          <a:xfrm flipH="1" flipV="1">
            <a:off x="2671205" y="3306910"/>
            <a:ext cx="9829" cy="1830895"/>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00" name="Line 12">
            <a:extLst>
              <a:ext uri="{FF2B5EF4-FFF2-40B4-BE49-F238E27FC236}">
                <a16:creationId xmlns:a16="http://schemas.microsoft.com/office/drawing/2014/main" id="{B92F234F-9A27-4BBB-99EB-5A52E11FC2B9}"/>
              </a:ext>
            </a:extLst>
          </p:cNvPr>
          <p:cNvSpPr>
            <a:spLocks noChangeShapeType="1"/>
          </p:cNvSpPr>
          <p:nvPr/>
        </p:nvSpPr>
        <p:spPr bwMode="auto">
          <a:xfrm flipV="1">
            <a:off x="4413442" y="2320578"/>
            <a:ext cx="0" cy="165735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01" name="Rectangle 84">
            <a:extLst>
              <a:ext uri="{FF2B5EF4-FFF2-40B4-BE49-F238E27FC236}">
                <a16:creationId xmlns:a16="http://schemas.microsoft.com/office/drawing/2014/main" id="{58A5C231-563C-4FDD-B89E-77D138003EF6}"/>
              </a:ext>
            </a:extLst>
          </p:cNvPr>
          <p:cNvSpPr>
            <a:spLocks noChangeArrowheads="1"/>
          </p:cNvSpPr>
          <p:nvPr/>
        </p:nvSpPr>
        <p:spPr bwMode="auto">
          <a:xfrm>
            <a:off x="2436994" y="4751040"/>
            <a:ext cx="4472227" cy="287337"/>
          </a:xfrm>
          <a:prstGeom prst="rect">
            <a:avLst/>
          </a:prstGeom>
          <a:solidFill>
            <a:schemeClr val="accent2"/>
          </a:solidFill>
          <a:ln w="12700" cap="rnd">
            <a:solidFill>
              <a:schemeClr val="tx1"/>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02" name="Text Box 85">
            <a:extLst>
              <a:ext uri="{FF2B5EF4-FFF2-40B4-BE49-F238E27FC236}">
                <a16:creationId xmlns:a16="http://schemas.microsoft.com/office/drawing/2014/main" id="{D1C53F0F-9E20-495E-B531-CCC55FE972F4}"/>
              </a:ext>
            </a:extLst>
          </p:cNvPr>
          <p:cNvSpPr txBox="1">
            <a:spLocks noChangeArrowheads="1"/>
          </p:cNvSpPr>
          <p:nvPr/>
        </p:nvSpPr>
        <p:spPr bwMode="auto">
          <a:xfrm>
            <a:off x="5761238" y="4755803"/>
            <a:ext cx="11689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latin typeface="Arial Narrow" panose="020B0606020202030204" pitchFamily="34" charset="0"/>
              </a:rPr>
              <a:t>Sekundäreinheit I</a:t>
            </a:r>
            <a:endParaRPr lang="de-DE" altLang="de-DE" sz="1200" dirty="0">
              <a:solidFill>
                <a:schemeClr val="tx1"/>
              </a:solidFill>
              <a:latin typeface="Arial Narrow" panose="020B0606020202030204" pitchFamily="34" charset="0"/>
            </a:endParaRPr>
          </a:p>
        </p:txBody>
      </p:sp>
      <p:sp>
        <p:nvSpPr>
          <p:cNvPr id="4103" name="Rectangle 88">
            <a:extLst>
              <a:ext uri="{FF2B5EF4-FFF2-40B4-BE49-F238E27FC236}">
                <a16:creationId xmlns:a16="http://schemas.microsoft.com/office/drawing/2014/main" id="{C7C22827-2497-4F29-AE35-2A78E6983907}"/>
              </a:ext>
            </a:extLst>
          </p:cNvPr>
          <p:cNvSpPr>
            <a:spLocks noChangeArrowheads="1"/>
          </p:cNvSpPr>
          <p:nvPr/>
        </p:nvSpPr>
        <p:spPr bwMode="auto">
          <a:xfrm>
            <a:off x="2436994" y="5146328"/>
            <a:ext cx="4486857" cy="287338"/>
          </a:xfrm>
          <a:prstGeom prst="rect">
            <a:avLst/>
          </a:prstGeom>
          <a:solidFill>
            <a:schemeClr val="accent2"/>
          </a:solidFill>
          <a:ln w="12700" cap="rnd">
            <a:solidFill>
              <a:schemeClr val="tx1"/>
            </a:solidFill>
            <a:prstDash val="sysDot"/>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04" name="Text Box 89">
            <a:extLst>
              <a:ext uri="{FF2B5EF4-FFF2-40B4-BE49-F238E27FC236}">
                <a16:creationId xmlns:a16="http://schemas.microsoft.com/office/drawing/2014/main" id="{EF7D5BFD-1FD1-4E12-8598-58DA02427363}"/>
              </a:ext>
            </a:extLst>
          </p:cNvPr>
          <p:cNvSpPr txBox="1">
            <a:spLocks noChangeArrowheads="1"/>
          </p:cNvSpPr>
          <p:nvPr/>
        </p:nvSpPr>
        <p:spPr bwMode="auto">
          <a:xfrm>
            <a:off x="5761238" y="5152678"/>
            <a:ext cx="1196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latin typeface="Arial Narrow" panose="020B0606020202030204" pitchFamily="34" charset="0"/>
              </a:rPr>
              <a:t>Sekundäreinheit II</a:t>
            </a:r>
            <a:endParaRPr lang="de-DE" altLang="de-DE" sz="1200" dirty="0">
              <a:solidFill>
                <a:schemeClr val="tx1"/>
              </a:solidFill>
              <a:latin typeface="Arial Narrow" panose="020B0606020202030204" pitchFamily="34" charset="0"/>
            </a:endParaRPr>
          </a:p>
        </p:txBody>
      </p:sp>
      <p:sp>
        <p:nvSpPr>
          <p:cNvPr id="4105" name="Line 18">
            <a:extLst>
              <a:ext uri="{FF2B5EF4-FFF2-40B4-BE49-F238E27FC236}">
                <a16:creationId xmlns:a16="http://schemas.microsoft.com/office/drawing/2014/main" id="{C62DFEA6-67AD-4152-9D27-986F04B887E7}"/>
              </a:ext>
            </a:extLst>
          </p:cNvPr>
          <p:cNvSpPr>
            <a:spLocks noChangeShapeType="1"/>
          </p:cNvSpPr>
          <p:nvPr/>
        </p:nvSpPr>
        <p:spPr bwMode="auto">
          <a:xfrm flipV="1">
            <a:off x="3189473" y="5957541"/>
            <a:ext cx="0" cy="26670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06" name="Line 19">
            <a:extLst>
              <a:ext uri="{FF2B5EF4-FFF2-40B4-BE49-F238E27FC236}">
                <a16:creationId xmlns:a16="http://schemas.microsoft.com/office/drawing/2014/main" id="{FCF2ED73-0ADE-4DCB-A770-F29441A88802}"/>
              </a:ext>
            </a:extLst>
          </p:cNvPr>
          <p:cNvSpPr>
            <a:spLocks noChangeShapeType="1"/>
          </p:cNvSpPr>
          <p:nvPr/>
        </p:nvSpPr>
        <p:spPr bwMode="auto">
          <a:xfrm flipV="1">
            <a:off x="3479986" y="5957541"/>
            <a:ext cx="3175" cy="339725"/>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07" name="Line 20">
            <a:extLst>
              <a:ext uri="{FF2B5EF4-FFF2-40B4-BE49-F238E27FC236}">
                <a16:creationId xmlns:a16="http://schemas.microsoft.com/office/drawing/2014/main" id="{B8BC28D0-97DC-47A3-A9C2-80E2478D4E5D}"/>
              </a:ext>
            </a:extLst>
          </p:cNvPr>
          <p:cNvSpPr>
            <a:spLocks noChangeShapeType="1"/>
          </p:cNvSpPr>
          <p:nvPr/>
        </p:nvSpPr>
        <p:spPr bwMode="auto">
          <a:xfrm rot="5400000">
            <a:off x="3335523" y="5809902"/>
            <a:ext cx="1588" cy="293689"/>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08" name="Line 36">
            <a:extLst>
              <a:ext uri="{FF2B5EF4-FFF2-40B4-BE49-F238E27FC236}">
                <a16:creationId xmlns:a16="http://schemas.microsoft.com/office/drawing/2014/main" id="{4C7B4360-1C34-4DD1-9770-759189A50486}"/>
              </a:ext>
            </a:extLst>
          </p:cNvPr>
          <p:cNvSpPr>
            <a:spLocks noChangeShapeType="1"/>
          </p:cNvSpPr>
          <p:nvPr/>
        </p:nvSpPr>
        <p:spPr bwMode="auto">
          <a:xfrm flipH="1" flipV="1">
            <a:off x="3325998" y="5759103"/>
            <a:ext cx="3175" cy="195263"/>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09" name="Line 71">
            <a:extLst>
              <a:ext uri="{FF2B5EF4-FFF2-40B4-BE49-F238E27FC236}">
                <a16:creationId xmlns:a16="http://schemas.microsoft.com/office/drawing/2014/main" id="{8ED28A7C-0A87-46F7-B19C-FB24A9F9693F}"/>
              </a:ext>
            </a:extLst>
          </p:cNvPr>
          <p:cNvSpPr>
            <a:spLocks noChangeShapeType="1"/>
          </p:cNvSpPr>
          <p:nvPr/>
        </p:nvSpPr>
        <p:spPr bwMode="auto">
          <a:xfrm flipV="1">
            <a:off x="4257866" y="5957541"/>
            <a:ext cx="0" cy="26670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0" name="Line 72">
            <a:extLst>
              <a:ext uri="{FF2B5EF4-FFF2-40B4-BE49-F238E27FC236}">
                <a16:creationId xmlns:a16="http://schemas.microsoft.com/office/drawing/2014/main" id="{BD72A432-5CB3-4BC3-B5BA-6DAD7F87F734}"/>
              </a:ext>
            </a:extLst>
          </p:cNvPr>
          <p:cNvSpPr>
            <a:spLocks noChangeShapeType="1"/>
          </p:cNvSpPr>
          <p:nvPr/>
        </p:nvSpPr>
        <p:spPr bwMode="auto">
          <a:xfrm flipV="1">
            <a:off x="4548380" y="5957541"/>
            <a:ext cx="3175" cy="339725"/>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1" name="Line 73">
            <a:extLst>
              <a:ext uri="{FF2B5EF4-FFF2-40B4-BE49-F238E27FC236}">
                <a16:creationId xmlns:a16="http://schemas.microsoft.com/office/drawing/2014/main" id="{8BB77184-1A84-47EF-BC28-D5520D42D752}"/>
              </a:ext>
            </a:extLst>
          </p:cNvPr>
          <p:cNvSpPr>
            <a:spLocks noChangeShapeType="1"/>
          </p:cNvSpPr>
          <p:nvPr/>
        </p:nvSpPr>
        <p:spPr bwMode="auto">
          <a:xfrm rot="5400000">
            <a:off x="4403917" y="5809902"/>
            <a:ext cx="1588" cy="29369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2" name="Line 76">
            <a:extLst>
              <a:ext uri="{FF2B5EF4-FFF2-40B4-BE49-F238E27FC236}">
                <a16:creationId xmlns:a16="http://schemas.microsoft.com/office/drawing/2014/main" id="{73B8860F-B3E9-4D3C-BD4D-898150C0412F}"/>
              </a:ext>
            </a:extLst>
          </p:cNvPr>
          <p:cNvSpPr>
            <a:spLocks noChangeShapeType="1"/>
          </p:cNvSpPr>
          <p:nvPr/>
        </p:nvSpPr>
        <p:spPr bwMode="auto">
          <a:xfrm flipH="1" flipV="1">
            <a:off x="4394392" y="5759103"/>
            <a:ext cx="3175" cy="195263"/>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3" name="Line 78">
            <a:extLst>
              <a:ext uri="{FF2B5EF4-FFF2-40B4-BE49-F238E27FC236}">
                <a16:creationId xmlns:a16="http://schemas.microsoft.com/office/drawing/2014/main" id="{365361B7-D599-4B2A-9184-AE740E110E62}"/>
              </a:ext>
            </a:extLst>
          </p:cNvPr>
          <p:cNvSpPr>
            <a:spLocks noChangeShapeType="1"/>
          </p:cNvSpPr>
          <p:nvPr/>
        </p:nvSpPr>
        <p:spPr bwMode="auto">
          <a:xfrm flipV="1">
            <a:off x="5326261" y="5957541"/>
            <a:ext cx="0" cy="26670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4" name="Line 79">
            <a:extLst>
              <a:ext uri="{FF2B5EF4-FFF2-40B4-BE49-F238E27FC236}">
                <a16:creationId xmlns:a16="http://schemas.microsoft.com/office/drawing/2014/main" id="{B672906C-6A18-42B0-9A0E-E235C1EAAF09}"/>
              </a:ext>
            </a:extLst>
          </p:cNvPr>
          <p:cNvSpPr>
            <a:spLocks noChangeShapeType="1"/>
          </p:cNvSpPr>
          <p:nvPr/>
        </p:nvSpPr>
        <p:spPr bwMode="auto">
          <a:xfrm flipV="1">
            <a:off x="5616774" y="5957541"/>
            <a:ext cx="3175" cy="339725"/>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5" name="Line 80">
            <a:extLst>
              <a:ext uri="{FF2B5EF4-FFF2-40B4-BE49-F238E27FC236}">
                <a16:creationId xmlns:a16="http://schemas.microsoft.com/office/drawing/2014/main" id="{7630CD57-D8C2-4736-8230-44CE2ACB7894}"/>
              </a:ext>
            </a:extLst>
          </p:cNvPr>
          <p:cNvSpPr>
            <a:spLocks noChangeShapeType="1"/>
          </p:cNvSpPr>
          <p:nvPr/>
        </p:nvSpPr>
        <p:spPr bwMode="auto">
          <a:xfrm rot="5400000">
            <a:off x="5472311" y="5809902"/>
            <a:ext cx="1588" cy="293689"/>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16" name="Rectangle 23">
            <a:extLst>
              <a:ext uri="{FF2B5EF4-FFF2-40B4-BE49-F238E27FC236}">
                <a16:creationId xmlns:a16="http://schemas.microsoft.com/office/drawing/2014/main" id="{5DEFFE6B-1524-4BD1-A6F2-35E356AE0325}"/>
              </a:ext>
            </a:extLst>
          </p:cNvPr>
          <p:cNvSpPr>
            <a:spLocks noChangeArrowheads="1"/>
          </p:cNvSpPr>
          <p:nvPr/>
        </p:nvSpPr>
        <p:spPr bwMode="auto">
          <a:xfrm>
            <a:off x="3125971" y="6098034"/>
            <a:ext cx="120651" cy="247650"/>
          </a:xfrm>
          <a:prstGeom prst="rect">
            <a:avLst/>
          </a:prstGeom>
          <a:solidFill>
            <a:schemeClr val="hlink"/>
          </a:solidFill>
          <a:ln w="12700">
            <a:solidFill>
              <a:schemeClr val="bg2"/>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17" name="Rectangle 24">
            <a:extLst>
              <a:ext uri="{FF2B5EF4-FFF2-40B4-BE49-F238E27FC236}">
                <a16:creationId xmlns:a16="http://schemas.microsoft.com/office/drawing/2014/main" id="{CB4B4C54-CA56-499C-A635-524C6B353C24}"/>
              </a:ext>
            </a:extLst>
          </p:cNvPr>
          <p:cNvSpPr>
            <a:spLocks noChangeArrowheads="1"/>
          </p:cNvSpPr>
          <p:nvPr/>
        </p:nvSpPr>
        <p:spPr bwMode="auto">
          <a:xfrm>
            <a:off x="3419660" y="6098034"/>
            <a:ext cx="120651" cy="247650"/>
          </a:xfrm>
          <a:prstGeom prst="rect">
            <a:avLst/>
          </a:prstGeom>
          <a:solidFill>
            <a:schemeClr val="hlink"/>
          </a:solidFill>
          <a:ln w="12700">
            <a:solidFill>
              <a:schemeClr val="bg2"/>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18" name="Rectangle 74">
            <a:extLst>
              <a:ext uri="{FF2B5EF4-FFF2-40B4-BE49-F238E27FC236}">
                <a16:creationId xmlns:a16="http://schemas.microsoft.com/office/drawing/2014/main" id="{9B1CA72B-1B99-487F-8968-994504E124E1}"/>
              </a:ext>
            </a:extLst>
          </p:cNvPr>
          <p:cNvSpPr>
            <a:spLocks noChangeArrowheads="1"/>
          </p:cNvSpPr>
          <p:nvPr/>
        </p:nvSpPr>
        <p:spPr bwMode="auto">
          <a:xfrm>
            <a:off x="4194365" y="6098034"/>
            <a:ext cx="120651" cy="247650"/>
          </a:xfrm>
          <a:prstGeom prst="rect">
            <a:avLst/>
          </a:prstGeom>
          <a:solidFill>
            <a:schemeClr val="hlink"/>
          </a:solidFill>
          <a:ln w="12700">
            <a:solidFill>
              <a:schemeClr val="bg2"/>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19" name="Rectangle 75">
            <a:extLst>
              <a:ext uri="{FF2B5EF4-FFF2-40B4-BE49-F238E27FC236}">
                <a16:creationId xmlns:a16="http://schemas.microsoft.com/office/drawing/2014/main" id="{D079931B-3567-4B02-8394-81ED21D26987}"/>
              </a:ext>
            </a:extLst>
          </p:cNvPr>
          <p:cNvSpPr>
            <a:spLocks noChangeArrowheads="1"/>
          </p:cNvSpPr>
          <p:nvPr/>
        </p:nvSpPr>
        <p:spPr bwMode="auto">
          <a:xfrm>
            <a:off x="4488055" y="6098034"/>
            <a:ext cx="120651" cy="247650"/>
          </a:xfrm>
          <a:prstGeom prst="rect">
            <a:avLst/>
          </a:prstGeom>
          <a:solidFill>
            <a:schemeClr val="hlink"/>
          </a:solidFill>
          <a:ln w="12700">
            <a:solidFill>
              <a:schemeClr val="bg2"/>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20" name="Rectangle 81">
            <a:extLst>
              <a:ext uri="{FF2B5EF4-FFF2-40B4-BE49-F238E27FC236}">
                <a16:creationId xmlns:a16="http://schemas.microsoft.com/office/drawing/2014/main" id="{3EE01226-9A7A-4C6E-A79D-2FDCD1101378}"/>
              </a:ext>
            </a:extLst>
          </p:cNvPr>
          <p:cNvSpPr>
            <a:spLocks noChangeArrowheads="1"/>
          </p:cNvSpPr>
          <p:nvPr/>
        </p:nvSpPr>
        <p:spPr bwMode="auto">
          <a:xfrm>
            <a:off x="5262759" y="6098034"/>
            <a:ext cx="120651" cy="247650"/>
          </a:xfrm>
          <a:prstGeom prst="rect">
            <a:avLst/>
          </a:prstGeom>
          <a:solidFill>
            <a:schemeClr val="hlink"/>
          </a:solidFill>
          <a:ln w="12700">
            <a:solidFill>
              <a:schemeClr val="bg2"/>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21" name="Rectangle 82">
            <a:extLst>
              <a:ext uri="{FF2B5EF4-FFF2-40B4-BE49-F238E27FC236}">
                <a16:creationId xmlns:a16="http://schemas.microsoft.com/office/drawing/2014/main" id="{C9EAD629-6C23-4FB9-919E-FB0E66B20422}"/>
              </a:ext>
            </a:extLst>
          </p:cNvPr>
          <p:cNvSpPr>
            <a:spLocks noChangeArrowheads="1"/>
          </p:cNvSpPr>
          <p:nvPr/>
        </p:nvSpPr>
        <p:spPr bwMode="auto">
          <a:xfrm>
            <a:off x="5556448" y="6098034"/>
            <a:ext cx="120651" cy="247650"/>
          </a:xfrm>
          <a:prstGeom prst="rect">
            <a:avLst/>
          </a:prstGeom>
          <a:solidFill>
            <a:schemeClr val="hlink"/>
          </a:solidFill>
          <a:ln w="12700">
            <a:solidFill>
              <a:schemeClr val="bg2"/>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22" name="Line 83">
            <a:extLst>
              <a:ext uri="{FF2B5EF4-FFF2-40B4-BE49-F238E27FC236}">
                <a16:creationId xmlns:a16="http://schemas.microsoft.com/office/drawing/2014/main" id="{3665B803-8CB3-4071-81B4-4214274354F2}"/>
              </a:ext>
            </a:extLst>
          </p:cNvPr>
          <p:cNvSpPr>
            <a:spLocks noChangeShapeType="1"/>
          </p:cNvSpPr>
          <p:nvPr/>
        </p:nvSpPr>
        <p:spPr bwMode="auto">
          <a:xfrm flipH="1" flipV="1">
            <a:off x="5462786" y="5759103"/>
            <a:ext cx="3175" cy="195263"/>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23" name="Line 55">
            <a:extLst>
              <a:ext uri="{FF2B5EF4-FFF2-40B4-BE49-F238E27FC236}">
                <a16:creationId xmlns:a16="http://schemas.microsoft.com/office/drawing/2014/main" id="{FEA8F6EB-D719-427E-883D-5DD11468DF71}"/>
              </a:ext>
            </a:extLst>
          </p:cNvPr>
          <p:cNvSpPr>
            <a:spLocks noChangeShapeType="1"/>
          </p:cNvSpPr>
          <p:nvPr/>
        </p:nvSpPr>
        <p:spPr bwMode="auto">
          <a:xfrm flipH="1">
            <a:off x="3329173" y="3565178"/>
            <a:ext cx="6350" cy="979488"/>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24" name="Rectangle 53">
            <a:extLst>
              <a:ext uri="{FF2B5EF4-FFF2-40B4-BE49-F238E27FC236}">
                <a16:creationId xmlns:a16="http://schemas.microsoft.com/office/drawing/2014/main" id="{9CB20012-9406-41E7-94D5-7DABBC203BA9}"/>
              </a:ext>
            </a:extLst>
          </p:cNvPr>
          <p:cNvSpPr>
            <a:spLocks noChangeArrowheads="1"/>
          </p:cNvSpPr>
          <p:nvPr/>
        </p:nvSpPr>
        <p:spPr bwMode="auto">
          <a:xfrm>
            <a:off x="3045008" y="3731866"/>
            <a:ext cx="576266" cy="2138361"/>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25" name="Text Box 52">
            <a:extLst>
              <a:ext uri="{FF2B5EF4-FFF2-40B4-BE49-F238E27FC236}">
                <a16:creationId xmlns:a16="http://schemas.microsoft.com/office/drawing/2014/main" id="{6D6BE2E5-DA8F-4A92-9251-1C7063717CEE}"/>
              </a:ext>
            </a:extLst>
          </p:cNvPr>
          <p:cNvSpPr txBox="1">
            <a:spLocks noChangeArrowheads="1"/>
          </p:cNvSpPr>
          <p:nvPr/>
        </p:nvSpPr>
        <p:spPr bwMode="auto">
          <a:xfrm rot="5400000">
            <a:off x="2674329" y="4942333"/>
            <a:ext cx="1316037" cy="45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a:solidFill>
                  <a:schemeClr val="tx1"/>
                </a:solidFill>
              </a:rPr>
              <a:t>Strategische </a:t>
            </a:r>
            <a:br>
              <a:rPr lang="de-CH" altLang="de-DE" sz="1200">
                <a:solidFill>
                  <a:schemeClr val="tx1"/>
                </a:solidFill>
              </a:rPr>
            </a:br>
            <a:r>
              <a:rPr lang="de-CH" altLang="de-DE" sz="1200">
                <a:solidFill>
                  <a:schemeClr val="tx1"/>
                </a:solidFill>
              </a:rPr>
              <a:t>Geschäftseinheit</a:t>
            </a:r>
            <a:endParaRPr lang="de-DE" altLang="de-DE" sz="1200">
              <a:solidFill>
                <a:schemeClr val="tx1"/>
              </a:solidFill>
            </a:endParaRPr>
          </a:p>
        </p:txBody>
      </p:sp>
      <p:sp>
        <p:nvSpPr>
          <p:cNvPr id="4126" name="Text Box 54">
            <a:extLst>
              <a:ext uri="{FF2B5EF4-FFF2-40B4-BE49-F238E27FC236}">
                <a16:creationId xmlns:a16="http://schemas.microsoft.com/office/drawing/2014/main" id="{6E506801-450D-401A-920E-BB5039692A84}"/>
              </a:ext>
            </a:extLst>
          </p:cNvPr>
          <p:cNvSpPr txBox="1">
            <a:spLocks noChangeArrowheads="1"/>
          </p:cNvSpPr>
          <p:nvPr/>
        </p:nvSpPr>
        <p:spPr bwMode="auto">
          <a:xfrm>
            <a:off x="3033896" y="3731866"/>
            <a:ext cx="596904"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a:solidFill>
                  <a:schemeClr val="tx1"/>
                </a:solidFill>
              </a:rPr>
              <a:t>Leitung</a:t>
            </a:r>
          </a:p>
          <a:p>
            <a:pPr algn="ctr" eaLnBrk="1" hangingPunct="1">
              <a:lnSpc>
                <a:spcPct val="100000"/>
              </a:lnSpc>
              <a:spcBef>
                <a:spcPct val="0"/>
              </a:spcBef>
              <a:buClrTx/>
              <a:buSzTx/>
              <a:buFontTx/>
              <a:buNone/>
            </a:pPr>
            <a:r>
              <a:rPr lang="de-CH" altLang="de-DE" sz="1000">
                <a:solidFill>
                  <a:schemeClr val="tx1"/>
                </a:solidFill>
              </a:rPr>
              <a:t>der </a:t>
            </a:r>
            <a:br>
              <a:rPr lang="de-CH" altLang="de-DE" sz="1000">
                <a:solidFill>
                  <a:schemeClr val="tx1"/>
                </a:solidFill>
              </a:rPr>
            </a:br>
            <a:r>
              <a:rPr lang="de-CH" altLang="de-DE" sz="1000">
                <a:solidFill>
                  <a:schemeClr val="tx1"/>
                </a:solidFill>
              </a:rPr>
              <a:t>SGE</a:t>
            </a:r>
            <a:endParaRPr lang="de-DE" altLang="de-DE" sz="1000">
              <a:solidFill>
                <a:schemeClr val="tx1"/>
              </a:solidFill>
            </a:endParaRPr>
          </a:p>
        </p:txBody>
      </p:sp>
      <p:sp>
        <p:nvSpPr>
          <p:cNvPr id="4127" name="Rectangle 59">
            <a:extLst>
              <a:ext uri="{FF2B5EF4-FFF2-40B4-BE49-F238E27FC236}">
                <a16:creationId xmlns:a16="http://schemas.microsoft.com/office/drawing/2014/main" id="{C4812F6E-75C9-43E5-B5B6-67ED8E5C168D}"/>
              </a:ext>
            </a:extLst>
          </p:cNvPr>
          <p:cNvSpPr>
            <a:spLocks noChangeArrowheads="1"/>
          </p:cNvSpPr>
          <p:nvPr/>
        </p:nvSpPr>
        <p:spPr bwMode="auto">
          <a:xfrm>
            <a:off x="4113402" y="3731866"/>
            <a:ext cx="576265" cy="2138361"/>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28" name="Text Box 60">
            <a:extLst>
              <a:ext uri="{FF2B5EF4-FFF2-40B4-BE49-F238E27FC236}">
                <a16:creationId xmlns:a16="http://schemas.microsoft.com/office/drawing/2014/main" id="{8DAB5131-DAA2-4DB9-8BB6-EC40693FC6D3}"/>
              </a:ext>
            </a:extLst>
          </p:cNvPr>
          <p:cNvSpPr txBox="1">
            <a:spLocks noChangeArrowheads="1"/>
          </p:cNvSpPr>
          <p:nvPr/>
        </p:nvSpPr>
        <p:spPr bwMode="auto">
          <a:xfrm rot="5400000">
            <a:off x="3742723" y="4942333"/>
            <a:ext cx="1316037" cy="45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a:solidFill>
                  <a:schemeClr val="tx1"/>
                </a:solidFill>
              </a:rPr>
              <a:t>Strategische </a:t>
            </a:r>
            <a:br>
              <a:rPr lang="de-CH" altLang="de-DE" sz="1200">
                <a:solidFill>
                  <a:schemeClr val="tx1"/>
                </a:solidFill>
              </a:rPr>
            </a:br>
            <a:r>
              <a:rPr lang="de-CH" altLang="de-DE" sz="1200">
                <a:solidFill>
                  <a:schemeClr val="tx1"/>
                </a:solidFill>
              </a:rPr>
              <a:t>Geschäftseinheit</a:t>
            </a:r>
            <a:endParaRPr lang="de-DE" altLang="de-DE" sz="1200">
              <a:solidFill>
                <a:schemeClr val="tx1"/>
              </a:solidFill>
            </a:endParaRPr>
          </a:p>
        </p:txBody>
      </p:sp>
      <p:sp>
        <p:nvSpPr>
          <p:cNvPr id="4129" name="Text Box 61">
            <a:extLst>
              <a:ext uri="{FF2B5EF4-FFF2-40B4-BE49-F238E27FC236}">
                <a16:creationId xmlns:a16="http://schemas.microsoft.com/office/drawing/2014/main" id="{F5223E1C-82B8-4943-B88D-B18CA9D303E2}"/>
              </a:ext>
            </a:extLst>
          </p:cNvPr>
          <p:cNvSpPr txBox="1">
            <a:spLocks noChangeArrowheads="1"/>
          </p:cNvSpPr>
          <p:nvPr/>
        </p:nvSpPr>
        <p:spPr bwMode="auto">
          <a:xfrm>
            <a:off x="4102289" y="3731866"/>
            <a:ext cx="596904"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a:solidFill>
                  <a:schemeClr val="tx1"/>
                </a:solidFill>
              </a:rPr>
              <a:t>Leitung</a:t>
            </a:r>
          </a:p>
          <a:p>
            <a:pPr algn="ctr" eaLnBrk="1" hangingPunct="1">
              <a:lnSpc>
                <a:spcPct val="100000"/>
              </a:lnSpc>
              <a:spcBef>
                <a:spcPct val="0"/>
              </a:spcBef>
              <a:buClrTx/>
              <a:buSzTx/>
              <a:buFontTx/>
              <a:buNone/>
            </a:pPr>
            <a:r>
              <a:rPr lang="de-CH" altLang="de-DE" sz="1000">
                <a:solidFill>
                  <a:schemeClr val="tx1"/>
                </a:solidFill>
              </a:rPr>
              <a:t>der </a:t>
            </a:r>
            <a:br>
              <a:rPr lang="de-CH" altLang="de-DE" sz="1000">
                <a:solidFill>
                  <a:schemeClr val="tx1"/>
                </a:solidFill>
              </a:rPr>
            </a:br>
            <a:r>
              <a:rPr lang="de-CH" altLang="de-DE" sz="1000">
                <a:solidFill>
                  <a:schemeClr val="tx1"/>
                </a:solidFill>
              </a:rPr>
              <a:t>SGE</a:t>
            </a:r>
            <a:endParaRPr lang="de-DE" altLang="de-DE" sz="1000">
              <a:solidFill>
                <a:schemeClr val="tx1"/>
              </a:solidFill>
            </a:endParaRPr>
          </a:p>
        </p:txBody>
      </p:sp>
      <p:sp>
        <p:nvSpPr>
          <p:cNvPr id="4130" name="Line 63">
            <a:extLst>
              <a:ext uri="{FF2B5EF4-FFF2-40B4-BE49-F238E27FC236}">
                <a16:creationId xmlns:a16="http://schemas.microsoft.com/office/drawing/2014/main" id="{3A1ED55D-5E26-4D09-9B3B-D7AAC40B79F3}"/>
              </a:ext>
            </a:extLst>
          </p:cNvPr>
          <p:cNvSpPr>
            <a:spLocks noChangeShapeType="1"/>
          </p:cNvSpPr>
          <p:nvPr/>
        </p:nvSpPr>
        <p:spPr bwMode="auto">
          <a:xfrm flipH="1">
            <a:off x="5465961" y="3565178"/>
            <a:ext cx="6350" cy="979488"/>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31" name="Rectangle 64">
            <a:extLst>
              <a:ext uri="{FF2B5EF4-FFF2-40B4-BE49-F238E27FC236}">
                <a16:creationId xmlns:a16="http://schemas.microsoft.com/office/drawing/2014/main" id="{7D86C156-8B3F-4157-A124-0AD9EEB40879}"/>
              </a:ext>
            </a:extLst>
          </p:cNvPr>
          <p:cNvSpPr>
            <a:spLocks noChangeArrowheads="1"/>
          </p:cNvSpPr>
          <p:nvPr/>
        </p:nvSpPr>
        <p:spPr bwMode="auto">
          <a:xfrm>
            <a:off x="5181796" y="3731866"/>
            <a:ext cx="576266" cy="2138361"/>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32" name="Text Box 65">
            <a:extLst>
              <a:ext uri="{FF2B5EF4-FFF2-40B4-BE49-F238E27FC236}">
                <a16:creationId xmlns:a16="http://schemas.microsoft.com/office/drawing/2014/main" id="{C169596A-1AE6-434D-BE06-15EC879DEB24}"/>
              </a:ext>
            </a:extLst>
          </p:cNvPr>
          <p:cNvSpPr txBox="1">
            <a:spLocks noChangeArrowheads="1"/>
          </p:cNvSpPr>
          <p:nvPr/>
        </p:nvSpPr>
        <p:spPr bwMode="auto">
          <a:xfrm rot="5400000">
            <a:off x="4811117" y="4942333"/>
            <a:ext cx="1316037" cy="45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a:solidFill>
                  <a:schemeClr val="tx1"/>
                </a:solidFill>
              </a:rPr>
              <a:t>Strategische </a:t>
            </a:r>
            <a:br>
              <a:rPr lang="de-CH" altLang="de-DE" sz="1200">
                <a:solidFill>
                  <a:schemeClr val="tx1"/>
                </a:solidFill>
              </a:rPr>
            </a:br>
            <a:r>
              <a:rPr lang="de-CH" altLang="de-DE" sz="1200">
                <a:solidFill>
                  <a:schemeClr val="tx1"/>
                </a:solidFill>
              </a:rPr>
              <a:t>Geschäftseinheit</a:t>
            </a:r>
            <a:endParaRPr lang="de-DE" altLang="de-DE" sz="1200">
              <a:solidFill>
                <a:schemeClr val="tx1"/>
              </a:solidFill>
            </a:endParaRPr>
          </a:p>
        </p:txBody>
      </p:sp>
      <p:sp>
        <p:nvSpPr>
          <p:cNvPr id="4133" name="Text Box 66">
            <a:extLst>
              <a:ext uri="{FF2B5EF4-FFF2-40B4-BE49-F238E27FC236}">
                <a16:creationId xmlns:a16="http://schemas.microsoft.com/office/drawing/2014/main" id="{0ED951B0-EACF-44A5-85C3-2055E8C41E4B}"/>
              </a:ext>
            </a:extLst>
          </p:cNvPr>
          <p:cNvSpPr txBox="1">
            <a:spLocks noChangeArrowheads="1"/>
          </p:cNvSpPr>
          <p:nvPr/>
        </p:nvSpPr>
        <p:spPr bwMode="auto">
          <a:xfrm>
            <a:off x="5170684" y="3731866"/>
            <a:ext cx="596904"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a:solidFill>
                  <a:schemeClr val="tx1"/>
                </a:solidFill>
              </a:rPr>
              <a:t>Leitung</a:t>
            </a:r>
          </a:p>
          <a:p>
            <a:pPr algn="ctr" eaLnBrk="1" hangingPunct="1">
              <a:lnSpc>
                <a:spcPct val="100000"/>
              </a:lnSpc>
              <a:spcBef>
                <a:spcPct val="0"/>
              </a:spcBef>
              <a:buClrTx/>
              <a:buSzTx/>
              <a:buFontTx/>
              <a:buNone/>
            </a:pPr>
            <a:r>
              <a:rPr lang="de-CH" altLang="de-DE" sz="1000">
                <a:solidFill>
                  <a:schemeClr val="tx1"/>
                </a:solidFill>
              </a:rPr>
              <a:t>der </a:t>
            </a:r>
            <a:br>
              <a:rPr lang="de-CH" altLang="de-DE" sz="1000">
                <a:solidFill>
                  <a:schemeClr val="tx1"/>
                </a:solidFill>
              </a:rPr>
            </a:br>
            <a:r>
              <a:rPr lang="de-CH" altLang="de-DE" sz="1000">
                <a:solidFill>
                  <a:schemeClr val="tx1"/>
                </a:solidFill>
              </a:rPr>
              <a:t>SGE</a:t>
            </a:r>
            <a:endParaRPr lang="de-DE" altLang="de-DE" sz="1000">
              <a:solidFill>
                <a:schemeClr val="tx1"/>
              </a:solidFill>
            </a:endParaRPr>
          </a:p>
        </p:txBody>
      </p:sp>
      <p:sp>
        <p:nvSpPr>
          <p:cNvPr id="4134" name="Line 11">
            <a:extLst>
              <a:ext uri="{FF2B5EF4-FFF2-40B4-BE49-F238E27FC236}">
                <a16:creationId xmlns:a16="http://schemas.microsoft.com/office/drawing/2014/main" id="{42E1C053-4B09-4E8D-9E7F-AC0139B46421}"/>
              </a:ext>
            </a:extLst>
          </p:cNvPr>
          <p:cNvSpPr>
            <a:spLocks noChangeShapeType="1"/>
          </p:cNvSpPr>
          <p:nvPr/>
        </p:nvSpPr>
        <p:spPr bwMode="auto">
          <a:xfrm rot="5400000">
            <a:off x="4404711" y="2499166"/>
            <a:ext cx="0" cy="2154251"/>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35" name="Rectangle 5">
            <a:extLst>
              <a:ext uri="{FF2B5EF4-FFF2-40B4-BE49-F238E27FC236}">
                <a16:creationId xmlns:a16="http://schemas.microsoft.com/office/drawing/2014/main" id="{8428D70F-83D3-4F51-A045-64AEC3131E2E}"/>
              </a:ext>
            </a:extLst>
          </p:cNvPr>
          <p:cNvSpPr>
            <a:spLocks noChangeArrowheads="1"/>
          </p:cNvSpPr>
          <p:nvPr/>
        </p:nvSpPr>
        <p:spPr bwMode="auto">
          <a:xfrm>
            <a:off x="1424607" y="1120723"/>
            <a:ext cx="5927463" cy="3343275"/>
          </a:xfrm>
          <a:prstGeom prst="rect">
            <a:avLst/>
          </a:prstGeom>
          <a:noFill/>
          <a:ln w="28575">
            <a:solidFill>
              <a:schemeClr val="bg2"/>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36" name="Rectangle 6">
            <a:extLst>
              <a:ext uri="{FF2B5EF4-FFF2-40B4-BE49-F238E27FC236}">
                <a16:creationId xmlns:a16="http://schemas.microsoft.com/office/drawing/2014/main" id="{AB9C1EDC-29F4-4FE0-9BB4-66A806047AF0}"/>
              </a:ext>
            </a:extLst>
          </p:cNvPr>
          <p:cNvSpPr>
            <a:spLocks noChangeArrowheads="1"/>
          </p:cNvSpPr>
          <p:nvPr/>
        </p:nvSpPr>
        <p:spPr bwMode="auto">
          <a:xfrm>
            <a:off x="3476811" y="1404591"/>
            <a:ext cx="1871675" cy="3016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37" name="Rectangle 8">
            <a:extLst>
              <a:ext uri="{FF2B5EF4-FFF2-40B4-BE49-F238E27FC236}">
                <a16:creationId xmlns:a16="http://schemas.microsoft.com/office/drawing/2014/main" id="{29A7BFE2-FA67-4711-8399-D490C37F060E}"/>
              </a:ext>
            </a:extLst>
          </p:cNvPr>
          <p:cNvSpPr>
            <a:spLocks noChangeArrowheads="1"/>
          </p:cNvSpPr>
          <p:nvPr/>
        </p:nvSpPr>
        <p:spPr bwMode="auto">
          <a:xfrm>
            <a:off x="2879907" y="1617316"/>
            <a:ext cx="3124219" cy="2687637"/>
          </a:xfrm>
          <a:prstGeom prst="rect">
            <a:avLst/>
          </a:prstGeom>
          <a:noFill/>
          <a:ln w="28575">
            <a:solidFill>
              <a:schemeClr val="bg2"/>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38" name="Text Box 9">
            <a:extLst>
              <a:ext uri="{FF2B5EF4-FFF2-40B4-BE49-F238E27FC236}">
                <a16:creationId xmlns:a16="http://schemas.microsoft.com/office/drawing/2014/main" id="{EE17D086-88FC-4318-8905-1BB862A9C42F}"/>
              </a:ext>
            </a:extLst>
          </p:cNvPr>
          <p:cNvSpPr txBox="1">
            <a:spLocks noChangeArrowheads="1"/>
          </p:cNvSpPr>
          <p:nvPr/>
        </p:nvSpPr>
        <p:spPr bwMode="auto">
          <a:xfrm>
            <a:off x="3411723" y="2020541"/>
            <a:ext cx="2005025" cy="30480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b="1">
                <a:solidFill>
                  <a:schemeClr val="bg1"/>
                </a:solidFill>
              </a:rPr>
              <a:t>Unternehmensleitung</a:t>
            </a:r>
            <a:endParaRPr lang="de-DE" altLang="de-DE" sz="1400" b="1">
              <a:solidFill>
                <a:schemeClr val="bg1"/>
              </a:solidFill>
            </a:endParaRPr>
          </a:p>
        </p:txBody>
      </p:sp>
      <p:sp>
        <p:nvSpPr>
          <p:cNvPr id="4139" name="Rectangle 10">
            <a:extLst>
              <a:ext uri="{FF2B5EF4-FFF2-40B4-BE49-F238E27FC236}">
                <a16:creationId xmlns:a16="http://schemas.microsoft.com/office/drawing/2014/main" id="{99A47B73-7A17-4803-8462-90302C9EF6A7}"/>
              </a:ext>
            </a:extLst>
          </p:cNvPr>
          <p:cNvSpPr>
            <a:spLocks noChangeArrowheads="1"/>
          </p:cNvSpPr>
          <p:nvPr/>
        </p:nvSpPr>
        <p:spPr bwMode="auto">
          <a:xfrm>
            <a:off x="3661794" y="1466503"/>
            <a:ext cx="1560444" cy="3016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400" dirty="0">
              <a:solidFill>
                <a:schemeClr val="tx1"/>
              </a:solidFill>
            </a:endParaRPr>
          </a:p>
        </p:txBody>
      </p:sp>
      <p:sp>
        <p:nvSpPr>
          <p:cNvPr id="4140" name="Text Box 25">
            <a:extLst>
              <a:ext uri="{FF2B5EF4-FFF2-40B4-BE49-F238E27FC236}">
                <a16:creationId xmlns:a16="http://schemas.microsoft.com/office/drawing/2014/main" id="{902CDB52-FB2D-4BC3-B796-7A66E5D3EC39}"/>
              </a:ext>
            </a:extLst>
          </p:cNvPr>
          <p:cNvSpPr txBox="1">
            <a:spLocks noChangeArrowheads="1"/>
          </p:cNvSpPr>
          <p:nvPr/>
        </p:nvSpPr>
        <p:spPr bwMode="auto">
          <a:xfrm>
            <a:off x="3589603" y="1482378"/>
            <a:ext cx="164609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dirty="0">
                <a:solidFill>
                  <a:schemeClr val="tx1"/>
                </a:solidFill>
              </a:rPr>
              <a:t> </a:t>
            </a:r>
            <a:r>
              <a:rPr lang="de-CH" altLang="de-DE" sz="1400" b="1" dirty="0">
                <a:solidFill>
                  <a:schemeClr val="tx1"/>
                </a:solidFill>
              </a:rPr>
              <a:t>Topmanagement</a:t>
            </a:r>
          </a:p>
          <a:p>
            <a:pPr algn="ctr" eaLnBrk="1" hangingPunct="1">
              <a:lnSpc>
                <a:spcPct val="100000"/>
              </a:lnSpc>
              <a:spcBef>
                <a:spcPct val="0"/>
              </a:spcBef>
              <a:buClrTx/>
              <a:buSzTx/>
              <a:buFontTx/>
              <a:buNone/>
            </a:pPr>
            <a:r>
              <a:rPr lang="de-CH" altLang="de-DE" sz="1200" dirty="0">
                <a:solidFill>
                  <a:schemeClr val="tx1"/>
                </a:solidFill>
              </a:rPr>
              <a:t>als Leitungsorgan</a:t>
            </a:r>
            <a:endParaRPr lang="de-DE" altLang="de-DE" sz="1200" dirty="0">
              <a:solidFill>
                <a:schemeClr val="tx1"/>
              </a:solidFill>
            </a:endParaRPr>
          </a:p>
        </p:txBody>
      </p:sp>
      <p:sp>
        <p:nvSpPr>
          <p:cNvPr id="4141" name="Rectangle 28">
            <a:extLst>
              <a:ext uri="{FF2B5EF4-FFF2-40B4-BE49-F238E27FC236}">
                <a16:creationId xmlns:a16="http://schemas.microsoft.com/office/drawing/2014/main" id="{D75E94D9-DDE1-4F45-83B4-5BA6222000A6}"/>
              </a:ext>
            </a:extLst>
          </p:cNvPr>
          <p:cNvSpPr>
            <a:spLocks noChangeArrowheads="1"/>
          </p:cNvSpPr>
          <p:nvPr/>
        </p:nvSpPr>
        <p:spPr bwMode="auto">
          <a:xfrm>
            <a:off x="2303642" y="2038003"/>
            <a:ext cx="127001" cy="2873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DE" altLang="de-DE" sz="1200">
              <a:solidFill>
                <a:schemeClr val="bg1"/>
              </a:solidFill>
            </a:endParaRPr>
          </a:p>
        </p:txBody>
      </p:sp>
      <p:sp>
        <p:nvSpPr>
          <p:cNvPr id="4142" name="Rectangle 29">
            <a:extLst>
              <a:ext uri="{FF2B5EF4-FFF2-40B4-BE49-F238E27FC236}">
                <a16:creationId xmlns:a16="http://schemas.microsoft.com/office/drawing/2014/main" id="{A377780F-4F30-4F21-BD0D-71C9A77BDDBD}"/>
              </a:ext>
            </a:extLst>
          </p:cNvPr>
          <p:cNvSpPr>
            <a:spLocks noChangeArrowheads="1"/>
          </p:cNvSpPr>
          <p:nvPr/>
        </p:nvSpPr>
        <p:spPr bwMode="auto">
          <a:xfrm>
            <a:off x="6374017" y="2038003"/>
            <a:ext cx="127001" cy="2873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DE" altLang="de-DE" sz="1200">
              <a:solidFill>
                <a:schemeClr val="bg1"/>
              </a:solidFill>
            </a:endParaRPr>
          </a:p>
        </p:txBody>
      </p:sp>
      <p:sp>
        <p:nvSpPr>
          <p:cNvPr id="4143" name="AutoShape 30">
            <a:extLst>
              <a:ext uri="{FF2B5EF4-FFF2-40B4-BE49-F238E27FC236}">
                <a16:creationId xmlns:a16="http://schemas.microsoft.com/office/drawing/2014/main" id="{55211C54-FDA6-4955-A8E1-A7FF33F1E55C}"/>
              </a:ext>
            </a:extLst>
          </p:cNvPr>
          <p:cNvSpPr>
            <a:spLocks noChangeArrowheads="1"/>
          </p:cNvSpPr>
          <p:nvPr/>
        </p:nvSpPr>
        <p:spPr bwMode="auto">
          <a:xfrm>
            <a:off x="5545337" y="2036416"/>
            <a:ext cx="530228" cy="271462"/>
          </a:xfrm>
          <a:prstGeom prst="leftArrow">
            <a:avLst>
              <a:gd name="adj1" fmla="val 50000"/>
              <a:gd name="adj2" fmla="val 48822"/>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44" name="AutoShape 31">
            <a:extLst>
              <a:ext uri="{FF2B5EF4-FFF2-40B4-BE49-F238E27FC236}">
                <a16:creationId xmlns:a16="http://schemas.microsoft.com/office/drawing/2014/main" id="{4C004654-9310-4395-9308-42E220059272}"/>
              </a:ext>
            </a:extLst>
          </p:cNvPr>
          <p:cNvSpPr>
            <a:spLocks noChangeArrowheads="1"/>
          </p:cNvSpPr>
          <p:nvPr/>
        </p:nvSpPr>
        <p:spPr bwMode="auto">
          <a:xfrm flipH="1">
            <a:off x="2752907" y="2036416"/>
            <a:ext cx="530228" cy="271462"/>
          </a:xfrm>
          <a:prstGeom prst="leftArrow">
            <a:avLst>
              <a:gd name="adj1" fmla="val 50000"/>
              <a:gd name="adj2" fmla="val 48822"/>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45" name="Rectangle 48">
            <a:extLst>
              <a:ext uri="{FF2B5EF4-FFF2-40B4-BE49-F238E27FC236}">
                <a16:creationId xmlns:a16="http://schemas.microsoft.com/office/drawing/2014/main" id="{A65D9842-925D-47F1-AC41-0A154ADE4ED1}"/>
              </a:ext>
            </a:extLst>
          </p:cNvPr>
          <p:cNvSpPr>
            <a:spLocks noChangeArrowheads="1"/>
          </p:cNvSpPr>
          <p:nvPr/>
        </p:nvSpPr>
        <p:spPr bwMode="auto">
          <a:xfrm>
            <a:off x="3379577" y="1050578"/>
            <a:ext cx="2131231" cy="18113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CH" altLang="de-DE" sz="1200" dirty="0">
              <a:solidFill>
                <a:schemeClr val="tx1"/>
              </a:solidFill>
            </a:endParaRPr>
          </a:p>
        </p:txBody>
      </p:sp>
      <p:sp>
        <p:nvSpPr>
          <p:cNvPr id="4146" name="Text Box 7">
            <a:extLst>
              <a:ext uri="{FF2B5EF4-FFF2-40B4-BE49-F238E27FC236}">
                <a16:creationId xmlns:a16="http://schemas.microsoft.com/office/drawing/2014/main" id="{55B9C82F-2699-4C74-9B2A-0737FFE79E2A}"/>
              </a:ext>
            </a:extLst>
          </p:cNvPr>
          <p:cNvSpPr txBox="1">
            <a:spLocks noChangeArrowheads="1"/>
          </p:cNvSpPr>
          <p:nvPr/>
        </p:nvSpPr>
        <p:spPr bwMode="auto">
          <a:xfrm>
            <a:off x="3328540" y="980728"/>
            <a:ext cx="223330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400" b="1" dirty="0">
                <a:solidFill>
                  <a:schemeClr val="tx1"/>
                </a:solidFill>
              </a:rPr>
              <a:t>Corporate Management</a:t>
            </a:r>
          </a:p>
          <a:p>
            <a:pPr algn="ctr" eaLnBrk="1" hangingPunct="1">
              <a:lnSpc>
                <a:spcPct val="100000"/>
              </a:lnSpc>
              <a:spcBef>
                <a:spcPct val="0"/>
              </a:spcBef>
              <a:buClrTx/>
              <a:buSzTx/>
              <a:buFontTx/>
              <a:buNone/>
            </a:pPr>
            <a:r>
              <a:rPr lang="de-CH" altLang="de-DE" sz="1200" dirty="0">
                <a:solidFill>
                  <a:schemeClr val="tx1"/>
                </a:solidFill>
              </a:rPr>
              <a:t>als Spitzenorganisation</a:t>
            </a:r>
            <a:endParaRPr lang="de-DE" altLang="de-DE" sz="1200" dirty="0">
              <a:solidFill>
                <a:schemeClr val="tx1"/>
              </a:solidFill>
            </a:endParaRPr>
          </a:p>
        </p:txBody>
      </p:sp>
      <p:sp>
        <p:nvSpPr>
          <p:cNvPr id="4147" name="Text Box 27">
            <a:extLst>
              <a:ext uri="{FF2B5EF4-FFF2-40B4-BE49-F238E27FC236}">
                <a16:creationId xmlns:a16="http://schemas.microsoft.com/office/drawing/2014/main" id="{4DB93EA4-BA41-498F-82EB-1A656981DA4C}"/>
              </a:ext>
            </a:extLst>
          </p:cNvPr>
          <p:cNvSpPr txBox="1">
            <a:spLocks noChangeArrowheads="1"/>
          </p:cNvSpPr>
          <p:nvPr/>
        </p:nvSpPr>
        <p:spPr bwMode="auto">
          <a:xfrm>
            <a:off x="1662852" y="1564928"/>
            <a:ext cx="1058306" cy="861859"/>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000" b="1">
                <a:solidFill>
                  <a:schemeClr val="tx1"/>
                </a:solidFill>
              </a:rPr>
              <a:t>verpflichtende</a:t>
            </a:r>
            <a:br>
              <a:rPr lang="de-CH" altLang="de-DE" sz="1000" b="1">
                <a:solidFill>
                  <a:schemeClr val="tx1"/>
                </a:solidFill>
              </a:rPr>
            </a:br>
            <a:r>
              <a:rPr lang="de-CH" altLang="de-DE" sz="1000" b="1">
                <a:solidFill>
                  <a:schemeClr val="tx1"/>
                </a:solidFill>
              </a:rPr>
              <a:t>Governance-</a:t>
            </a:r>
            <a:br>
              <a:rPr lang="de-CH" altLang="de-DE" sz="1000" b="1">
                <a:solidFill>
                  <a:schemeClr val="tx1"/>
                </a:solidFill>
              </a:rPr>
            </a:br>
            <a:r>
              <a:rPr lang="de-CH" altLang="de-DE" sz="1000" b="1">
                <a:solidFill>
                  <a:schemeClr val="tx1"/>
                </a:solidFill>
              </a:rPr>
              <a:t>Gremien</a:t>
            </a:r>
            <a:br>
              <a:rPr lang="de-CH" altLang="de-DE" sz="1000">
                <a:solidFill>
                  <a:schemeClr val="tx1"/>
                </a:solidFill>
              </a:rPr>
            </a:br>
            <a:r>
              <a:rPr lang="de-CH" altLang="de-DE" sz="1000">
                <a:solidFill>
                  <a:schemeClr val="tx1"/>
                </a:solidFill>
              </a:rPr>
              <a:t>(AR, VR, </a:t>
            </a:r>
            <a:br>
              <a:rPr lang="de-CH" altLang="de-DE" sz="1000">
                <a:solidFill>
                  <a:schemeClr val="tx1"/>
                </a:solidFill>
              </a:rPr>
            </a:br>
            <a:r>
              <a:rPr lang="de-CH" altLang="de-DE" sz="1000">
                <a:solidFill>
                  <a:schemeClr val="tx1"/>
                </a:solidFill>
              </a:rPr>
              <a:t>HV etc.)</a:t>
            </a:r>
            <a:endParaRPr lang="de-DE" altLang="de-DE" sz="1000">
              <a:solidFill>
                <a:schemeClr val="tx1"/>
              </a:solidFill>
            </a:endParaRPr>
          </a:p>
        </p:txBody>
      </p:sp>
      <p:sp>
        <p:nvSpPr>
          <p:cNvPr id="4148" name="Text Box 26">
            <a:extLst>
              <a:ext uri="{FF2B5EF4-FFF2-40B4-BE49-F238E27FC236}">
                <a16:creationId xmlns:a16="http://schemas.microsoft.com/office/drawing/2014/main" id="{0A946976-FD37-4193-9D94-04FCD8F90346}"/>
              </a:ext>
            </a:extLst>
          </p:cNvPr>
          <p:cNvSpPr txBox="1">
            <a:spLocks noChangeArrowheads="1"/>
          </p:cNvSpPr>
          <p:nvPr/>
        </p:nvSpPr>
        <p:spPr bwMode="auto">
          <a:xfrm>
            <a:off x="6113665" y="1558578"/>
            <a:ext cx="965333" cy="861859"/>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b="1">
                <a:solidFill>
                  <a:schemeClr val="tx1"/>
                </a:solidFill>
              </a:rPr>
              <a:t>freiwillige</a:t>
            </a:r>
            <a:br>
              <a:rPr lang="de-CH" altLang="de-DE" sz="1000" b="1">
                <a:solidFill>
                  <a:schemeClr val="tx1"/>
                </a:solidFill>
              </a:rPr>
            </a:br>
            <a:r>
              <a:rPr lang="de-CH" altLang="de-DE" sz="1000" b="1">
                <a:solidFill>
                  <a:schemeClr val="tx1"/>
                </a:solidFill>
              </a:rPr>
              <a:t>Governance-</a:t>
            </a:r>
            <a:br>
              <a:rPr lang="de-CH" altLang="de-DE" sz="1000" b="1">
                <a:solidFill>
                  <a:schemeClr val="tx1"/>
                </a:solidFill>
              </a:rPr>
            </a:br>
            <a:r>
              <a:rPr lang="de-CH" altLang="de-DE" sz="1000" b="1">
                <a:solidFill>
                  <a:schemeClr val="tx1"/>
                </a:solidFill>
              </a:rPr>
              <a:t>Gremien</a:t>
            </a:r>
            <a:br>
              <a:rPr lang="de-CH" altLang="de-DE" sz="1000">
                <a:solidFill>
                  <a:schemeClr val="tx1"/>
                </a:solidFill>
              </a:rPr>
            </a:br>
            <a:r>
              <a:rPr lang="de-CH" altLang="de-DE" sz="1000">
                <a:solidFill>
                  <a:schemeClr val="tx1"/>
                </a:solidFill>
              </a:rPr>
              <a:t>(Beirat etc.)</a:t>
            </a:r>
            <a:br>
              <a:rPr lang="de-CH" altLang="de-DE" sz="1000">
                <a:solidFill>
                  <a:schemeClr val="tx1"/>
                </a:solidFill>
              </a:rPr>
            </a:br>
            <a:endParaRPr lang="de-DE" altLang="de-DE" sz="1000">
              <a:solidFill>
                <a:schemeClr val="tx1"/>
              </a:solidFill>
            </a:endParaRPr>
          </a:p>
        </p:txBody>
      </p:sp>
      <p:sp>
        <p:nvSpPr>
          <p:cNvPr id="4158" name="Text Box 119">
            <a:extLst>
              <a:ext uri="{FF2B5EF4-FFF2-40B4-BE49-F238E27FC236}">
                <a16:creationId xmlns:a16="http://schemas.microsoft.com/office/drawing/2014/main" id="{B32FD568-81F5-4F1F-A532-A71179DDB011}"/>
              </a:ext>
            </a:extLst>
          </p:cNvPr>
          <p:cNvSpPr txBox="1">
            <a:spLocks noChangeArrowheads="1"/>
          </p:cNvSpPr>
          <p:nvPr/>
        </p:nvSpPr>
        <p:spPr bwMode="auto">
          <a:xfrm>
            <a:off x="7178363" y="4639756"/>
            <a:ext cx="8386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rPr>
              <a:t>Z.B.</a:t>
            </a:r>
            <a:br>
              <a:rPr lang="de-CH" altLang="de-DE" sz="1200" dirty="0">
                <a:solidFill>
                  <a:schemeClr val="tx1"/>
                </a:solidFill>
              </a:rPr>
            </a:br>
            <a:r>
              <a:rPr lang="de-CH" altLang="de-DE" sz="1200" dirty="0">
                <a:solidFill>
                  <a:schemeClr val="tx1"/>
                </a:solidFill>
              </a:rPr>
              <a:t>Kunden-</a:t>
            </a:r>
          </a:p>
          <a:p>
            <a:pPr eaLnBrk="1" hangingPunct="1">
              <a:lnSpc>
                <a:spcPct val="100000"/>
              </a:lnSpc>
              <a:spcBef>
                <a:spcPct val="0"/>
              </a:spcBef>
              <a:buClrTx/>
              <a:buSzTx/>
              <a:buFontTx/>
              <a:buNone/>
            </a:pPr>
            <a:r>
              <a:rPr lang="de-CH" altLang="de-DE" sz="1200" dirty="0">
                <a:solidFill>
                  <a:schemeClr val="tx1"/>
                </a:solidFill>
              </a:rPr>
              <a:t>gruppen;</a:t>
            </a:r>
            <a:br>
              <a:rPr lang="de-CH" altLang="de-DE" sz="1200" dirty="0">
                <a:solidFill>
                  <a:schemeClr val="tx1"/>
                </a:solidFill>
              </a:rPr>
            </a:br>
            <a:r>
              <a:rPr lang="de-CH" altLang="de-DE" sz="1200" dirty="0">
                <a:solidFill>
                  <a:schemeClr val="tx1"/>
                </a:solidFill>
              </a:rPr>
              <a:t>Regionen</a:t>
            </a:r>
            <a:endParaRPr lang="de-DE" altLang="de-DE" sz="1200" dirty="0">
              <a:solidFill>
                <a:schemeClr val="tx1"/>
              </a:solidFill>
            </a:endParaRPr>
          </a:p>
        </p:txBody>
      </p:sp>
      <p:sp>
        <p:nvSpPr>
          <p:cNvPr id="4159" name="AutoShape 120">
            <a:extLst>
              <a:ext uri="{FF2B5EF4-FFF2-40B4-BE49-F238E27FC236}">
                <a16:creationId xmlns:a16="http://schemas.microsoft.com/office/drawing/2014/main" id="{2E20906F-7F0E-4462-86D8-2954DD18268D}"/>
              </a:ext>
            </a:extLst>
          </p:cNvPr>
          <p:cNvSpPr>
            <a:spLocks noChangeArrowheads="1"/>
          </p:cNvSpPr>
          <p:nvPr/>
        </p:nvSpPr>
        <p:spPr bwMode="auto">
          <a:xfrm rot="5400000">
            <a:off x="6888975" y="4761982"/>
            <a:ext cx="288925" cy="249238"/>
          </a:xfrm>
          <a:prstGeom prst="triangle">
            <a:avLst>
              <a:gd name="adj" fmla="val 50000"/>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60" name="AutoShape 121">
            <a:extLst>
              <a:ext uri="{FF2B5EF4-FFF2-40B4-BE49-F238E27FC236}">
                <a16:creationId xmlns:a16="http://schemas.microsoft.com/office/drawing/2014/main" id="{3BD16B8C-0114-421E-99A2-ADD5F955414B}"/>
              </a:ext>
            </a:extLst>
          </p:cNvPr>
          <p:cNvSpPr>
            <a:spLocks noChangeArrowheads="1"/>
          </p:cNvSpPr>
          <p:nvPr/>
        </p:nvSpPr>
        <p:spPr bwMode="auto">
          <a:xfrm rot="5400000">
            <a:off x="6888975" y="5157270"/>
            <a:ext cx="288925" cy="249238"/>
          </a:xfrm>
          <a:prstGeom prst="triangle">
            <a:avLst>
              <a:gd name="adj" fmla="val 50000"/>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61" name="Line 4">
            <a:extLst>
              <a:ext uri="{FF2B5EF4-FFF2-40B4-BE49-F238E27FC236}">
                <a16:creationId xmlns:a16="http://schemas.microsoft.com/office/drawing/2014/main" id="{773C8550-554F-4850-9E83-ED17E5937C39}"/>
              </a:ext>
            </a:extLst>
          </p:cNvPr>
          <p:cNvSpPr>
            <a:spLocks noChangeShapeType="1"/>
          </p:cNvSpPr>
          <p:nvPr/>
        </p:nvSpPr>
        <p:spPr bwMode="auto">
          <a:xfrm rot="5400000">
            <a:off x="5062734" y="2339177"/>
            <a:ext cx="9525" cy="1289058"/>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4163" name="Oval 40">
            <a:extLst>
              <a:ext uri="{FF2B5EF4-FFF2-40B4-BE49-F238E27FC236}">
                <a16:creationId xmlns:a16="http://schemas.microsoft.com/office/drawing/2014/main" id="{801D9488-7B74-47DA-84F1-3E21938C9B8E}"/>
              </a:ext>
            </a:extLst>
          </p:cNvPr>
          <p:cNvSpPr>
            <a:spLocks noChangeArrowheads="1"/>
          </p:cNvSpPr>
          <p:nvPr/>
        </p:nvSpPr>
        <p:spPr bwMode="auto">
          <a:xfrm>
            <a:off x="5383411" y="2560983"/>
            <a:ext cx="1827454" cy="913948"/>
          </a:xfrm>
          <a:prstGeom prst="ellipse">
            <a:avLst/>
          </a:prstGeom>
          <a:solidFill>
            <a:schemeClr val="accent2"/>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4164" name="Text Box 41">
            <a:extLst>
              <a:ext uri="{FF2B5EF4-FFF2-40B4-BE49-F238E27FC236}">
                <a16:creationId xmlns:a16="http://schemas.microsoft.com/office/drawing/2014/main" id="{CE6F2F16-A376-4EE4-A566-63808E909059}"/>
              </a:ext>
            </a:extLst>
          </p:cNvPr>
          <p:cNvSpPr txBox="1">
            <a:spLocks noChangeArrowheads="1"/>
          </p:cNvSpPr>
          <p:nvPr/>
        </p:nvSpPr>
        <p:spPr bwMode="auto">
          <a:xfrm>
            <a:off x="5619516" y="2637920"/>
            <a:ext cx="144783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b="1" dirty="0">
                <a:solidFill>
                  <a:schemeClr val="tx1"/>
                </a:solidFill>
              </a:rPr>
              <a:t>Corporate Center</a:t>
            </a:r>
            <a:br>
              <a:rPr lang="de-CH" altLang="de-DE" sz="1000" dirty="0">
                <a:solidFill>
                  <a:schemeClr val="tx1"/>
                </a:solidFill>
              </a:rPr>
            </a:br>
            <a:r>
              <a:rPr lang="de-CH" altLang="de-DE" sz="900" dirty="0">
                <a:solidFill>
                  <a:schemeClr val="tx1"/>
                </a:solidFill>
                <a:latin typeface="Arial Narrow" panose="020B0606020202030204" pitchFamily="34" charset="0"/>
              </a:rPr>
              <a:t>- </a:t>
            </a:r>
            <a:r>
              <a:rPr lang="de-CH" altLang="de-DE" sz="1100" dirty="0">
                <a:solidFill>
                  <a:schemeClr val="tx1"/>
                </a:solidFill>
                <a:latin typeface="Arial Narrow" panose="020B0606020202030204" pitchFamily="34" charset="0"/>
              </a:rPr>
              <a:t>Corporate-Funktionen</a:t>
            </a:r>
          </a:p>
          <a:p>
            <a:pPr eaLnBrk="1" hangingPunct="1">
              <a:lnSpc>
                <a:spcPct val="100000"/>
              </a:lnSpc>
              <a:spcBef>
                <a:spcPct val="0"/>
              </a:spcBef>
              <a:buClrTx/>
              <a:buSzTx/>
              <a:buNone/>
            </a:pPr>
            <a:r>
              <a:rPr lang="de-CH" altLang="de-DE" sz="1100" dirty="0">
                <a:solidFill>
                  <a:schemeClr val="tx1"/>
                </a:solidFill>
                <a:latin typeface="Arial Narrow" panose="020B0606020202030204" pitchFamily="34" charset="0"/>
              </a:rPr>
              <a:t>- Servicezentren</a:t>
            </a:r>
          </a:p>
          <a:p>
            <a:pPr eaLnBrk="1" hangingPunct="1">
              <a:lnSpc>
                <a:spcPct val="100000"/>
              </a:lnSpc>
              <a:spcBef>
                <a:spcPct val="0"/>
              </a:spcBef>
              <a:buClrTx/>
              <a:buSzTx/>
              <a:buNone/>
            </a:pPr>
            <a:r>
              <a:rPr lang="de-CH" altLang="de-DE" sz="1100" dirty="0">
                <a:solidFill>
                  <a:schemeClr val="tx1"/>
                </a:solidFill>
                <a:latin typeface="Arial Narrow" panose="020B0606020202030204" pitchFamily="34" charset="0"/>
              </a:rPr>
              <a:t>- Kompetenzzentren</a:t>
            </a:r>
            <a:endParaRPr lang="de-DE" altLang="de-DE" sz="1100" dirty="0">
              <a:solidFill>
                <a:schemeClr val="tx1"/>
              </a:solidFill>
              <a:latin typeface="Arial Narrow" panose="020B0606020202030204" pitchFamily="34" charset="0"/>
            </a:endParaRPr>
          </a:p>
        </p:txBody>
      </p:sp>
      <p:sp>
        <p:nvSpPr>
          <p:cNvPr id="3" name="Textfeld 2">
            <a:extLst>
              <a:ext uri="{FF2B5EF4-FFF2-40B4-BE49-F238E27FC236}">
                <a16:creationId xmlns:a16="http://schemas.microsoft.com/office/drawing/2014/main" id="{21CCBBDA-C4C8-4CDA-A93D-4D81E766D18F}"/>
              </a:ext>
            </a:extLst>
          </p:cNvPr>
          <p:cNvSpPr txBox="1"/>
          <p:nvPr/>
        </p:nvSpPr>
        <p:spPr>
          <a:xfrm>
            <a:off x="2402063" y="4716701"/>
            <a:ext cx="460382" cy="338554"/>
          </a:xfrm>
          <a:prstGeom prst="rect">
            <a:avLst/>
          </a:prstGeom>
          <a:noFill/>
        </p:spPr>
        <p:txBody>
          <a:bodyPr wrap="none" rtlCol="0">
            <a:spAutoFit/>
          </a:bodyPr>
          <a:lstStyle/>
          <a:p>
            <a:r>
              <a:rPr lang="de-CH" sz="800" dirty="0">
                <a:latin typeface="Arial Narrow" panose="020B0606020202030204" pitchFamily="34" charset="0"/>
              </a:rPr>
              <a:t>Leitung</a:t>
            </a:r>
          </a:p>
          <a:p>
            <a:r>
              <a:rPr lang="de-CH" sz="800" dirty="0">
                <a:latin typeface="Arial Narrow" panose="020B0606020202030204" pitchFamily="34" charset="0"/>
              </a:rPr>
              <a:t>der SE</a:t>
            </a:r>
          </a:p>
        </p:txBody>
      </p:sp>
      <p:sp>
        <p:nvSpPr>
          <p:cNvPr id="71" name="Textfeld 70">
            <a:extLst>
              <a:ext uri="{FF2B5EF4-FFF2-40B4-BE49-F238E27FC236}">
                <a16:creationId xmlns:a16="http://schemas.microsoft.com/office/drawing/2014/main" id="{F2C7E799-2B94-472A-A4A6-820F5516CBB5}"/>
              </a:ext>
            </a:extLst>
          </p:cNvPr>
          <p:cNvSpPr txBox="1"/>
          <p:nvPr/>
        </p:nvSpPr>
        <p:spPr>
          <a:xfrm>
            <a:off x="2402063" y="5109742"/>
            <a:ext cx="460382" cy="338554"/>
          </a:xfrm>
          <a:prstGeom prst="rect">
            <a:avLst/>
          </a:prstGeom>
          <a:noFill/>
        </p:spPr>
        <p:txBody>
          <a:bodyPr wrap="none" rtlCol="0">
            <a:spAutoFit/>
          </a:bodyPr>
          <a:lstStyle/>
          <a:p>
            <a:r>
              <a:rPr lang="de-CH" sz="800" dirty="0">
                <a:latin typeface="Arial Narrow" panose="020B0606020202030204" pitchFamily="34" charset="0"/>
              </a:rPr>
              <a:t>Leitung</a:t>
            </a:r>
          </a:p>
          <a:p>
            <a:r>
              <a:rPr lang="de-CH" sz="800" dirty="0">
                <a:latin typeface="Arial Narrow" panose="020B0606020202030204" pitchFamily="34" charset="0"/>
              </a:rPr>
              <a:t>der SE</a:t>
            </a:r>
          </a:p>
        </p:txBody>
      </p:sp>
      <p:sp>
        <p:nvSpPr>
          <p:cNvPr id="72" name="Line 4">
            <a:extLst>
              <a:ext uri="{FF2B5EF4-FFF2-40B4-BE49-F238E27FC236}">
                <a16:creationId xmlns:a16="http://schemas.microsoft.com/office/drawing/2014/main" id="{C52E1858-91DB-48FE-9991-A9AE3B8D4E96}"/>
              </a:ext>
            </a:extLst>
          </p:cNvPr>
          <p:cNvSpPr>
            <a:spLocks noChangeShapeType="1"/>
          </p:cNvSpPr>
          <p:nvPr/>
        </p:nvSpPr>
        <p:spPr bwMode="auto">
          <a:xfrm rot="5400000">
            <a:off x="3533166" y="2440619"/>
            <a:ext cx="16254" cy="1735149"/>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cxnSp>
        <p:nvCxnSpPr>
          <p:cNvPr id="5" name="Gerader Verbinder 4">
            <a:extLst>
              <a:ext uri="{FF2B5EF4-FFF2-40B4-BE49-F238E27FC236}">
                <a16:creationId xmlns:a16="http://schemas.microsoft.com/office/drawing/2014/main" id="{42F15028-7995-422D-BC05-44EE9E63D12E}"/>
              </a:ext>
            </a:extLst>
          </p:cNvPr>
          <p:cNvCxnSpPr/>
          <p:nvPr/>
        </p:nvCxnSpPr>
        <p:spPr bwMode="auto">
          <a:xfrm>
            <a:off x="2861225" y="4742138"/>
            <a:ext cx="0" cy="296239"/>
          </a:xfrm>
          <a:prstGeom prst="line">
            <a:avLst/>
          </a:prstGeom>
          <a:solidFill>
            <a:schemeClr val="accent1"/>
          </a:solidFill>
          <a:ln w="12700" cap="flat" cmpd="sng" algn="ctr">
            <a:solidFill>
              <a:schemeClr val="tx1"/>
            </a:solidFill>
            <a:prstDash val="sysDot"/>
            <a:round/>
            <a:headEnd type="none" w="med" len="med"/>
            <a:tailEnd type="none" w="med" len="med"/>
          </a:ln>
          <a:effectLst/>
        </p:spPr>
      </p:cxnSp>
      <p:cxnSp>
        <p:nvCxnSpPr>
          <p:cNvPr id="76" name="Gerader Verbinder 75">
            <a:extLst>
              <a:ext uri="{FF2B5EF4-FFF2-40B4-BE49-F238E27FC236}">
                <a16:creationId xmlns:a16="http://schemas.microsoft.com/office/drawing/2014/main" id="{F3DBD93A-0E60-4A70-A228-2418D6A8BC07}"/>
              </a:ext>
            </a:extLst>
          </p:cNvPr>
          <p:cNvCxnSpPr/>
          <p:nvPr/>
        </p:nvCxnSpPr>
        <p:spPr bwMode="auto">
          <a:xfrm>
            <a:off x="2861225" y="5128624"/>
            <a:ext cx="0" cy="296239"/>
          </a:xfrm>
          <a:prstGeom prst="line">
            <a:avLst/>
          </a:prstGeom>
          <a:solidFill>
            <a:schemeClr val="accent1"/>
          </a:solidFill>
          <a:ln w="12700" cap="flat" cmpd="sng" algn="ctr">
            <a:solidFill>
              <a:schemeClr val="tx1"/>
            </a:solidFill>
            <a:prstDash val="sysDot"/>
            <a:round/>
            <a:headEnd type="none" w="med" len="med"/>
            <a:tailEnd type="none" w="med" len="med"/>
          </a:ln>
          <a:effectLst/>
        </p:spPr>
      </p:cxnSp>
      <p:sp>
        <p:nvSpPr>
          <p:cNvPr id="67" name="Titel 1">
            <a:extLst>
              <a:ext uri="{FF2B5EF4-FFF2-40B4-BE49-F238E27FC236}">
                <a16:creationId xmlns:a16="http://schemas.microsoft.com/office/drawing/2014/main" id="{806F25AF-6E64-4C27-8CD9-166A045D56E8}"/>
              </a:ext>
            </a:extLst>
          </p:cNvPr>
          <p:cNvSpPr txBox="1">
            <a:spLocks/>
          </p:cNvSpPr>
          <p:nvPr/>
        </p:nvSpPr>
        <p:spPr>
          <a:xfrm>
            <a:off x="272256" y="214595"/>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Typen von Organisationseinheiten im MGU</a:t>
            </a:r>
          </a:p>
        </p:txBody>
      </p:sp>
      <p:sp>
        <p:nvSpPr>
          <p:cNvPr id="68" name="Textfeld 67">
            <a:extLst>
              <a:ext uri="{FF2B5EF4-FFF2-40B4-BE49-F238E27FC236}">
                <a16:creationId xmlns:a16="http://schemas.microsoft.com/office/drawing/2014/main" id="{0519BFB6-5885-4164-B3DD-BD5936EF4846}"/>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5" name="Gruppieren 20">
            <a:extLst>
              <a:ext uri="{FF2B5EF4-FFF2-40B4-BE49-F238E27FC236}">
                <a16:creationId xmlns:a16="http://schemas.microsoft.com/office/drawing/2014/main" id="{FEBC4476-18D7-40AA-9E8D-9AB1041A7AAA}"/>
              </a:ext>
            </a:extLst>
          </p:cNvPr>
          <p:cNvGrpSpPr>
            <a:grpSpLocks/>
          </p:cNvGrpSpPr>
          <p:nvPr/>
        </p:nvGrpSpPr>
        <p:grpSpPr bwMode="auto">
          <a:xfrm>
            <a:off x="3450038" y="1344965"/>
            <a:ext cx="3005924" cy="801851"/>
            <a:chOff x="4095744" y="1214422"/>
            <a:chExt cx="1836295" cy="500066"/>
          </a:xfrm>
        </p:grpSpPr>
        <p:sp>
          <p:nvSpPr>
            <p:cNvPr id="8216" name="Ellipse 7">
              <a:extLst>
                <a:ext uri="{FF2B5EF4-FFF2-40B4-BE49-F238E27FC236}">
                  <a16:creationId xmlns:a16="http://schemas.microsoft.com/office/drawing/2014/main" id="{6A350EF2-C3F4-4A41-A0EE-C8D6FC2B3999}"/>
                </a:ext>
              </a:extLst>
            </p:cNvPr>
            <p:cNvSpPr>
              <a:spLocks noChangeArrowheads="1"/>
            </p:cNvSpPr>
            <p:nvPr/>
          </p:nvSpPr>
          <p:spPr bwMode="auto">
            <a:xfrm>
              <a:off x="4095744" y="1214422"/>
              <a:ext cx="1785950" cy="500066"/>
            </a:xfrm>
            <a:prstGeom prst="ellipse">
              <a:avLst/>
            </a:prstGeom>
            <a:solidFill>
              <a:schemeClr val="accent1"/>
            </a:solidFill>
            <a:ln w="12700" algn="ctr">
              <a:solidFill>
                <a:schemeClr val="tx1"/>
              </a:solidFill>
              <a:round/>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b="1">
                <a:solidFill>
                  <a:schemeClr val="tx1"/>
                </a:solidFill>
              </a:endParaRPr>
            </a:p>
          </p:txBody>
        </p:sp>
        <p:sp>
          <p:nvSpPr>
            <p:cNvPr id="8217" name="Textfeld 4">
              <a:extLst>
                <a:ext uri="{FF2B5EF4-FFF2-40B4-BE49-F238E27FC236}">
                  <a16:creationId xmlns:a16="http://schemas.microsoft.com/office/drawing/2014/main" id="{2841A8C0-1697-4C00-80C2-BB42335B9E09}"/>
                </a:ext>
              </a:extLst>
            </p:cNvPr>
            <p:cNvSpPr txBox="1">
              <a:spLocks noChangeArrowheads="1"/>
            </p:cNvSpPr>
            <p:nvPr/>
          </p:nvSpPr>
          <p:spPr bwMode="auto">
            <a:xfrm>
              <a:off x="4179042" y="1325956"/>
              <a:ext cx="1752997" cy="24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2000" b="1" dirty="0">
                  <a:solidFill>
                    <a:schemeClr val="tx1"/>
                  </a:solidFill>
                </a:rPr>
                <a:t>Hauptversammlung</a:t>
              </a:r>
            </a:p>
          </p:txBody>
        </p:sp>
      </p:grpSp>
      <p:grpSp>
        <p:nvGrpSpPr>
          <p:cNvPr id="8196" name="Gruppieren 21">
            <a:extLst>
              <a:ext uri="{FF2B5EF4-FFF2-40B4-BE49-F238E27FC236}">
                <a16:creationId xmlns:a16="http://schemas.microsoft.com/office/drawing/2014/main" id="{6F8D7958-0706-494B-9709-1D70E0BCC6D7}"/>
              </a:ext>
            </a:extLst>
          </p:cNvPr>
          <p:cNvGrpSpPr>
            <a:grpSpLocks/>
          </p:cNvGrpSpPr>
          <p:nvPr/>
        </p:nvGrpSpPr>
        <p:grpSpPr bwMode="auto">
          <a:xfrm>
            <a:off x="659852" y="4666923"/>
            <a:ext cx="8514858" cy="801851"/>
            <a:chOff x="2095480" y="3286124"/>
            <a:chExt cx="5786478" cy="500066"/>
          </a:xfrm>
        </p:grpSpPr>
        <p:grpSp>
          <p:nvGrpSpPr>
            <p:cNvPr id="8210" name="Gruppieren 10">
              <a:extLst>
                <a:ext uri="{FF2B5EF4-FFF2-40B4-BE49-F238E27FC236}">
                  <a16:creationId xmlns:a16="http://schemas.microsoft.com/office/drawing/2014/main" id="{C5D91820-88FF-4E2A-B16C-FD6437696272}"/>
                </a:ext>
              </a:extLst>
            </p:cNvPr>
            <p:cNvGrpSpPr>
              <a:grpSpLocks/>
            </p:cNvGrpSpPr>
            <p:nvPr/>
          </p:nvGrpSpPr>
          <p:grpSpPr bwMode="auto">
            <a:xfrm>
              <a:off x="2095480" y="3286124"/>
              <a:ext cx="1785950" cy="500066"/>
              <a:chOff x="2809860" y="4786322"/>
              <a:chExt cx="1785950" cy="500066"/>
            </a:xfrm>
          </p:grpSpPr>
          <p:sp>
            <p:nvSpPr>
              <p:cNvPr id="8214" name="Ellipse 9">
                <a:extLst>
                  <a:ext uri="{FF2B5EF4-FFF2-40B4-BE49-F238E27FC236}">
                    <a16:creationId xmlns:a16="http://schemas.microsoft.com/office/drawing/2014/main" id="{9B7588A1-078A-485C-B79E-D44D9BEB7915}"/>
                  </a:ext>
                </a:extLst>
              </p:cNvPr>
              <p:cNvSpPr>
                <a:spLocks noChangeArrowheads="1"/>
              </p:cNvSpPr>
              <p:nvPr/>
            </p:nvSpPr>
            <p:spPr bwMode="auto">
              <a:xfrm>
                <a:off x="2809860" y="4786322"/>
                <a:ext cx="1785950" cy="500066"/>
              </a:xfrm>
              <a:prstGeom prst="ellipse">
                <a:avLst/>
              </a:prstGeom>
              <a:solidFill>
                <a:schemeClr val="accent1"/>
              </a:solidFill>
              <a:ln w="12700" algn="ctr">
                <a:solidFill>
                  <a:schemeClr val="tx1"/>
                </a:solidFill>
                <a:round/>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b="1">
                  <a:solidFill>
                    <a:schemeClr val="tx1"/>
                  </a:solidFill>
                </a:endParaRPr>
              </a:p>
            </p:txBody>
          </p:sp>
          <p:sp>
            <p:nvSpPr>
              <p:cNvPr id="8215" name="Textfeld 5">
                <a:extLst>
                  <a:ext uri="{FF2B5EF4-FFF2-40B4-BE49-F238E27FC236}">
                    <a16:creationId xmlns:a16="http://schemas.microsoft.com/office/drawing/2014/main" id="{219F67C7-0EBC-4EAF-B6B8-13745B89246F}"/>
                  </a:ext>
                </a:extLst>
              </p:cNvPr>
              <p:cNvSpPr txBox="1">
                <a:spLocks noChangeArrowheads="1"/>
              </p:cNvSpPr>
              <p:nvPr/>
            </p:nvSpPr>
            <p:spPr bwMode="auto">
              <a:xfrm>
                <a:off x="3162463" y="4897856"/>
                <a:ext cx="1141867" cy="24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2000" b="1" dirty="0">
                    <a:solidFill>
                      <a:schemeClr val="tx1"/>
                    </a:solidFill>
                  </a:rPr>
                  <a:t>Aufsichtsrat</a:t>
                </a:r>
              </a:p>
            </p:txBody>
          </p:sp>
        </p:grpSp>
        <p:grpSp>
          <p:nvGrpSpPr>
            <p:cNvPr id="8211" name="Gruppieren 11">
              <a:extLst>
                <a:ext uri="{FF2B5EF4-FFF2-40B4-BE49-F238E27FC236}">
                  <a16:creationId xmlns:a16="http://schemas.microsoft.com/office/drawing/2014/main" id="{0C42AE99-95CC-4CBC-B53C-94D0DCB3762C}"/>
                </a:ext>
              </a:extLst>
            </p:cNvPr>
            <p:cNvGrpSpPr>
              <a:grpSpLocks/>
            </p:cNvGrpSpPr>
            <p:nvPr/>
          </p:nvGrpSpPr>
          <p:grpSpPr bwMode="auto">
            <a:xfrm>
              <a:off x="6096008" y="3286124"/>
              <a:ext cx="1785950" cy="500066"/>
              <a:chOff x="5524504" y="4786322"/>
              <a:chExt cx="1785950" cy="500066"/>
            </a:xfrm>
          </p:grpSpPr>
          <p:sp>
            <p:nvSpPr>
              <p:cNvPr id="8212" name="Ellipse 8">
                <a:extLst>
                  <a:ext uri="{FF2B5EF4-FFF2-40B4-BE49-F238E27FC236}">
                    <a16:creationId xmlns:a16="http://schemas.microsoft.com/office/drawing/2014/main" id="{53C3EE6F-678A-4FDF-9048-CC9151AC1AA3}"/>
                  </a:ext>
                </a:extLst>
              </p:cNvPr>
              <p:cNvSpPr>
                <a:spLocks noChangeArrowheads="1"/>
              </p:cNvSpPr>
              <p:nvPr/>
            </p:nvSpPr>
            <p:spPr bwMode="auto">
              <a:xfrm>
                <a:off x="5524504" y="4786322"/>
                <a:ext cx="1785950" cy="500066"/>
              </a:xfrm>
              <a:prstGeom prst="ellipse">
                <a:avLst/>
              </a:prstGeom>
              <a:solidFill>
                <a:schemeClr val="accent1"/>
              </a:solidFill>
              <a:ln w="12700" algn="ctr">
                <a:solidFill>
                  <a:schemeClr val="tx1"/>
                </a:solidFill>
                <a:round/>
                <a:headEnd/>
                <a:tailEnd/>
              </a:ln>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b="1">
                  <a:solidFill>
                    <a:schemeClr val="tx1"/>
                  </a:solidFill>
                </a:endParaRPr>
              </a:p>
            </p:txBody>
          </p:sp>
          <p:sp>
            <p:nvSpPr>
              <p:cNvPr id="8213" name="Textfeld 6">
                <a:extLst>
                  <a:ext uri="{FF2B5EF4-FFF2-40B4-BE49-F238E27FC236}">
                    <a16:creationId xmlns:a16="http://schemas.microsoft.com/office/drawing/2014/main" id="{AB7393A3-C261-483F-AACA-A73F87EFA126}"/>
                  </a:ext>
                </a:extLst>
              </p:cNvPr>
              <p:cNvSpPr txBox="1">
                <a:spLocks noChangeArrowheads="1"/>
              </p:cNvSpPr>
              <p:nvPr/>
            </p:nvSpPr>
            <p:spPr bwMode="auto">
              <a:xfrm>
                <a:off x="5997428" y="4897856"/>
                <a:ext cx="868568" cy="24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2000" b="1">
                    <a:solidFill>
                      <a:schemeClr val="tx1"/>
                    </a:solidFill>
                  </a:rPr>
                  <a:t>Vorstand</a:t>
                </a:r>
              </a:p>
            </p:txBody>
          </p:sp>
        </p:grpSp>
      </p:grpSp>
      <p:sp>
        <p:nvSpPr>
          <p:cNvPr id="8199" name="Textfeld 13">
            <a:extLst>
              <a:ext uri="{FF2B5EF4-FFF2-40B4-BE49-F238E27FC236}">
                <a16:creationId xmlns:a16="http://schemas.microsoft.com/office/drawing/2014/main" id="{946628D4-9722-47B6-A8A7-E163B594AE0B}"/>
              </a:ext>
            </a:extLst>
          </p:cNvPr>
          <p:cNvSpPr txBox="1">
            <a:spLocks noChangeArrowheads="1"/>
          </p:cNvSpPr>
          <p:nvPr/>
        </p:nvSpPr>
        <p:spPr bwMode="auto">
          <a:xfrm>
            <a:off x="1024274" y="2605143"/>
            <a:ext cx="1972015" cy="584775"/>
          </a:xfrm>
          <a:prstGeom prst="rect">
            <a:avLst/>
          </a:prstGeom>
          <a:noFill/>
          <a:ln w="9525">
            <a:noFill/>
            <a:miter lim="800000"/>
            <a:headEnd/>
            <a:tailEnd/>
          </a:ln>
        </p:spPr>
        <p:txBody>
          <a:bodyPr wrap="none">
            <a:spAutoFit/>
          </a:bodyPr>
          <a:lstStyle/>
          <a:p>
            <a:pPr eaLnBrk="1" hangingPunct="1">
              <a:defRPr/>
            </a:pPr>
            <a:r>
              <a:rPr lang="de-CH" dirty="0">
                <a:latin typeface="+mj-lt"/>
              </a:rPr>
              <a:t>wählt Mitglieder;</a:t>
            </a:r>
          </a:p>
          <a:p>
            <a:pPr eaLnBrk="1" hangingPunct="1">
              <a:defRPr/>
            </a:pPr>
            <a:r>
              <a:rPr lang="de-CH" dirty="0">
                <a:latin typeface="+mj-lt"/>
              </a:rPr>
              <a:t>jährliche Entlastung</a:t>
            </a:r>
          </a:p>
        </p:txBody>
      </p:sp>
      <p:sp>
        <p:nvSpPr>
          <p:cNvPr id="8200" name="Textfeld 14">
            <a:extLst>
              <a:ext uri="{FF2B5EF4-FFF2-40B4-BE49-F238E27FC236}">
                <a16:creationId xmlns:a16="http://schemas.microsoft.com/office/drawing/2014/main" id="{87E86230-C3EB-4271-BFE5-705EC39B7464}"/>
              </a:ext>
            </a:extLst>
          </p:cNvPr>
          <p:cNvSpPr txBox="1">
            <a:spLocks noChangeArrowheads="1"/>
          </p:cNvSpPr>
          <p:nvPr/>
        </p:nvSpPr>
        <p:spPr bwMode="auto">
          <a:xfrm>
            <a:off x="6869041" y="2752785"/>
            <a:ext cx="1972015" cy="338554"/>
          </a:xfrm>
          <a:prstGeom prst="rect">
            <a:avLst/>
          </a:prstGeom>
          <a:noFill/>
          <a:ln w="9525">
            <a:noFill/>
            <a:miter lim="800000"/>
            <a:headEnd/>
            <a:tailEnd/>
          </a:ln>
        </p:spPr>
        <p:txBody>
          <a:bodyPr wrap="none">
            <a:spAutoFit/>
          </a:bodyPr>
          <a:lstStyle/>
          <a:p>
            <a:pPr eaLnBrk="1" hangingPunct="1">
              <a:defRPr/>
            </a:pPr>
            <a:r>
              <a:rPr lang="de-CH">
                <a:latin typeface="+mj-lt"/>
              </a:rPr>
              <a:t>jährliche Entlastung</a:t>
            </a:r>
          </a:p>
        </p:txBody>
      </p:sp>
      <p:sp>
        <p:nvSpPr>
          <p:cNvPr id="2" name="Textfeld 15">
            <a:extLst>
              <a:ext uri="{FF2B5EF4-FFF2-40B4-BE49-F238E27FC236}">
                <a16:creationId xmlns:a16="http://schemas.microsoft.com/office/drawing/2014/main" id="{71FE1C25-CB6A-4AA0-8AA5-2F3FF0D1182E}"/>
              </a:ext>
            </a:extLst>
          </p:cNvPr>
          <p:cNvSpPr txBox="1">
            <a:spLocks noChangeArrowheads="1"/>
          </p:cNvSpPr>
          <p:nvPr/>
        </p:nvSpPr>
        <p:spPr bwMode="auto">
          <a:xfrm>
            <a:off x="3450968" y="3180170"/>
            <a:ext cx="8819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latin typeface="Arial Narrow" panose="020B0606020202030204" pitchFamily="34" charset="0"/>
              </a:rPr>
              <a:t>informiert</a:t>
            </a:r>
          </a:p>
          <a:p>
            <a:pPr eaLnBrk="1" hangingPunct="1">
              <a:lnSpc>
                <a:spcPct val="100000"/>
              </a:lnSpc>
              <a:spcBef>
                <a:spcPct val="0"/>
              </a:spcBef>
              <a:buClrTx/>
              <a:buSzTx/>
              <a:buFontTx/>
              <a:buNone/>
            </a:pPr>
            <a:r>
              <a:rPr lang="de-CH" altLang="de-DE" sz="1600">
                <a:solidFill>
                  <a:schemeClr val="tx1"/>
                </a:solidFill>
                <a:latin typeface="Arial Narrow" panose="020B0606020202030204" pitchFamily="34" charset="0"/>
              </a:rPr>
              <a:t>jährlich</a:t>
            </a:r>
          </a:p>
        </p:txBody>
      </p:sp>
      <p:sp>
        <p:nvSpPr>
          <p:cNvPr id="8202" name="Textfeld 17">
            <a:extLst>
              <a:ext uri="{FF2B5EF4-FFF2-40B4-BE49-F238E27FC236}">
                <a16:creationId xmlns:a16="http://schemas.microsoft.com/office/drawing/2014/main" id="{BB1881D0-FC06-4B43-8D7A-F52A6780CF56}"/>
              </a:ext>
            </a:extLst>
          </p:cNvPr>
          <p:cNvSpPr txBox="1">
            <a:spLocks noChangeArrowheads="1"/>
          </p:cNvSpPr>
          <p:nvPr/>
        </p:nvSpPr>
        <p:spPr bwMode="auto">
          <a:xfrm>
            <a:off x="3734078" y="4407401"/>
            <a:ext cx="2478564" cy="338554"/>
          </a:xfrm>
          <a:prstGeom prst="rect">
            <a:avLst/>
          </a:prstGeom>
          <a:noFill/>
          <a:ln w="9525">
            <a:noFill/>
            <a:miter lim="800000"/>
            <a:headEnd/>
            <a:tailEnd/>
          </a:ln>
        </p:spPr>
        <p:txBody>
          <a:bodyPr wrap="none">
            <a:spAutoFit/>
          </a:bodyPr>
          <a:lstStyle/>
          <a:p>
            <a:pPr eaLnBrk="1" hangingPunct="1">
              <a:defRPr/>
            </a:pPr>
            <a:r>
              <a:rPr lang="de-CH" dirty="0">
                <a:latin typeface="+mj-lt"/>
              </a:rPr>
              <a:t>bestellt, überwacht, berät</a:t>
            </a:r>
          </a:p>
        </p:txBody>
      </p:sp>
      <p:sp>
        <p:nvSpPr>
          <p:cNvPr id="8203" name="Textfeld 18">
            <a:extLst>
              <a:ext uri="{FF2B5EF4-FFF2-40B4-BE49-F238E27FC236}">
                <a16:creationId xmlns:a16="http://schemas.microsoft.com/office/drawing/2014/main" id="{12A82E02-F892-49D1-A4E0-055E085C6DDA}"/>
              </a:ext>
            </a:extLst>
          </p:cNvPr>
          <p:cNvSpPr txBox="1">
            <a:spLocks noChangeArrowheads="1"/>
          </p:cNvSpPr>
          <p:nvPr/>
        </p:nvSpPr>
        <p:spPr bwMode="auto">
          <a:xfrm>
            <a:off x="3759776" y="5270347"/>
            <a:ext cx="2419252" cy="338554"/>
          </a:xfrm>
          <a:prstGeom prst="rect">
            <a:avLst/>
          </a:prstGeom>
          <a:noFill/>
          <a:ln w="9525">
            <a:noFill/>
            <a:miter lim="800000"/>
            <a:headEnd/>
            <a:tailEnd/>
          </a:ln>
        </p:spPr>
        <p:txBody>
          <a:bodyPr wrap="none">
            <a:spAutoFit/>
          </a:bodyPr>
          <a:lstStyle/>
          <a:p>
            <a:pPr eaLnBrk="1" hangingPunct="1">
              <a:defRPr/>
            </a:pPr>
            <a:r>
              <a:rPr lang="de-CH" dirty="0">
                <a:latin typeface="+mj-lt"/>
              </a:rPr>
              <a:t>berichtet regelmässig an</a:t>
            </a:r>
          </a:p>
        </p:txBody>
      </p:sp>
      <p:cxnSp>
        <p:nvCxnSpPr>
          <p:cNvPr id="3" name="Gerade Verbindung mit Pfeil 23">
            <a:extLst>
              <a:ext uri="{FF2B5EF4-FFF2-40B4-BE49-F238E27FC236}">
                <a16:creationId xmlns:a16="http://schemas.microsoft.com/office/drawing/2014/main" id="{79FDDC9B-AE8F-4CAD-937F-775CCFA19100}"/>
              </a:ext>
            </a:extLst>
          </p:cNvPr>
          <p:cNvCxnSpPr>
            <a:cxnSpLocks noChangeShapeType="1"/>
          </p:cNvCxnSpPr>
          <p:nvPr/>
        </p:nvCxnSpPr>
        <p:spPr bwMode="auto">
          <a:xfrm rot="5400000" flipH="1" flipV="1">
            <a:off x="2142391" y="2512425"/>
            <a:ext cx="2291006" cy="1681947"/>
          </a:xfrm>
          <a:prstGeom prst="straightConnector1">
            <a:avLst/>
          </a:prstGeom>
          <a:noFill/>
          <a:ln w="25400" algn="ctr">
            <a:solidFill>
              <a:schemeClr val="bg2"/>
            </a:solidFill>
            <a:round/>
            <a:headEnd/>
            <a:tailEnd type="arrow" w="med" len="med"/>
          </a:ln>
          <a:extLst>
            <a:ext uri="{909E8E84-426E-40DD-AFC4-6F175D3DCCD1}">
              <a14:hiddenFill xmlns:a14="http://schemas.microsoft.com/office/drawing/2010/main">
                <a:noFill/>
              </a14:hiddenFill>
            </a:ext>
          </a:extLst>
        </p:spPr>
      </p:cxnSp>
      <p:cxnSp>
        <p:nvCxnSpPr>
          <p:cNvPr id="4" name="Gerade Verbindung mit Pfeil 24">
            <a:extLst>
              <a:ext uri="{FF2B5EF4-FFF2-40B4-BE49-F238E27FC236}">
                <a16:creationId xmlns:a16="http://schemas.microsoft.com/office/drawing/2014/main" id="{4183A0EA-7AC7-4510-ABA9-704B7D5A6CAF}"/>
              </a:ext>
            </a:extLst>
          </p:cNvPr>
          <p:cNvCxnSpPr>
            <a:cxnSpLocks noChangeShapeType="1"/>
          </p:cNvCxnSpPr>
          <p:nvPr/>
        </p:nvCxnSpPr>
        <p:spPr bwMode="auto">
          <a:xfrm rot="5400000">
            <a:off x="1777977" y="2451346"/>
            <a:ext cx="2291006" cy="1681947"/>
          </a:xfrm>
          <a:prstGeom prst="straightConnector1">
            <a:avLst/>
          </a:prstGeom>
          <a:noFill/>
          <a:ln w="25400" algn="ctr">
            <a:solidFill>
              <a:schemeClr val="bg2"/>
            </a:solidFill>
            <a:round/>
            <a:headEnd/>
            <a:tailEnd type="arrow" w="med" len="med"/>
          </a:ln>
          <a:extLst>
            <a:ext uri="{909E8E84-426E-40DD-AFC4-6F175D3DCCD1}">
              <a14:hiddenFill xmlns:a14="http://schemas.microsoft.com/office/drawing/2010/main">
                <a:noFill/>
              </a14:hiddenFill>
            </a:ext>
          </a:extLst>
        </p:spPr>
      </p:cxnSp>
      <p:cxnSp>
        <p:nvCxnSpPr>
          <p:cNvPr id="8204" name="Gerade Verbindung mit Pfeil 27">
            <a:extLst>
              <a:ext uri="{FF2B5EF4-FFF2-40B4-BE49-F238E27FC236}">
                <a16:creationId xmlns:a16="http://schemas.microsoft.com/office/drawing/2014/main" id="{5859D8D4-C670-4AF1-8CD3-B7A8F6094FA6}"/>
              </a:ext>
            </a:extLst>
          </p:cNvPr>
          <p:cNvCxnSpPr>
            <a:cxnSpLocks noChangeShapeType="1"/>
          </p:cNvCxnSpPr>
          <p:nvPr/>
        </p:nvCxnSpPr>
        <p:spPr bwMode="auto">
          <a:xfrm rot="16200000" flipV="1">
            <a:off x="5401165" y="2512425"/>
            <a:ext cx="2291006" cy="1681947"/>
          </a:xfrm>
          <a:prstGeom prst="straightConnector1">
            <a:avLst/>
          </a:prstGeom>
          <a:noFill/>
          <a:ln w="25400" algn="ctr">
            <a:solidFill>
              <a:schemeClr val="bg2"/>
            </a:solidFill>
            <a:round/>
            <a:headEnd/>
            <a:tailEnd type="arrow" w="med" len="med"/>
          </a:ln>
          <a:extLst>
            <a:ext uri="{909E8E84-426E-40DD-AFC4-6F175D3DCCD1}">
              <a14:hiddenFill xmlns:a14="http://schemas.microsoft.com/office/drawing/2010/main">
                <a:noFill/>
              </a14:hiddenFill>
            </a:ext>
          </a:extLst>
        </p:spPr>
      </p:cxnSp>
      <p:cxnSp>
        <p:nvCxnSpPr>
          <p:cNvPr id="8205" name="Gerade Verbindung mit Pfeil 28">
            <a:extLst>
              <a:ext uri="{FF2B5EF4-FFF2-40B4-BE49-F238E27FC236}">
                <a16:creationId xmlns:a16="http://schemas.microsoft.com/office/drawing/2014/main" id="{5C6ED9B8-FC8C-4EBB-BA8A-66BBA78BC98C}"/>
              </a:ext>
            </a:extLst>
          </p:cNvPr>
          <p:cNvCxnSpPr>
            <a:cxnSpLocks noChangeShapeType="1"/>
          </p:cNvCxnSpPr>
          <p:nvPr/>
        </p:nvCxnSpPr>
        <p:spPr bwMode="auto">
          <a:xfrm rot="16200000" flipH="1">
            <a:off x="5765580" y="2451346"/>
            <a:ext cx="2291006" cy="1681947"/>
          </a:xfrm>
          <a:prstGeom prst="straightConnector1">
            <a:avLst/>
          </a:prstGeom>
          <a:noFill/>
          <a:ln w="25400" algn="ctr">
            <a:solidFill>
              <a:schemeClr val="bg2"/>
            </a:solidFill>
            <a:round/>
            <a:headEnd/>
            <a:tailEnd type="arrow" w="med" len="med"/>
          </a:ln>
          <a:extLst>
            <a:ext uri="{909E8E84-426E-40DD-AFC4-6F175D3DCCD1}">
              <a14:hiddenFill xmlns:a14="http://schemas.microsoft.com/office/drawing/2010/main">
                <a:noFill/>
              </a14:hiddenFill>
            </a:ext>
          </a:extLst>
        </p:spPr>
      </p:cxnSp>
      <p:cxnSp>
        <p:nvCxnSpPr>
          <p:cNvPr id="8206" name="Gerade Verbindung mit Pfeil 30">
            <a:extLst>
              <a:ext uri="{FF2B5EF4-FFF2-40B4-BE49-F238E27FC236}">
                <a16:creationId xmlns:a16="http://schemas.microsoft.com/office/drawing/2014/main" id="{984AA3B7-C44D-42DD-B8D9-9E337C3B1FFE}"/>
              </a:ext>
            </a:extLst>
          </p:cNvPr>
          <p:cNvCxnSpPr>
            <a:cxnSpLocks noChangeShapeType="1"/>
          </p:cNvCxnSpPr>
          <p:nvPr/>
        </p:nvCxnSpPr>
        <p:spPr bwMode="auto">
          <a:xfrm>
            <a:off x="3550701" y="4896023"/>
            <a:ext cx="2733164" cy="2546"/>
          </a:xfrm>
          <a:prstGeom prst="straightConnector1">
            <a:avLst/>
          </a:prstGeom>
          <a:noFill/>
          <a:ln w="25400" algn="ctr">
            <a:solidFill>
              <a:schemeClr val="bg2"/>
            </a:solidFill>
            <a:round/>
            <a:headEnd/>
            <a:tailEnd type="arrow" w="med" len="med"/>
          </a:ln>
          <a:extLst>
            <a:ext uri="{909E8E84-426E-40DD-AFC4-6F175D3DCCD1}">
              <a14:hiddenFill xmlns:a14="http://schemas.microsoft.com/office/drawing/2010/main">
                <a:noFill/>
              </a14:hiddenFill>
            </a:ext>
          </a:extLst>
        </p:spPr>
      </p:cxnSp>
      <p:cxnSp>
        <p:nvCxnSpPr>
          <p:cNvPr id="8207" name="Gerade Verbindung mit Pfeil 33">
            <a:extLst>
              <a:ext uri="{FF2B5EF4-FFF2-40B4-BE49-F238E27FC236}">
                <a16:creationId xmlns:a16="http://schemas.microsoft.com/office/drawing/2014/main" id="{65D6D704-C975-4B94-A8B4-642B21D4BDAA}"/>
              </a:ext>
            </a:extLst>
          </p:cNvPr>
          <p:cNvCxnSpPr>
            <a:cxnSpLocks noChangeShapeType="1"/>
          </p:cNvCxnSpPr>
          <p:nvPr/>
        </p:nvCxnSpPr>
        <p:spPr bwMode="auto">
          <a:xfrm flipH="1">
            <a:off x="3550701" y="5140396"/>
            <a:ext cx="2733164" cy="2546"/>
          </a:xfrm>
          <a:prstGeom prst="straightConnector1">
            <a:avLst/>
          </a:prstGeom>
          <a:noFill/>
          <a:ln w="25400" algn="ctr">
            <a:solidFill>
              <a:schemeClr val="bg2"/>
            </a:solidFill>
            <a:round/>
            <a:headEnd/>
            <a:tailEnd type="arrow" w="med" len="med"/>
          </a:ln>
          <a:extLst>
            <a:ext uri="{909E8E84-426E-40DD-AFC4-6F175D3DCCD1}">
              <a14:hiddenFill xmlns:a14="http://schemas.microsoft.com/office/drawing/2010/main">
                <a:noFill/>
              </a14:hiddenFill>
            </a:ext>
          </a:extLst>
        </p:spPr>
      </p:cxnSp>
      <p:sp>
        <p:nvSpPr>
          <p:cNvPr id="8209" name="Textfeld 15">
            <a:extLst>
              <a:ext uri="{FF2B5EF4-FFF2-40B4-BE49-F238E27FC236}">
                <a16:creationId xmlns:a16="http://schemas.microsoft.com/office/drawing/2014/main" id="{74E6FAB2-49C9-483A-8A6C-D0ADE192A305}"/>
              </a:ext>
            </a:extLst>
          </p:cNvPr>
          <p:cNvSpPr txBox="1">
            <a:spLocks noChangeArrowheads="1"/>
          </p:cNvSpPr>
          <p:nvPr/>
        </p:nvSpPr>
        <p:spPr bwMode="auto">
          <a:xfrm>
            <a:off x="5575905" y="3180170"/>
            <a:ext cx="8819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600">
                <a:solidFill>
                  <a:schemeClr val="tx1"/>
                </a:solidFill>
                <a:latin typeface="Arial Narrow" panose="020B0606020202030204" pitchFamily="34" charset="0"/>
              </a:rPr>
              <a:t>informiert</a:t>
            </a:r>
          </a:p>
          <a:p>
            <a:pPr algn="r" eaLnBrk="1" hangingPunct="1">
              <a:lnSpc>
                <a:spcPct val="100000"/>
              </a:lnSpc>
              <a:spcBef>
                <a:spcPct val="0"/>
              </a:spcBef>
              <a:buClrTx/>
              <a:buSzTx/>
              <a:buFontTx/>
              <a:buNone/>
            </a:pPr>
            <a:r>
              <a:rPr lang="de-CH" altLang="de-DE" sz="1600">
                <a:solidFill>
                  <a:schemeClr val="tx1"/>
                </a:solidFill>
                <a:latin typeface="Arial Narrow" panose="020B0606020202030204" pitchFamily="34" charset="0"/>
              </a:rPr>
              <a:t>jährlich</a:t>
            </a:r>
          </a:p>
        </p:txBody>
      </p:sp>
      <p:sp>
        <p:nvSpPr>
          <p:cNvPr id="26" name="Titel 1">
            <a:extLst>
              <a:ext uri="{FF2B5EF4-FFF2-40B4-BE49-F238E27FC236}">
                <a16:creationId xmlns:a16="http://schemas.microsoft.com/office/drawing/2014/main" id="{2008EC14-E2F8-4D08-B768-F09AB762437C}"/>
              </a:ext>
            </a:extLst>
          </p:cNvPr>
          <p:cNvSpPr txBox="1">
            <a:spLocks/>
          </p:cNvSpPr>
          <p:nvPr/>
        </p:nvSpPr>
        <p:spPr>
          <a:xfrm>
            <a:off x="272256" y="214595"/>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Rollenverteilung im Corporate Management bei E.ON</a:t>
            </a:r>
          </a:p>
        </p:txBody>
      </p:sp>
      <p:sp>
        <p:nvSpPr>
          <p:cNvPr id="27" name="Textfeld 26">
            <a:extLst>
              <a:ext uri="{FF2B5EF4-FFF2-40B4-BE49-F238E27FC236}">
                <a16:creationId xmlns:a16="http://schemas.microsoft.com/office/drawing/2014/main" id="{D82FE51A-E529-4D3A-B90E-AB42247ED585}"/>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8">
            <a:extLst>
              <a:ext uri="{FF2B5EF4-FFF2-40B4-BE49-F238E27FC236}">
                <a16:creationId xmlns:a16="http://schemas.microsoft.com/office/drawing/2014/main" id="{34A82901-592A-47CF-95FC-2AF88AB1130B}"/>
              </a:ext>
            </a:extLst>
          </p:cNvPr>
          <p:cNvSpPr txBox="1">
            <a:spLocks noChangeArrowheads="1"/>
          </p:cNvSpPr>
          <p:nvPr/>
        </p:nvSpPr>
        <p:spPr bwMode="auto">
          <a:xfrm>
            <a:off x="904356" y="4703904"/>
            <a:ext cx="18469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600" dirty="0">
                <a:solidFill>
                  <a:schemeClr val="tx1"/>
                </a:solidFill>
              </a:rPr>
              <a:t>(a)</a:t>
            </a:r>
            <a:br>
              <a:rPr lang="de-CH" altLang="de-DE" sz="1600" dirty="0">
                <a:solidFill>
                  <a:schemeClr val="tx1"/>
                </a:solidFill>
              </a:rPr>
            </a:br>
            <a:r>
              <a:rPr lang="de-CH" altLang="de-DE" sz="1600" dirty="0">
                <a:solidFill>
                  <a:schemeClr val="tx1"/>
                </a:solidFill>
              </a:rPr>
              <a:t>ohne Einsitz in die</a:t>
            </a:r>
            <a:br>
              <a:rPr lang="de-CH" altLang="de-DE" sz="1600" dirty="0">
                <a:solidFill>
                  <a:schemeClr val="tx1"/>
                </a:solidFill>
              </a:rPr>
            </a:br>
            <a:r>
              <a:rPr lang="de-CH" altLang="de-DE" sz="1600" dirty="0">
                <a:solidFill>
                  <a:schemeClr val="tx1"/>
                </a:solidFill>
              </a:rPr>
              <a:t>Unternehmens-</a:t>
            </a:r>
            <a:br>
              <a:rPr lang="de-CH" altLang="de-DE" sz="1600" dirty="0">
                <a:solidFill>
                  <a:schemeClr val="tx1"/>
                </a:solidFill>
              </a:rPr>
            </a:br>
            <a:r>
              <a:rPr lang="de-CH" altLang="de-DE" sz="1600" dirty="0" err="1">
                <a:solidFill>
                  <a:schemeClr val="tx1"/>
                </a:solidFill>
              </a:rPr>
              <a:t>leitung</a:t>
            </a:r>
            <a:endParaRPr lang="de-DE" altLang="de-DE" sz="1600" dirty="0">
              <a:solidFill>
                <a:schemeClr val="tx1"/>
              </a:solidFill>
            </a:endParaRPr>
          </a:p>
        </p:txBody>
      </p:sp>
      <p:sp>
        <p:nvSpPr>
          <p:cNvPr id="11269" name="Text Box 9">
            <a:extLst>
              <a:ext uri="{FF2B5EF4-FFF2-40B4-BE49-F238E27FC236}">
                <a16:creationId xmlns:a16="http://schemas.microsoft.com/office/drawing/2014/main" id="{56AAE3FE-1F67-4E0C-AF5E-D12233489D25}"/>
              </a:ext>
            </a:extLst>
          </p:cNvPr>
          <p:cNvSpPr txBox="1">
            <a:spLocks noChangeArrowheads="1"/>
          </p:cNvSpPr>
          <p:nvPr/>
        </p:nvSpPr>
        <p:spPr bwMode="auto">
          <a:xfrm>
            <a:off x="3669511" y="4703904"/>
            <a:ext cx="238347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600" dirty="0">
                <a:solidFill>
                  <a:schemeClr val="tx1"/>
                </a:solidFill>
              </a:rPr>
              <a:t>(b)</a:t>
            </a:r>
            <a:br>
              <a:rPr lang="de-CH" altLang="de-DE" sz="1600" dirty="0">
                <a:solidFill>
                  <a:schemeClr val="tx1"/>
                </a:solidFill>
              </a:rPr>
            </a:br>
            <a:r>
              <a:rPr lang="de-CH" altLang="de-DE" sz="1600" dirty="0">
                <a:solidFill>
                  <a:schemeClr val="tx1"/>
                </a:solidFill>
              </a:rPr>
              <a:t>ohne Einsitz, aber </a:t>
            </a:r>
            <a:br>
              <a:rPr lang="de-CH" altLang="de-DE" sz="1600" dirty="0">
                <a:solidFill>
                  <a:schemeClr val="tx1"/>
                </a:solidFill>
              </a:rPr>
            </a:br>
            <a:r>
              <a:rPr lang="de-CH" altLang="de-DE" sz="1600" dirty="0">
                <a:solidFill>
                  <a:schemeClr val="tx1"/>
                </a:solidFill>
              </a:rPr>
              <a:t>vertreten durch einen</a:t>
            </a:r>
            <a:br>
              <a:rPr lang="de-CH" altLang="de-DE" sz="1600" dirty="0">
                <a:solidFill>
                  <a:schemeClr val="tx1"/>
                </a:solidFill>
              </a:rPr>
            </a:br>
            <a:r>
              <a:rPr lang="de-CH" altLang="de-DE" sz="1600" dirty="0">
                <a:solidFill>
                  <a:schemeClr val="tx1"/>
                </a:solidFill>
              </a:rPr>
              <a:t>Chief Operating </a:t>
            </a:r>
            <a:r>
              <a:rPr lang="de-CH" altLang="de-DE" sz="1600" dirty="0" err="1">
                <a:solidFill>
                  <a:schemeClr val="tx1"/>
                </a:solidFill>
              </a:rPr>
              <a:t>Officier</a:t>
            </a:r>
            <a:r>
              <a:rPr lang="de-CH" altLang="de-DE" sz="1600" dirty="0">
                <a:solidFill>
                  <a:schemeClr val="tx1"/>
                </a:solidFill>
              </a:rPr>
              <a:t> </a:t>
            </a:r>
            <a:endParaRPr lang="de-DE" altLang="de-DE" sz="1600" dirty="0">
              <a:solidFill>
                <a:schemeClr val="tx1"/>
              </a:solidFill>
            </a:endParaRPr>
          </a:p>
        </p:txBody>
      </p:sp>
      <p:sp>
        <p:nvSpPr>
          <p:cNvPr id="11270" name="Text Box 11">
            <a:extLst>
              <a:ext uri="{FF2B5EF4-FFF2-40B4-BE49-F238E27FC236}">
                <a16:creationId xmlns:a16="http://schemas.microsoft.com/office/drawing/2014/main" id="{6A637709-ACA2-4362-B264-2C52072EF137}"/>
              </a:ext>
            </a:extLst>
          </p:cNvPr>
          <p:cNvSpPr txBox="1">
            <a:spLocks noChangeArrowheads="1"/>
          </p:cNvSpPr>
          <p:nvPr/>
        </p:nvSpPr>
        <p:spPr bwMode="auto">
          <a:xfrm>
            <a:off x="7046527" y="4703904"/>
            <a:ext cx="166584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600" dirty="0">
                <a:solidFill>
                  <a:schemeClr val="tx1"/>
                </a:solidFill>
              </a:rPr>
              <a:t>(c)</a:t>
            </a:r>
          </a:p>
          <a:p>
            <a:pPr algn="ctr" eaLnBrk="1" hangingPunct="1">
              <a:lnSpc>
                <a:spcPct val="100000"/>
              </a:lnSpc>
              <a:spcBef>
                <a:spcPct val="0"/>
              </a:spcBef>
              <a:buClrTx/>
              <a:buSzTx/>
              <a:buFontTx/>
              <a:buNone/>
            </a:pPr>
            <a:r>
              <a:rPr lang="de-CH" altLang="de-DE" sz="1600" dirty="0">
                <a:solidFill>
                  <a:schemeClr val="tx1"/>
                </a:solidFill>
              </a:rPr>
              <a:t>mit Einsitz in die</a:t>
            </a:r>
            <a:br>
              <a:rPr lang="de-CH" altLang="de-DE" sz="1600" dirty="0">
                <a:solidFill>
                  <a:schemeClr val="tx1"/>
                </a:solidFill>
              </a:rPr>
            </a:br>
            <a:r>
              <a:rPr lang="de-CH" altLang="de-DE" sz="1600" dirty="0">
                <a:solidFill>
                  <a:schemeClr val="tx1"/>
                </a:solidFill>
              </a:rPr>
              <a:t>Unternehmens-</a:t>
            </a:r>
            <a:br>
              <a:rPr lang="de-CH" altLang="de-DE" sz="1600" dirty="0">
                <a:solidFill>
                  <a:schemeClr val="tx1"/>
                </a:solidFill>
              </a:rPr>
            </a:br>
            <a:r>
              <a:rPr lang="de-CH" altLang="de-DE" sz="1600" dirty="0" err="1">
                <a:solidFill>
                  <a:schemeClr val="tx1"/>
                </a:solidFill>
              </a:rPr>
              <a:t>leitung</a:t>
            </a:r>
            <a:endParaRPr lang="de-DE" altLang="de-DE" sz="1600" dirty="0">
              <a:solidFill>
                <a:schemeClr val="tx1"/>
              </a:solidFill>
            </a:endParaRPr>
          </a:p>
        </p:txBody>
      </p:sp>
      <p:sp>
        <p:nvSpPr>
          <p:cNvPr id="11271" name="Rectangle 59">
            <a:extLst>
              <a:ext uri="{FF2B5EF4-FFF2-40B4-BE49-F238E27FC236}">
                <a16:creationId xmlns:a16="http://schemas.microsoft.com/office/drawing/2014/main" id="{6A8ACB18-4F6B-4247-864E-B631E743F060}"/>
              </a:ext>
            </a:extLst>
          </p:cNvPr>
          <p:cNvSpPr>
            <a:spLocks noChangeArrowheads="1"/>
          </p:cNvSpPr>
          <p:nvPr/>
        </p:nvSpPr>
        <p:spPr bwMode="auto">
          <a:xfrm>
            <a:off x="487213" y="1546170"/>
            <a:ext cx="2663825" cy="1882830"/>
          </a:xfrm>
          <a:prstGeom prst="rect">
            <a:avLst/>
          </a:prstGeom>
          <a:noFill/>
          <a:ln w="12700">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72" name="Rectangle 6">
            <a:extLst>
              <a:ext uri="{FF2B5EF4-FFF2-40B4-BE49-F238E27FC236}">
                <a16:creationId xmlns:a16="http://schemas.microsoft.com/office/drawing/2014/main" id="{6BD2F9E5-700B-42BF-A157-FC679782C8F2}"/>
              </a:ext>
            </a:extLst>
          </p:cNvPr>
          <p:cNvSpPr>
            <a:spLocks noChangeArrowheads="1"/>
          </p:cNvSpPr>
          <p:nvPr/>
        </p:nvSpPr>
        <p:spPr bwMode="auto">
          <a:xfrm>
            <a:off x="1134913" y="1771595"/>
            <a:ext cx="1368425" cy="358775"/>
          </a:xfrm>
          <a:prstGeom prst="rect">
            <a:avLst/>
          </a:prstGeom>
          <a:solidFill>
            <a:schemeClr val="accent2"/>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73" name="Text Box 5">
            <a:extLst>
              <a:ext uri="{FF2B5EF4-FFF2-40B4-BE49-F238E27FC236}">
                <a16:creationId xmlns:a16="http://schemas.microsoft.com/office/drawing/2014/main" id="{9666F5C3-0FCC-4E2D-B826-B6BC173B18E6}"/>
              </a:ext>
            </a:extLst>
          </p:cNvPr>
          <p:cNvSpPr txBox="1">
            <a:spLocks noChangeArrowheads="1"/>
          </p:cNvSpPr>
          <p:nvPr/>
        </p:nvSpPr>
        <p:spPr bwMode="auto">
          <a:xfrm>
            <a:off x="1415901" y="1784295"/>
            <a:ext cx="804863" cy="336550"/>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Vorsitz</a:t>
            </a:r>
            <a:endParaRPr lang="de-DE" altLang="de-DE" sz="1600">
              <a:solidFill>
                <a:schemeClr val="tx1"/>
              </a:solidFill>
            </a:endParaRPr>
          </a:p>
        </p:txBody>
      </p:sp>
      <p:sp>
        <p:nvSpPr>
          <p:cNvPr id="11274" name="Rectangle 12">
            <a:extLst>
              <a:ext uri="{FF2B5EF4-FFF2-40B4-BE49-F238E27FC236}">
                <a16:creationId xmlns:a16="http://schemas.microsoft.com/office/drawing/2014/main" id="{2C98E448-1DF0-4450-942B-75FBA86FA3E6}"/>
              </a:ext>
            </a:extLst>
          </p:cNvPr>
          <p:cNvSpPr>
            <a:spLocks noChangeArrowheads="1"/>
          </p:cNvSpPr>
          <p:nvPr/>
        </p:nvSpPr>
        <p:spPr bwMode="auto">
          <a:xfrm>
            <a:off x="631676"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75" name="Rectangle 13">
            <a:extLst>
              <a:ext uri="{FF2B5EF4-FFF2-40B4-BE49-F238E27FC236}">
                <a16:creationId xmlns:a16="http://schemas.microsoft.com/office/drawing/2014/main" id="{ED53D35D-23F2-466E-B626-D79CEA467A8B}"/>
              </a:ext>
            </a:extLst>
          </p:cNvPr>
          <p:cNvSpPr>
            <a:spLocks noChangeArrowheads="1"/>
          </p:cNvSpPr>
          <p:nvPr/>
        </p:nvSpPr>
        <p:spPr bwMode="auto">
          <a:xfrm>
            <a:off x="1134913"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76" name="Rectangle 14">
            <a:extLst>
              <a:ext uri="{FF2B5EF4-FFF2-40B4-BE49-F238E27FC236}">
                <a16:creationId xmlns:a16="http://schemas.microsoft.com/office/drawing/2014/main" id="{119B2618-2671-4B1C-9819-3AA3D9D22DCA}"/>
              </a:ext>
            </a:extLst>
          </p:cNvPr>
          <p:cNvSpPr>
            <a:spLocks noChangeArrowheads="1"/>
          </p:cNvSpPr>
          <p:nvPr/>
        </p:nvSpPr>
        <p:spPr bwMode="auto">
          <a:xfrm>
            <a:off x="2142976"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77" name="Rectangle 15">
            <a:extLst>
              <a:ext uri="{FF2B5EF4-FFF2-40B4-BE49-F238E27FC236}">
                <a16:creationId xmlns:a16="http://schemas.microsoft.com/office/drawing/2014/main" id="{9EA4DDB1-50E1-4DB4-931D-8A6078A86EA3}"/>
              </a:ext>
            </a:extLst>
          </p:cNvPr>
          <p:cNvSpPr>
            <a:spLocks noChangeArrowheads="1"/>
          </p:cNvSpPr>
          <p:nvPr/>
        </p:nvSpPr>
        <p:spPr bwMode="auto">
          <a:xfrm>
            <a:off x="2647801"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78" name="Line 22">
            <a:extLst>
              <a:ext uri="{FF2B5EF4-FFF2-40B4-BE49-F238E27FC236}">
                <a16:creationId xmlns:a16="http://schemas.microsoft.com/office/drawing/2014/main" id="{00AA564B-3296-49F6-B3EC-7517FF3E1E85}"/>
              </a:ext>
            </a:extLst>
          </p:cNvPr>
          <p:cNvSpPr>
            <a:spLocks noChangeShapeType="1"/>
          </p:cNvSpPr>
          <p:nvPr/>
        </p:nvSpPr>
        <p:spPr bwMode="auto">
          <a:xfrm flipV="1">
            <a:off x="811063"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79" name="Line 23">
            <a:extLst>
              <a:ext uri="{FF2B5EF4-FFF2-40B4-BE49-F238E27FC236}">
                <a16:creationId xmlns:a16="http://schemas.microsoft.com/office/drawing/2014/main" id="{0E0D7A9A-E980-429C-ABED-15D642D3D35E}"/>
              </a:ext>
            </a:extLst>
          </p:cNvPr>
          <p:cNvSpPr>
            <a:spLocks noChangeShapeType="1"/>
          </p:cNvSpPr>
          <p:nvPr/>
        </p:nvSpPr>
        <p:spPr bwMode="auto">
          <a:xfrm flipV="1">
            <a:off x="1314301"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80" name="Line 25">
            <a:extLst>
              <a:ext uri="{FF2B5EF4-FFF2-40B4-BE49-F238E27FC236}">
                <a16:creationId xmlns:a16="http://schemas.microsoft.com/office/drawing/2014/main" id="{86D09AD0-83C1-4F32-ABE1-77515ACC0A3D}"/>
              </a:ext>
            </a:extLst>
          </p:cNvPr>
          <p:cNvSpPr>
            <a:spLocks noChangeShapeType="1"/>
          </p:cNvSpPr>
          <p:nvPr/>
        </p:nvSpPr>
        <p:spPr bwMode="auto">
          <a:xfrm flipV="1">
            <a:off x="2322363"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81" name="Line 26">
            <a:extLst>
              <a:ext uri="{FF2B5EF4-FFF2-40B4-BE49-F238E27FC236}">
                <a16:creationId xmlns:a16="http://schemas.microsoft.com/office/drawing/2014/main" id="{9544D793-FB91-4396-84A2-1D4C9D7A78E5}"/>
              </a:ext>
            </a:extLst>
          </p:cNvPr>
          <p:cNvSpPr>
            <a:spLocks noChangeShapeType="1"/>
          </p:cNvSpPr>
          <p:nvPr/>
        </p:nvSpPr>
        <p:spPr bwMode="auto">
          <a:xfrm flipV="1">
            <a:off x="2827188"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82" name="Rectangle 18" descr="Diagonal hell nach oben">
            <a:extLst>
              <a:ext uri="{FF2B5EF4-FFF2-40B4-BE49-F238E27FC236}">
                <a16:creationId xmlns:a16="http://schemas.microsoft.com/office/drawing/2014/main" id="{67ADF98A-EC0C-4A34-BED7-E6E57DB4D891}"/>
              </a:ext>
            </a:extLst>
          </p:cNvPr>
          <p:cNvSpPr>
            <a:spLocks noChangeArrowheads="1"/>
          </p:cNvSpPr>
          <p:nvPr/>
        </p:nvSpPr>
        <p:spPr bwMode="auto">
          <a:xfrm>
            <a:off x="1638151" y="3777523"/>
            <a:ext cx="358775"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83" name="Rectangle 19" descr="Diagonal hell nach oben">
            <a:extLst>
              <a:ext uri="{FF2B5EF4-FFF2-40B4-BE49-F238E27FC236}">
                <a16:creationId xmlns:a16="http://schemas.microsoft.com/office/drawing/2014/main" id="{BA7E7423-EB53-4D32-8F74-1FA27A54F2BD}"/>
              </a:ext>
            </a:extLst>
          </p:cNvPr>
          <p:cNvSpPr>
            <a:spLocks noChangeArrowheads="1"/>
          </p:cNvSpPr>
          <p:nvPr/>
        </p:nvSpPr>
        <p:spPr bwMode="auto">
          <a:xfrm>
            <a:off x="2142976" y="3777523"/>
            <a:ext cx="358775"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84" name="Rectangle 20" descr="Diagonal hell nach oben">
            <a:extLst>
              <a:ext uri="{FF2B5EF4-FFF2-40B4-BE49-F238E27FC236}">
                <a16:creationId xmlns:a16="http://schemas.microsoft.com/office/drawing/2014/main" id="{93445354-F6C7-4221-94DB-B5461B100B6A}"/>
              </a:ext>
            </a:extLst>
          </p:cNvPr>
          <p:cNvSpPr>
            <a:spLocks noChangeArrowheads="1"/>
          </p:cNvSpPr>
          <p:nvPr/>
        </p:nvSpPr>
        <p:spPr bwMode="auto">
          <a:xfrm>
            <a:off x="1134913" y="3777523"/>
            <a:ext cx="358775"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85" name="Line 29">
            <a:extLst>
              <a:ext uri="{FF2B5EF4-FFF2-40B4-BE49-F238E27FC236}">
                <a16:creationId xmlns:a16="http://schemas.microsoft.com/office/drawing/2014/main" id="{5E93D27F-9465-475D-8B8D-17B32ED2CF89}"/>
              </a:ext>
            </a:extLst>
          </p:cNvPr>
          <p:cNvSpPr>
            <a:spLocks noChangeShapeType="1"/>
          </p:cNvSpPr>
          <p:nvPr/>
        </p:nvSpPr>
        <p:spPr bwMode="auto">
          <a:xfrm flipV="1">
            <a:off x="1314301" y="3560036"/>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86" name="Line 30">
            <a:extLst>
              <a:ext uri="{FF2B5EF4-FFF2-40B4-BE49-F238E27FC236}">
                <a16:creationId xmlns:a16="http://schemas.microsoft.com/office/drawing/2014/main" id="{6FBEC240-F914-4957-B576-2E0F6CDDCDE3}"/>
              </a:ext>
            </a:extLst>
          </p:cNvPr>
          <p:cNvSpPr>
            <a:spLocks noChangeShapeType="1"/>
          </p:cNvSpPr>
          <p:nvPr/>
        </p:nvSpPr>
        <p:spPr bwMode="auto">
          <a:xfrm flipV="1">
            <a:off x="1817538" y="2139895"/>
            <a:ext cx="0" cy="1562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87" name="Line 31">
            <a:extLst>
              <a:ext uri="{FF2B5EF4-FFF2-40B4-BE49-F238E27FC236}">
                <a16:creationId xmlns:a16="http://schemas.microsoft.com/office/drawing/2014/main" id="{E61A18E3-322C-4CB6-8A4C-8E5FA74016A5}"/>
              </a:ext>
            </a:extLst>
          </p:cNvPr>
          <p:cNvSpPr>
            <a:spLocks noChangeShapeType="1"/>
          </p:cNvSpPr>
          <p:nvPr/>
        </p:nvSpPr>
        <p:spPr bwMode="auto">
          <a:xfrm flipV="1">
            <a:off x="2322363" y="3560036"/>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88" name="Line 34">
            <a:extLst>
              <a:ext uri="{FF2B5EF4-FFF2-40B4-BE49-F238E27FC236}">
                <a16:creationId xmlns:a16="http://schemas.microsoft.com/office/drawing/2014/main" id="{EB820A25-1A56-4CFC-A69C-EBB22F8A147E}"/>
              </a:ext>
            </a:extLst>
          </p:cNvPr>
          <p:cNvSpPr>
            <a:spLocks noChangeShapeType="1"/>
          </p:cNvSpPr>
          <p:nvPr/>
        </p:nvSpPr>
        <p:spPr bwMode="auto">
          <a:xfrm>
            <a:off x="812651" y="2452633"/>
            <a:ext cx="20161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89" name="Line 35">
            <a:extLst>
              <a:ext uri="{FF2B5EF4-FFF2-40B4-BE49-F238E27FC236}">
                <a16:creationId xmlns:a16="http://schemas.microsoft.com/office/drawing/2014/main" id="{E5F0A877-F42B-4836-AFF2-2A43495AA603}"/>
              </a:ext>
            </a:extLst>
          </p:cNvPr>
          <p:cNvSpPr>
            <a:spLocks noChangeShapeType="1"/>
          </p:cNvSpPr>
          <p:nvPr/>
        </p:nvSpPr>
        <p:spPr bwMode="auto">
          <a:xfrm>
            <a:off x="1309538" y="3564798"/>
            <a:ext cx="1016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290" name="Text Box 60">
            <a:extLst>
              <a:ext uri="{FF2B5EF4-FFF2-40B4-BE49-F238E27FC236}">
                <a16:creationId xmlns:a16="http://schemas.microsoft.com/office/drawing/2014/main" id="{60F9BF2F-9DEC-4D52-8E14-BAB4A50D3C76}"/>
              </a:ext>
            </a:extLst>
          </p:cNvPr>
          <p:cNvSpPr txBox="1">
            <a:spLocks noChangeArrowheads="1"/>
          </p:cNvSpPr>
          <p:nvPr/>
        </p:nvSpPr>
        <p:spPr bwMode="auto">
          <a:xfrm>
            <a:off x="876399" y="1401708"/>
            <a:ext cx="1885453" cy="30777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dirty="0">
                <a:solidFill>
                  <a:schemeClr val="tx1"/>
                </a:solidFill>
              </a:rPr>
              <a:t>Unternehmensleitung</a:t>
            </a:r>
            <a:endParaRPr lang="de-DE" altLang="de-DE" sz="1400" dirty="0">
              <a:solidFill>
                <a:schemeClr val="tx1"/>
              </a:solidFill>
            </a:endParaRPr>
          </a:p>
        </p:txBody>
      </p:sp>
      <p:sp>
        <p:nvSpPr>
          <p:cNvPr id="11291" name="Text Box 61">
            <a:extLst>
              <a:ext uri="{FF2B5EF4-FFF2-40B4-BE49-F238E27FC236}">
                <a16:creationId xmlns:a16="http://schemas.microsoft.com/office/drawing/2014/main" id="{15B4D2C9-1194-4370-A196-83DCC77750B8}"/>
              </a:ext>
            </a:extLst>
          </p:cNvPr>
          <p:cNvSpPr txBox="1">
            <a:spLocks noChangeArrowheads="1"/>
          </p:cNvSpPr>
          <p:nvPr/>
        </p:nvSpPr>
        <p:spPr bwMode="auto">
          <a:xfrm>
            <a:off x="589120" y="3043643"/>
            <a:ext cx="942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rPr>
              <a:t>Funktionen</a:t>
            </a:r>
            <a:endParaRPr lang="de-DE" altLang="de-DE" sz="1200" dirty="0">
              <a:solidFill>
                <a:schemeClr val="tx1"/>
              </a:solidFill>
            </a:endParaRPr>
          </a:p>
        </p:txBody>
      </p:sp>
      <p:sp>
        <p:nvSpPr>
          <p:cNvPr id="11292" name="Text Box 62">
            <a:extLst>
              <a:ext uri="{FF2B5EF4-FFF2-40B4-BE49-F238E27FC236}">
                <a16:creationId xmlns:a16="http://schemas.microsoft.com/office/drawing/2014/main" id="{644488DF-505B-4FA9-8B76-EDCA2C09EFB1}"/>
              </a:ext>
            </a:extLst>
          </p:cNvPr>
          <p:cNvSpPr txBox="1">
            <a:spLocks noChangeArrowheads="1"/>
          </p:cNvSpPr>
          <p:nvPr/>
        </p:nvSpPr>
        <p:spPr bwMode="auto">
          <a:xfrm>
            <a:off x="2109945" y="3043643"/>
            <a:ext cx="942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a:solidFill>
                  <a:schemeClr val="tx1"/>
                </a:solidFill>
              </a:rPr>
              <a:t>Funktionen</a:t>
            </a:r>
            <a:endParaRPr lang="de-DE" altLang="de-DE" sz="1200">
              <a:solidFill>
                <a:schemeClr val="tx1"/>
              </a:solidFill>
            </a:endParaRPr>
          </a:p>
        </p:txBody>
      </p:sp>
      <p:sp>
        <p:nvSpPr>
          <p:cNvPr id="11293" name="Text Box 64">
            <a:extLst>
              <a:ext uri="{FF2B5EF4-FFF2-40B4-BE49-F238E27FC236}">
                <a16:creationId xmlns:a16="http://schemas.microsoft.com/office/drawing/2014/main" id="{22224594-868D-4888-A6C3-8545FF1F14B4}"/>
              </a:ext>
            </a:extLst>
          </p:cNvPr>
          <p:cNvSpPr txBox="1">
            <a:spLocks noChangeArrowheads="1"/>
          </p:cNvSpPr>
          <p:nvPr/>
        </p:nvSpPr>
        <p:spPr bwMode="auto">
          <a:xfrm>
            <a:off x="1093638" y="4137886"/>
            <a:ext cx="15071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rPr>
              <a:t>Geschäftsbereiche/</a:t>
            </a:r>
            <a:br>
              <a:rPr lang="de-CH" altLang="de-DE" sz="1200" dirty="0">
                <a:solidFill>
                  <a:schemeClr val="tx1"/>
                </a:solidFill>
              </a:rPr>
            </a:br>
            <a:r>
              <a:rPr lang="de-CH" altLang="de-DE" sz="1200" dirty="0">
                <a:solidFill>
                  <a:schemeClr val="tx1"/>
                </a:solidFill>
              </a:rPr>
              <a:t>Sekundäreinheiten</a:t>
            </a:r>
            <a:endParaRPr lang="de-DE" altLang="de-DE" sz="1200" dirty="0">
              <a:solidFill>
                <a:schemeClr val="tx1"/>
              </a:solidFill>
            </a:endParaRPr>
          </a:p>
        </p:txBody>
      </p:sp>
      <p:sp>
        <p:nvSpPr>
          <p:cNvPr id="11294" name="Rectangle 67">
            <a:extLst>
              <a:ext uri="{FF2B5EF4-FFF2-40B4-BE49-F238E27FC236}">
                <a16:creationId xmlns:a16="http://schemas.microsoft.com/office/drawing/2014/main" id="{EC7ED7E3-BBE2-4DC1-82C0-058768166527}"/>
              </a:ext>
            </a:extLst>
          </p:cNvPr>
          <p:cNvSpPr>
            <a:spLocks noChangeArrowheads="1"/>
          </p:cNvSpPr>
          <p:nvPr/>
        </p:nvSpPr>
        <p:spPr bwMode="auto">
          <a:xfrm>
            <a:off x="3511401" y="1546170"/>
            <a:ext cx="2663825" cy="1882830"/>
          </a:xfrm>
          <a:prstGeom prst="rect">
            <a:avLst/>
          </a:prstGeom>
          <a:noFill/>
          <a:ln w="12700">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95" name="Rectangle 69">
            <a:extLst>
              <a:ext uri="{FF2B5EF4-FFF2-40B4-BE49-F238E27FC236}">
                <a16:creationId xmlns:a16="http://schemas.microsoft.com/office/drawing/2014/main" id="{B7000461-C04F-4D29-8274-5BF2B543B060}"/>
              </a:ext>
            </a:extLst>
          </p:cNvPr>
          <p:cNvSpPr>
            <a:spLocks noChangeArrowheads="1"/>
          </p:cNvSpPr>
          <p:nvPr/>
        </p:nvSpPr>
        <p:spPr bwMode="auto">
          <a:xfrm>
            <a:off x="4159101" y="1771595"/>
            <a:ext cx="1368425" cy="358775"/>
          </a:xfrm>
          <a:prstGeom prst="rect">
            <a:avLst/>
          </a:prstGeom>
          <a:solidFill>
            <a:schemeClr val="accent2"/>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96" name="Text Box 70">
            <a:extLst>
              <a:ext uri="{FF2B5EF4-FFF2-40B4-BE49-F238E27FC236}">
                <a16:creationId xmlns:a16="http://schemas.microsoft.com/office/drawing/2014/main" id="{613235E6-F5E6-401D-881B-1690310B458B}"/>
              </a:ext>
            </a:extLst>
          </p:cNvPr>
          <p:cNvSpPr txBox="1">
            <a:spLocks noChangeArrowheads="1"/>
          </p:cNvSpPr>
          <p:nvPr/>
        </p:nvSpPr>
        <p:spPr bwMode="auto">
          <a:xfrm>
            <a:off x="4440088" y="1784295"/>
            <a:ext cx="804863" cy="336550"/>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Vorsitz</a:t>
            </a:r>
            <a:endParaRPr lang="de-DE" altLang="de-DE" sz="1600">
              <a:solidFill>
                <a:schemeClr val="tx1"/>
              </a:solidFill>
            </a:endParaRPr>
          </a:p>
        </p:txBody>
      </p:sp>
      <p:sp>
        <p:nvSpPr>
          <p:cNvPr id="11297" name="Rectangle 71">
            <a:extLst>
              <a:ext uri="{FF2B5EF4-FFF2-40B4-BE49-F238E27FC236}">
                <a16:creationId xmlns:a16="http://schemas.microsoft.com/office/drawing/2014/main" id="{635DC8DE-C5CD-40EF-917D-51672CAAF256}"/>
              </a:ext>
            </a:extLst>
          </p:cNvPr>
          <p:cNvSpPr>
            <a:spLocks noChangeArrowheads="1"/>
          </p:cNvSpPr>
          <p:nvPr/>
        </p:nvSpPr>
        <p:spPr bwMode="auto">
          <a:xfrm>
            <a:off x="3655863"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98" name="Rectangle 72">
            <a:extLst>
              <a:ext uri="{FF2B5EF4-FFF2-40B4-BE49-F238E27FC236}">
                <a16:creationId xmlns:a16="http://schemas.microsoft.com/office/drawing/2014/main" id="{973C2D9F-5139-4B17-A120-53C4F322A303}"/>
              </a:ext>
            </a:extLst>
          </p:cNvPr>
          <p:cNvSpPr>
            <a:spLocks noChangeArrowheads="1"/>
          </p:cNvSpPr>
          <p:nvPr/>
        </p:nvSpPr>
        <p:spPr bwMode="auto">
          <a:xfrm>
            <a:off x="4159101"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299" name="Rectangle 73">
            <a:extLst>
              <a:ext uri="{FF2B5EF4-FFF2-40B4-BE49-F238E27FC236}">
                <a16:creationId xmlns:a16="http://schemas.microsoft.com/office/drawing/2014/main" id="{148FCA8E-B0F6-410E-B898-9C3E99B08A33}"/>
              </a:ext>
            </a:extLst>
          </p:cNvPr>
          <p:cNvSpPr>
            <a:spLocks noChangeArrowheads="1"/>
          </p:cNvSpPr>
          <p:nvPr/>
        </p:nvSpPr>
        <p:spPr bwMode="auto">
          <a:xfrm>
            <a:off x="5167163"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00" name="Rectangle 74">
            <a:extLst>
              <a:ext uri="{FF2B5EF4-FFF2-40B4-BE49-F238E27FC236}">
                <a16:creationId xmlns:a16="http://schemas.microsoft.com/office/drawing/2014/main" id="{14E169AE-E305-46FA-8366-73154FA43B5A}"/>
              </a:ext>
            </a:extLst>
          </p:cNvPr>
          <p:cNvSpPr>
            <a:spLocks noChangeArrowheads="1"/>
          </p:cNvSpPr>
          <p:nvPr/>
        </p:nvSpPr>
        <p:spPr bwMode="auto">
          <a:xfrm>
            <a:off x="5671988" y="2665358"/>
            <a:ext cx="358775"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01" name="Line 75">
            <a:extLst>
              <a:ext uri="{FF2B5EF4-FFF2-40B4-BE49-F238E27FC236}">
                <a16:creationId xmlns:a16="http://schemas.microsoft.com/office/drawing/2014/main" id="{B8406820-12C3-476C-AC16-91FB14CC96BA}"/>
              </a:ext>
            </a:extLst>
          </p:cNvPr>
          <p:cNvSpPr>
            <a:spLocks noChangeShapeType="1"/>
          </p:cNvSpPr>
          <p:nvPr/>
        </p:nvSpPr>
        <p:spPr bwMode="auto">
          <a:xfrm flipV="1">
            <a:off x="3835251"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02" name="Line 76">
            <a:extLst>
              <a:ext uri="{FF2B5EF4-FFF2-40B4-BE49-F238E27FC236}">
                <a16:creationId xmlns:a16="http://schemas.microsoft.com/office/drawing/2014/main" id="{3EC6B393-A797-4D72-8909-77C5E8EA0804}"/>
              </a:ext>
            </a:extLst>
          </p:cNvPr>
          <p:cNvSpPr>
            <a:spLocks noChangeShapeType="1"/>
          </p:cNvSpPr>
          <p:nvPr/>
        </p:nvSpPr>
        <p:spPr bwMode="auto">
          <a:xfrm flipV="1">
            <a:off x="4338488"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03" name="Line 79">
            <a:extLst>
              <a:ext uri="{FF2B5EF4-FFF2-40B4-BE49-F238E27FC236}">
                <a16:creationId xmlns:a16="http://schemas.microsoft.com/office/drawing/2014/main" id="{E6E44096-D251-4464-9E5E-DE55631F380C}"/>
              </a:ext>
            </a:extLst>
          </p:cNvPr>
          <p:cNvSpPr>
            <a:spLocks noChangeShapeType="1"/>
          </p:cNvSpPr>
          <p:nvPr/>
        </p:nvSpPr>
        <p:spPr bwMode="auto">
          <a:xfrm flipV="1">
            <a:off x="5346551"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04" name="Line 80">
            <a:extLst>
              <a:ext uri="{FF2B5EF4-FFF2-40B4-BE49-F238E27FC236}">
                <a16:creationId xmlns:a16="http://schemas.microsoft.com/office/drawing/2014/main" id="{30C50C37-F1FA-4DC5-940E-6A4E9FD9F261}"/>
              </a:ext>
            </a:extLst>
          </p:cNvPr>
          <p:cNvSpPr>
            <a:spLocks noChangeShapeType="1"/>
          </p:cNvSpPr>
          <p:nvPr/>
        </p:nvSpPr>
        <p:spPr bwMode="auto">
          <a:xfrm flipV="1">
            <a:off x="5851376" y="2449458"/>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05" name="Rectangle 81" descr="Diagonal hell nach oben">
            <a:extLst>
              <a:ext uri="{FF2B5EF4-FFF2-40B4-BE49-F238E27FC236}">
                <a16:creationId xmlns:a16="http://schemas.microsoft.com/office/drawing/2014/main" id="{CF39C137-11D6-4DC9-A64D-A91BFC390591}"/>
              </a:ext>
            </a:extLst>
          </p:cNvPr>
          <p:cNvSpPr>
            <a:spLocks noChangeArrowheads="1"/>
          </p:cNvSpPr>
          <p:nvPr/>
        </p:nvSpPr>
        <p:spPr bwMode="auto">
          <a:xfrm>
            <a:off x="4662338" y="3777523"/>
            <a:ext cx="358775"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06" name="Rectangle 82" descr="Diagonal hell nach oben">
            <a:extLst>
              <a:ext uri="{FF2B5EF4-FFF2-40B4-BE49-F238E27FC236}">
                <a16:creationId xmlns:a16="http://schemas.microsoft.com/office/drawing/2014/main" id="{3E89E535-7953-4786-B7C0-478D2E97AE76}"/>
              </a:ext>
            </a:extLst>
          </p:cNvPr>
          <p:cNvSpPr>
            <a:spLocks noChangeArrowheads="1"/>
          </p:cNvSpPr>
          <p:nvPr/>
        </p:nvSpPr>
        <p:spPr bwMode="auto">
          <a:xfrm>
            <a:off x="5167163" y="3777523"/>
            <a:ext cx="358775"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07" name="Rectangle 83" descr="Diagonal hell nach oben">
            <a:extLst>
              <a:ext uri="{FF2B5EF4-FFF2-40B4-BE49-F238E27FC236}">
                <a16:creationId xmlns:a16="http://schemas.microsoft.com/office/drawing/2014/main" id="{0D77988A-1331-4374-8660-369A81DE387A}"/>
              </a:ext>
            </a:extLst>
          </p:cNvPr>
          <p:cNvSpPr>
            <a:spLocks noChangeArrowheads="1"/>
          </p:cNvSpPr>
          <p:nvPr/>
        </p:nvSpPr>
        <p:spPr bwMode="auto">
          <a:xfrm>
            <a:off x="4159101" y="3777523"/>
            <a:ext cx="358775"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08" name="Line 84">
            <a:extLst>
              <a:ext uri="{FF2B5EF4-FFF2-40B4-BE49-F238E27FC236}">
                <a16:creationId xmlns:a16="http://schemas.microsoft.com/office/drawing/2014/main" id="{7917DA63-00A9-4206-84BF-1BE527EDABB2}"/>
              </a:ext>
            </a:extLst>
          </p:cNvPr>
          <p:cNvSpPr>
            <a:spLocks noChangeShapeType="1"/>
          </p:cNvSpPr>
          <p:nvPr/>
        </p:nvSpPr>
        <p:spPr bwMode="auto">
          <a:xfrm flipV="1">
            <a:off x="4338488" y="3560036"/>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09" name="Line 85">
            <a:extLst>
              <a:ext uri="{FF2B5EF4-FFF2-40B4-BE49-F238E27FC236}">
                <a16:creationId xmlns:a16="http://schemas.microsoft.com/office/drawing/2014/main" id="{FFABBD6A-6949-4EA6-A687-280790E0A2EE}"/>
              </a:ext>
            </a:extLst>
          </p:cNvPr>
          <p:cNvSpPr>
            <a:spLocks noChangeShapeType="1"/>
          </p:cNvSpPr>
          <p:nvPr/>
        </p:nvSpPr>
        <p:spPr bwMode="auto">
          <a:xfrm flipV="1">
            <a:off x="4841726" y="2139895"/>
            <a:ext cx="0" cy="1562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10" name="Line 86">
            <a:extLst>
              <a:ext uri="{FF2B5EF4-FFF2-40B4-BE49-F238E27FC236}">
                <a16:creationId xmlns:a16="http://schemas.microsoft.com/office/drawing/2014/main" id="{22611E75-A5A7-421B-A404-09738859EE9A}"/>
              </a:ext>
            </a:extLst>
          </p:cNvPr>
          <p:cNvSpPr>
            <a:spLocks noChangeShapeType="1"/>
          </p:cNvSpPr>
          <p:nvPr/>
        </p:nvSpPr>
        <p:spPr bwMode="auto">
          <a:xfrm flipV="1">
            <a:off x="5346551" y="3560036"/>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11" name="Line 87">
            <a:extLst>
              <a:ext uri="{FF2B5EF4-FFF2-40B4-BE49-F238E27FC236}">
                <a16:creationId xmlns:a16="http://schemas.microsoft.com/office/drawing/2014/main" id="{41F80ED4-A8AC-4591-A9BD-C3B3453FEC5E}"/>
              </a:ext>
            </a:extLst>
          </p:cNvPr>
          <p:cNvSpPr>
            <a:spLocks noChangeShapeType="1"/>
          </p:cNvSpPr>
          <p:nvPr/>
        </p:nvSpPr>
        <p:spPr bwMode="auto">
          <a:xfrm>
            <a:off x="3836838" y="2452633"/>
            <a:ext cx="20161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12" name="Line 88">
            <a:extLst>
              <a:ext uri="{FF2B5EF4-FFF2-40B4-BE49-F238E27FC236}">
                <a16:creationId xmlns:a16="http://schemas.microsoft.com/office/drawing/2014/main" id="{FCE4AAA5-1081-4B03-AB39-B2B44BBDEACA}"/>
              </a:ext>
            </a:extLst>
          </p:cNvPr>
          <p:cNvSpPr>
            <a:spLocks noChangeShapeType="1"/>
          </p:cNvSpPr>
          <p:nvPr/>
        </p:nvSpPr>
        <p:spPr bwMode="auto">
          <a:xfrm>
            <a:off x="4333726" y="3564798"/>
            <a:ext cx="1016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13" name="Text Box 89">
            <a:extLst>
              <a:ext uri="{FF2B5EF4-FFF2-40B4-BE49-F238E27FC236}">
                <a16:creationId xmlns:a16="http://schemas.microsoft.com/office/drawing/2014/main" id="{CFE3A771-B705-446E-BEC1-B67D3DD9593D}"/>
              </a:ext>
            </a:extLst>
          </p:cNvPr>
          <p:cNvSpPr txBox="1">
            <a:spLocks noChangeArrowheads="1"/>
          </p:cNvSpPr>
          <p:nvPr/>
        </p:nvSpPr>
        <p:spPr bwMode="auto">
          <a:xfrm>
            <a:off x="3900587" y="1401708"/>
            <a:ext cx="1885453" cy="30777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dirty="0">
                <a:solidFill>
                  <a:schemeClr val="tx1"/>
                </a:solidFill>
              </a:rPr>
              <a:t>Unternehmensleitung</a:t>
            </a:r>
            <a:endParaRPr lang="de-DE" altLang="de-DE" sz="1400" dirty="0">
              <a:solidFill>
                <a:schemeClr val="tx1"/>
              </a:solidFill>
            </a:endParaRPr>
          </a:p>
        </p:txBody>
      </p:sp>
      <p:sp>
        <p:nvSpPr>
          <p:cNvPr id="11314" name="Text Box 90">
            <a:extLst>
              <a:ext uri="{FF2B5EF4-FFF2-40B4-BE49-F238E27FC236}">
                <a16:creationId xmlns:a16="http://schemas.microsoft.com/office/drawing/2014/main" id="{17F4195E-9666-4F17-AC23-A08E82FAEFF5}"/>
              </a:ext>
            </a:extLst>
          </p:cNvPr>
          <p:cNvSpPr txBox="1">
            <a:spLocks noChangeArrowheads="1"/>
          </p:cNvSpPr>
          <p:nvPr/>
        </p:nvSpPr>
        <p:spPr bwMode="auto">
          <a:xfrm>
            <a:off x="3635431" y="3028895"/>
            <a:ext cx="942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rPr>
              <a:t>Funktionen</a:t>
            </a:r>
            <a:endParaRPr lang="de-DE" altLang="de-DE" sz="1200" dirty="0">
              <a:solidFill>
                <a:schemeClr val="tx1"/>
              </a:solidFill>
            </a:endParaRPr>
          </a:p>
        </p:txBody>
      </p:sp>
      <p:sp>
        <p:nvSpPr>
          <p:cNvPr id="11315" name="Text Box 91">
            <a:extLst>
              <a:ext uri="{FF2B5EF4-FFF2-40B4-BE49-F238E27FC236}">
                <a16:creationId xmlns:a16="http://schemas.microsoft.com/office/drawing/2014/main" id="{619FFFAA-B31D-4917-A219-AF89907D9E5A}"/>
              </a:ext>
            </a:extLst>
          </p:cNvPr>
          <p:cNvSpPr txBox="1">
            <a:spLocks noChangeArrowheads="1"/>
          </p:cNvSpPr>
          <p:nvPr/>
        </p:nvSpPr>
        <p:spPr bwMode="auto">
          <a:xfrm>
            <a:off x="5200501" y="3028895"/>
            <a:ext cx="942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a:solidFill>
                  <a:schemeClr val="tx1"/>
                </a:solidFill>
              </a:rPr>
              <a:t>Funktionen</a:t>
            </a:r>
            <a:endParaRPr lang="de-DE" altLang="de-DE" sz="1200">
              <a:solidFill>
                <a:schemeClr val="tx1"/>
              </a:solidFill>
            </a:endParaRPr>
          </a:p>
        </p:txBody>
      </p:sp>
      <p:sp>
        <p:nvSpPr>
          <p:cNvPr id="11316" name="Text Box 93">
            <a:extLst>
              <a:ext uri="{FF2B5EF4-FFF2-40B4-BE49-F238E27FC236}">
                <a16:creationId xmlns:a16="http://schemas.microsoft.com/office/drawing/2014/main" id="{575169C6-99E4-4A96-A0AF-42CCC3E2429E}"/>
              </a:ext>
            </a:extLst>
          </p:cNvPr>
          <p:cNvSpPr txBox="1">
            <a:spLocks noChangeArrowheads="1"/>
          </p:cNvSpPr>
          <p:nvPr/>
        </p:nvSpPr>
        <p:spPr bwMode="auto">
          <a:xfrm>
            <a:off x="4117826" y="4137886"/>
            <a:ext cx="15071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rPr>
              <a:t>Geschäftsbereiche/</a:t>
            </a:r>
            <a:br>
              <a:rPr lang="de-CH" altLang="de-DE" sz="1200" dirty="0">
                <a:solidFill>
                  <a:schemeClr val="tx1"/>
                </a:solidFill>
              </a:rPr>
            </a:br>
            <a:r>
              <a:rPr lang="de-CH" altLang="de-DE" sz="1200" dirty="0">
                <a:solidFill>
                  <a:schemeClr val="tx1"/>
                </a:solidFill>
              </a:rPr>
              <a:t>Sekundäreinheiten</a:t>
            </a:r>
            <a:endParaRPr lang="de-DE" altLang="de-DE" sz="1200" dirty="0">
              <a:solidFill>
                <a:schemeClr val="tx1"/>
              </a:solidFill>
            </a:endParaRPr>
          </a:p>
        </p:txBody>
      </p:sp>
      <p:sp>
        <p:nvSpPr>
          <p:cNvPr id="11317" name="Rectangle 95" descr="Diagonal hell nach oben">
            <a:extLst>
              <a:ext uri="{FF2B5EF4-FFF2-40B4-BE49-F238E27FC236}">
                <a16:creationId xmlns:a16="http://schemas.microsoft.com/office/drawing/2014/main" id="{F48DA82F-4778-4089-95BB-D6BE67F52436}"/>
              </a:ext>
            </a:extLst>
          </p:cNvPr>
          <p:cNvSpPr>
            <a:spLocks noChangeArrowheads="1"/>
          </p:cNvSpPr>
          <p:nvPr/>
        </p:nvSpPr>
        <p:spPr bwMode="auto">
          <a:xfrm>
            <a:off x="4663926" y="2665358"/>
            <a:ext cx="358775"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18" name="Rectangle 97">
            <a:extLst>
              <a:ext uri="{FF2B5EF4-FFF2-40B4-BE49-F238E27FC236}">
                <a16:creationId xmlns:a16="http://schemas.microsoft.com/office/drawing/2014/main" id="{70D9D357-43F8-45CE-8F59-EB31B554EEF7}"/>
              </a:ext>
            </a:extLst>
          </p:cNvPr>
          <p:cNvSpPr>
            <a:spLocks noChangeArrowheads="1"/>
          </p:cNvSpPr>
          <p:nvPr/>
        </p:nvSpPr>
        <p:spPr bwMode="auto">
          <a:xfrm>
            <a:off x="4773463" y="3081283"/>
            <a:ext cx="130175" cy="1873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19" name="Text Box 96">
            <a:extLst>
              <a:ext uri="{FF2B5EF4-FFF2-40B4-BE49-F238E27FC236}">
                <a16:creationId xmlns:a16="http://schemas.microsoft.com/office/drawing/2014/main" id="{92B8A202-8794-48F9-A8C7-F384343E845D}"/>
              </a:ext>
            </a:extLst>
          </p:cNvPr>
          <p:cNvSpPr txBox="1">
            <a:spLocks noChangeArrowheads="1"/>
          </p:cNvSpPr>
          <p:nvPr/>
        </p:nvSpPr>
        <p:spPr bwMode="auto">
          <a:xfrm>
            <a:off x="4578201" y="3028895"/>
            <a:ext cx="5318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a:solidFill>
                  <a:schemeClr val="tx1"/>
                </a:solidFill>
              </a:rPr>
              <a:t>COO</a:t>
            </a:r>
            <a:endParaRPr lang="de-DE" altLang="de-DE" sz="1200">
              <a:solidFill>
                <a:schemeClr val="tx1"/>
              </a:solidFill>
            </a:endParaRPr>
          </a:p>
        </p:txBody>
      </p:sp>
      <p:sp>
        <p:nvSpPr>
          <p:cNvPr id="11320" name="Rectangle 100">
            <a:extLst>
              <a:ext uri="{FF2B5EF4-FFF2-40B4-BE49-F238E27FC236}">
                <a16:creationId xmlns:a16="http://schemas.microsoft.com/office/drawing/2014/main" id="{C4690294-3D58-4BD0-B294-B6C35587284F}"/>
              </a:ext>
            </a:extLst>
          </p:cNvPr>
          <p:cNvSpPr>
            <a:spLocks noChangeArrowheads="1"/>
          </p:cNvSpPr>
          <p:nvPr/>
        </p:nvSpPr>
        <p:spPr bwMode="auto">
          <a:xfrm>
            <a:off x="6537176" y="1546170"/>
            <a:ext cx="2663825" cy="1882830"/>
          </a:xfrm>
          <a:prstGeom prst="rect">
            <a:avLst/>
          </a:prstGeom>
          <a:noFill/>
          <a:ln w="12700">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21" name="Rectangle 102">
            <a:extLst>
              <a:ext uri="{FF2B5EF4-FFF2-40B4-BE49-F238E27FC236}">
                <a16:creationId xmlns:a16="http://schemas.microsoft.com/office/drawing/2014/main" id="{BE183431-74AE-415A-B074-9C00FA3176C3}"/>
              </a:ext>
            </a:extLst>
          </p:cNvPr>
          <p:cNvSpPr>
            <a:spLocks noChangeArrowheads="1"/>
          </p:cNvSpPr>
          <p:nvPr/>
        </p:nvSpPr>
        <p:spPr bwMode="auto">
          <a:xfrm>
            <a:off x="7184876" y="1771595"/>
            <a:ext cx="1368425" cy="358775"/>
          </a:xfrm>
          <a:prstGeom prst="rect">
            <a:avLst/>
          </a:prstGeom>
          <a:solidFill>
            <a:schemeClr val="accent2"/>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22" name="Text Box 103">
            <a:extLst>
              <a:ext uri="{FF2B5EF4-FFF2-40B4-BE49-F238E27FC236}">
                <a16:creationId xmlns:a16="http://schemas.microsoft.com/office/drawing/2014/main" id="{1A79E25F-B7FA-4D2B-B2D4-536E4A8E2B2B}"/>
              </a:ext>
            </a:extLst>
          </p:cNvPr>
          <p:cNvSpPr txBox="1">
            <a:spLocks noChangeArrowheads="1"/>
          </p:cNvSpPr>
          <p:nvPr/>
        </p:nvSpPr>
        <p:spPr bwMode="auto">
          <a:xfrm>
            <a:off x="7465863" y="1784295"/>
            <a:ext cx="804863" cy="336550"/>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Vorsitz</a:t>
            </a:r>
            <a:endParaRPr lang="de-DE" altLang="de-DE" sz="1600">
              <a:solidFill>
                <a:schemeClr val="tx1"/>
              </a:solidFill>
            </a:endParaRPr>
          </a:p>
        </p:txBody>
      </p:sp>
      <p:sp>
        <p:nvSpPr>
          <p:cNvPr id="11323" name="Rectangle 104">
            <a:extLst>
              <a:ext uri="{FF2B5EF4-FFF2-40B4-BE49-F238E27FC236}">
                <a16:creationId xmlns:a16="http://schemas.microsoft.com/office/drawing/2014/main" id="{75899E31-DC6F-4C9E-9A8D-55A8AC5C0ACE}"/>
              </a:ext>
            </a:extLst>
          </p:cNvPr>
          <p:cNvSpPr>
            <a:spLocks noChangeArrowheads="1"/>
          </p:cNvSpPr>
          <p:nvPr/>
        </p:nvSpPr>
        <p:spPr bwMode="auto">
          <a:xfrm>
            <a:off x="6792763" y="2665358"/>
            <a:ext cx="144463"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24" name="Line 108">
            <a:extLst>
              <a:ext uri="{FF2B5EF4-FFF2-40B4-BE49-F238E27FC236}">
                <a16:creationId xmlns:a16="http://schemas.microsoft.com/office/drawing/2014/main" id="{F750FE38-D611-4291-B880-AAF15B24DB00}"/>
              </a:ext>
            </a:extLst>
          </p:cNvPr>
          <p:cNvSpPr>
            <a:spLocks noChangeShapeType="1"/>
          </p:cNvSpPr>
          <p:nvPr/>
        </p:nvSpPr>
        <p:spPr bwMode="auto">
          <a:xfrm flipV="1">
            <a:off x="6861026" y="2441520"/>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25" name="Line 109">
            <a:extLst>
              <a:ext uri="{FF2B5EF4-FFF2-40B4-BE49-F238E27FC236}">
                <a16:creationId xmlns:a16="http://schemas.microsoft.com/office/drawing/2014/main" id="{956570C0-AE52-4AD0-8BEC-4CC95242BC65}"/>
              </a:ext>
            </a:extLst>
          </p:cNvPr>
          <p:cNvSpPr>
            <a:spLocks noChangeShapeType="1"/>
          </p:cNvSpPr>
          <p:nvPr/>
        </p:nvSpPr>
        <p:spPr bwMode="auto">
          <a:xfrm flipV="1">
            <a:off x="7530951" y="2441520"/>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26" name="Line 112">
            <a:extLst>
              <a:ext uri="{FF2B5EF4-FFF2-40B4-BE49-F238E27FC236}">
                <a16:creationId xmlns:a16="http://schemas.microsoft.com/office/drawing/2014/main" id="{AF2C2CDB-E48A-49E4-B28A-5F6D993C6E0E}"/>
              </a:ext>
            </a:extLst>
          </p:cNvPr>
          <p:cNvSpPr>
            <a:spLocks noChangeShapeType="1"/>
          </p:cNvSpPr>
          <p:nvPr/>
        </p:nvSpPr>
        <p:spPr bwMode="auto">
          <a:xfrm flipV="1">
            <a:off x="8540601" y="2441520"/>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27" name="Line 113">
            <a:extLst>
              <a:ext uri="{FF2B5EF4-FFF2-40B4-BE49-F238E27FC236}">
                <a16:creationId xmlns:a16="http://schemas.microsoft.com/office/drawing/2014/main" id="{DC86C67A-8720-4961-B289-54BA126BEE99}"/>
              </a:ext>
            </a:extLst>
          </p:cNvPr>
          <p:cNvSpPr>
            <a:spLocks noChangeShapeType="1"/>
          </p:cNvSpPr>
          <p:nvPr/>
        </p:nvSpPr>
        <p:spPr bwMode="auto">
          <a:xfrm flipV="1">
            <a:off x="8877151" y="2441520"/>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28" name="Line 118">
            <a:extLst>
              <a:ext uri="{FF2B5EF4-FFF2-40B4-BE49-F238E27FC236}">
                <a16:creationId xmlns:a16="http://schemas.microsoft.com/office/drawing/2014/main" id="{D0EE34AB-13A2-4B43-AA25-AAB7C6B0F690}"/>
              </a:ext>
            </a:extLst>
          </p:cNvPr>
          <p:cNvSpPr>
            <a:spLocks noChangeShapeType="1"/>
          </p:cNvSpPr>
          <p:nvPr/>
        </p:nvSpPr>
        <p:spPr bwMode="auto">
          <a:xfrm flipH="1" flipV="1">
            <a:off x="7867501" y="2139895"/>
            <a:ext cx="3175" cy="5365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29" name="Line 120">
            <a:extLst>
              <a:ext uri="{FF2B5EF4-FFF2-40B4-BE49-F238E27FC236}">
                <a16:creationId xmlns:a16="http://schemas.microsoft.com/office/drawing/2014/main" id="{19EE41DF-4595-4E74-AAF9-FDFC4892DC36}"/>
              </a:ext>
            </a:extLst>
          </p:cNvPr>
          <p:cNvSpPr>
            <a:spLocks noChangeShapeType="1"/>
          </p:cNvSpPr>
          <p:nvPr/>
        </p:nvSpPr>
        <p:spPr bwMode="auto">
          <a:xfrm>
            <a:off x="6862613" y="2441520"/>
            <a:ext cx="20161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30" name="Text Box 122">
            <a:extLst>
              <a:ext uri="{FF2B5EF4-FFF2-40B4-BE49-F238E27FC236}">
                <a16:creationId xmlns:a16="http://schemas.microsoft.com/office/drawing/2014/main" id="{0FEAF146-B475-41CF-8DE8-708E66806BBE}"/>
              </a:ext>
            </a:extLst>
          </p:cNvPr>
          <p:cNvSpPr txBox="1">
            <a:spLocks noChangeArrowheads="1"/>
          </p:cNvSpPr>
          <p:nvPr/>
        </p:nvSpPr>
        <p:spPr bwMode="auto">
          <a:xfrm>
            <a:off x="6926362" y="1401708"/>
            <a:ext cx="1885453" cy="30777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dirty="0">
                <a:solidFill>
                  <a:schemeClr val="tx1"/>
                </a:solidFill>
              </a:rPr>
              <a:t>Unternehmensleitung</a:t>
            </a:r>
            <a:endParaRPr lang="de-DE" altLang="de-DE" sz="1400" dirty="0">
              <a:solidFill>
                <a:schemeClr val="tx1"/>
              </a:solidFill>
            </a:endParaRPr>
          </a:p>
        </p:txBody>
      </p:sp>
      <p:sp>
        <p:nvSpPr>
          <p:cNvPr id="11331" name="Text Box 123">
            <a:extLst>
              <a:ext uri="{FF2B5EF4-FFF2-40B4-BE49-F238E27FC236}">
                <a16:creationId xmlns:a16="http://schemas.microsoft.com/office/drawing/2014/main" id="{5EB1CF01-B540-4AC1-AF7A-B57D28E6390F}"/>
              </a:ext>
            </a:extLst>
          </p:cNvPr>
          <p:cNvSpPr txBox="1">
            <a:spLocks noChangeArrowheads="1"/>
          </p:cNvSpPr>
          <p:nvPr/>
        </p:nvSpPr>
        <p:spPr bwMode="auto">
          <a:xfrm>
            <a:off x="6705451" y="3028895"/>
            <a:ext cx="942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rPr>
              <a:t>Funktionen</a:t>
            </a:r>
            <a:endParaRPr lang="de-DE" altLang="de-DE" sz="1200" dirty="0">
              <a:solidFill>
                <a:schemeClr val="tx1"/>
              </a:solidFill>
            </a:endParaRPr>
          </a:p>
        </p:txBody>
      </p:sp>
      <p:sp>
        <p:nvSpPr>
          <p:cNvPr id="11332" name="Text Box 125">
            <a:extLst>
              <a:ext uri="{FF2B5EF4-FFF2-40B4-BE49-F238E27FC236}">
                <a16:creationId xmlns:a16="http://schemas.microsoft.com/office/drawing/2014/main" id="{753F0043-DE7A-4DFD-98FB-A0C13AEC38A9}"/>
              </a:ext>
            </a:extLst>
          </p:cNvPr>
          <p:cNvSpPr txBox="1">
            <a:spLocks noChangeArrowheads="1"/>
          </p:cNvSpPr>
          <p:nvPr/>
        </p:nvSpPr>
        <p:spPr bwMode="auto">
          <a:xfrm>
            <a:off x="7730924" y="2992024"/>
            <a:ext cx="15071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dirty="0">
                <a:solidFill>
                  <a:schemeClr val="tx1"/>
                </a:solidFill>
              </a:rPr>
              <a:t>Geschäftsbereiche/</a:t>
            </a:r>
            <a:br>
              <a:rPr lang="de-CH" altLang="de-DE" sz="1200" dirty="0">
                <a:solidFill>
                  <a:schemeClr val="tx1"/>
                </a:solidFill>
              </a:rPr>
            </a:br>
            <a:r>
              <a:rPr lang="de-CH" altLang="de-DE" sz="1200" dirty="0">
                <a:solidFill>
                  <a:schemeClr val="tx1"/>
                </a:solidFill>
              </a:rPr>
              <a:t>Sekundäreinheiten</a:t>
            </a:r>
            <a:endParaRPr lang="de-DE" altLang="de-DE" sz="1200" dirty="0">
              <a:solidFill>
                <a:schemeClr val="tx1"/>
              </a:solidFill>
            </a:endParaRPr>
          </a:p>
        </p:txBody>
      </p:sp>
      <p:sp>
        <p:nvSpPr>
          <p:cNvPr id="11333" name="Line 130">
            <a:extLst>
              <a:ext uri="{FF2B5EF4-FFF2-40B4-BE49-F238E27FC236}">
                <a16:creationId xmlns:a16="http://schemas.microsoft.com/office/drawing/2014/main" id="{3E958E7E-E068-4EA9-8320-FB8F28FF4207}"/>
              </a:ext>
            </a:extLst>
          </p:cNvPr>
          <p:cNvSpPr>
            <a:spLocks noChangeShapeType="1"/>
          </p:cNvSpPr>
          <p:nvPr/>
        </p:nvSpPr>
        <p:spPr bwMode="auto">
          <a:xfrm flipV="1">
            <a:off x="7195988" y="2441520"/>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34" name="Line 131">
            <a:extLst>
              <a:ext uri="{FF2B5EF4-FFF2-40B4-BE49-F238E27FC236}">
                <a16:creationId xmlns:a16="http://schemas.microsoft.com/office/drawing/2014/main" id="{F077824A-56B7-4E28-A5E9-ECA1D48E42F0}"/>
              </a:ext>
            </a:extLst>
          </p:cNvPr>
          <p:cNvSpPr>
            <a:spLocks noChangeShapeType="1"/>
          </p:cNvSpPr>
          <p:nvPr/>
        </p:nvSpPr>
        <p:spPr bwMode="auto">
          <a:xfrm flipV="1">
            <a:off x="8205638" y="2441520"/>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1335" name="Rectangle 132">
            <a:extLst>
              <a:ext uri="{FF2B5EF4-FFF2-40B4-BE49-F238E27FC236}">
                <a16:creationId xmlns:a16="http://schemas.microsoft.com/office/drawing/2014/main" id="{CCDE1BB8-EF15-4160-95FA-2529DD19D764}"/>
              </a:ext>
            </a:extLst>
          </p:cNvPr>
          <p:cNvSpPr>
            <a:spLocks noChangeArrowheads="1"/>
          </p:cNvSpPr>
          <p:nvPr/>
        </p:nvSpPr>
        <p:spPr bwMode="auto">
          <a:xfrm>
            <a:off x="7127726" y="2665358"/>
            <a:ext cx="144463"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36" name="Rectangle 133">
            <a:extLst>
              <a:ext uri="{FF2B5EF4-FFF2-40B4-BE49-F238E27FC236}">
                <a16:creationId xmlns:a16="http://schemas.microsoft.com/office/drawing/2014/main" id="{BC1651F4-546B-4D07-BFDF-D1260DFDB05F}"/>
              </a:ext>
            </a:extLst>
          </p:cNvPr>
          <p:cNvSpPr>
            <a:spLocks noChangeArrowheads="1"/>
          </p:cNvSpPr>
          <p:nvPr/>
        </p:nvSpPr>
        <p:spPr bwMode="auto">
          <a:xfrm>
            <a:off x="7462688" y="2665358"/>
            <a:ext cx="144463"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37" name="Rectangle 134">
            <a:extLst>
              <a:ext uri="{FF2B5EF4-FFF2-40B4-BE49-F238E27FC236}">
                <a16:creationId xmlns:a16="http://schemas.microsoft.com/office/drawing/2014/main" id="{CB04D15C-54A5-450B-8128-B0A05C20B4AE}"/>
              </a:ext>
            </a:extLst>
          </p:cNvPr>
          <p:cNvSpPr>
            <a:spLocks noChangeArrowheads="1"/>
          </p:cNvSpPr>
          <p:nvPr/>
        </p:nvSpPr>
        <p:spPr bwMode="auto">
          <a:xfrm>
            <a:off x="7797651" y="2665358"/>
            <a:ext cx="144463" cy="358775"/>
          </a:xfrm>
          <a:prstGeom prst="rect">
            <a:avLst/>
          </a:prstGeom>
          <a:solidFill>
            <a:schemeClr val="hlink"/>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38" name="Rectangle 135" descr="Diagonal hell nach oben">
            <a:extLst>
              <a:ext uri="{FF2B5EF4-FFF2-40B4-BE49-F238E27FC236}">
                <a16:creationId xmlns:a16="http://schemas.microsoft.com/office/drawing/2014/main" id="{9F9033EE-D966-4160-BDA4-4AF142683514}"/>
              </a:ext>
            </a:extLst>
          </p:cNvPr>
          <p:cNvSpPr>
            <a:spLocks noChangeArrowheads="1"/>
          </p:cNvSpPr>
          <p:nvPr/>
        </p:nvSpPr>
        <p:spPr bwMode="auto">
          <a:xfrm>
            <a:off x="8132613" y="2665358"/>
            <a:ext cx="144463"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39" name="Rectangle 136" descr="Diagonal hell nach oben">
            <a:extLst>
              <a:ext uri="{FF2B5EF4-FFF2-40B4-BE49-F238E27FC236}">
                <a16:creationId xmlns:a16="http://schemas.microsoft.com/office/drawing/2014/main" id="{F742011F-4216-47F0-B4A8-C53FC7277854}"/>
              </a:ext>
            </a:extLst>
          </p:cNvPr>
          <p:cNvSpPr>
            <a:spLocks noChangeArrowheads="1"/>
          </p:cNvSpPr>
          <p:nvPr/>
        </p:nvSpPr>
        <p:spPr bwMode="auto">
          <a:xfrm>
            <a:off x="8467576" y="2665358"/>
            <a:ext cx="144463"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1340" name="Rectangle 137" descr="Diagonal hell nach oben">
            <a:extLst>
              <a:ext uri="{FF2B5EF4-FFF2-40B4-BE49-F238E27FC236}">
                <a16:creationId xmlns:a16="http://schemas.microsoft.com/office/drawing/2014/main" id="{348602B6-E5C8-4DFA-8990-C27FB55C326A}"/>
              </a:ext>
            </a:extLst>
          </p:cNvPr>
          <p:cNvSpPr>
            <a:spLocks noChangeArrowheads="1"/>
          </p:cNvSpPr>
          <p:nvPr/>
        </p:nvSpPr>
        <p:spPr bwMode="auto">
          <a:xfrm>
            <a:off x="8802538" y="2665358"/>
            <a:ext cx="144463" cy="358775"/>
          </a:xfrm>
          <a:prstGeom prst="rect">
            <a:avLst/>
          </a:prstGeom>
          <a:blipFill dpi="0" rotWithShape="0">
            <a:blip r:embed="rId2"/>
            <a:srcRect/>
            <a:tile tx="0" ty="0" sx="100000" sy="100000" flip="none" algn="tl"/>
          </a:blip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3" name="Titel 2">
            <a:extLst>
              <a:ext uri="{FF2B5EF4-FFF2-40B4-BE49-F238E27FC236}">
                <a16:creationId xmlns:a16="http://schemas.microsoft.com/office/drawing/2014/main" id="{18525A15-ACCD-42E8-B587-980018552CF4}"/>
              </a:ext>
            </a:extLst>
          </p:cNvPr>
          <p:cNvSpPr>
            <a:spLocks noGrp="1"/>
          </p:cNvSpPr>
          <p:nvPr>
            <p:ph type="title"/>
          </p:nvPr>
        </p:nvSpPr>
        <p:spPr/>
        <p:txBody>
          <a:bodyPr/>
          <a:lstStyle/>
          <a:p>
            <a:r>
              <a:rPr lang="de-CH" dirty="0"/>
              <a:t>Verankerung der Verantwortung im Topmanagement</a:t>
            </a:r>
          </a:p>
        </p:txBody>
      </p:sp>
      <p:sp>
        <p:nvSpPr>
          <p:cNvPr id="81" name="Textfeld 80">
            <a:extLst>
              <a:ext uri="{FF2B5EF4-FFF2-40B4-BE49-F238E27FC236}">
                <a16:creationId xmlns:a16="http://schemas.microsoft.com/office/drawing/2014/main" id="{50CF352A-94F4-487D-B6F6-1EC648CF55AB}"/>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a:extLst>
              <a:ext uri="{FF2B5EF4-FFF2-40B4-BE49-F238E27FC236}">
                <a16:creationId xmlns:a16="http://schemas.microsoft.com/office/drawing/2014/main" id="{5ADEF327-02A1-46E7-B862-A3CD68FF5FFB}"/>
              </a:ext>
            </a:extLst>
          </p:cNvPr>
          <p:cNvSpPr>
            <a:spLocks noChangeArrowheads="1"/>
          </p:cNvSpPr>
          <p:nvPr/>
        </p:nvSpPr>
        <p:spPr bwMode="auto">
          <a:xfrm>
            <a:off x="2216696" y="1052736"/>
            <a:ext cx="6924627" cy="4484656"/>
          </a:xfrm>
          <a:prstGeom prst="rect">
            <a:avLst/>
          </a:prstGeom>
          <a:solidFill>
            <a:schemeClr val="hlink"/>
          </a:solidFill>
          <a:ln w="9525">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DE" altLang="de-DE" sz="1000">
              <a:solidFill>
                <a:schemeClr val="tx1"/>
              </a:solidFill>
            </a:endParaRPr>
          </a:p>
        </p:txBody>
      </p:sp>
      <p:sp>
        <p:nvSpPr>
          <p:cNvPr id="20488" name="Text Box 6">
            <a:extLst>
              <a:ext uri="{FF2B5EF4-FFF2-40B4-BE49-F238E27FC236}">
                <a16:creationId xmlns:a16="http://schemas.microsoft.com/office/drawing/2014/main" id="{47B48107-0349-47E6-93DE-2E5295B7828D}"/>
              </a:ext>
            </a:extLst>
          </p:cNvPr>
          <p:cNvSpPr txBox="1">
            <a:spLocks noChangeArrowheads="1"/>
          </p:cNvSpPr>
          <p:nvPr/>
        </p:nvSpPr>
        <p:spPr bwMode="auto">
          <a:xfrm>
            <a:off x="809232" y="1016223"/>
            <a:ext cx="13773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a:lnSpc>
                <a:spcPct val="100000"/>
              </a:lnSpc>
              <a:spcBef>
                <a:spcPct val="0"/>
              </a:spcBef>
              <a:buClrTx/>
              <a:buSzTx/>
              <a:buFontTx/>
              <a:buNone/>
            </a:pPr>
            <a:r>
              <a:rPr lang="de-CH" altLang="de-DE" sz="1800" dirty="0">
                <a:solidFill>
                  <a:schemeClr val="tx1"/>
                </a:solidFill>
              </a:rPr>
              <a:t>Einfordernd</a:t>
            </a:r>
          </a:p>
        </p:txBody>
      </p:sp>
      <p:sp>
        <p:nvSpPr>
          <p:cNvPr id="20489" name="Text Box 7">
            <a:extLst>
              <a:ext uri="{FF2B5EF4-FFF2-40B4-BE49-F238E27FC236}">
                <a16:creationId xmlns:a16="http://schemas.microsoft.com/office/drawing/2014/main" id="{0568BA7C-6133-497F-A32E-2F5D6D042961}"/>
              </a:ext>
            </a:extLst>
          </p:cNvPr>
          <p:cNvSpPr txBox="1">
            <a:spLocks noChangeArrowheads="1"/>
          </p:cNvSpPr>
          <p:nvPr/>
        </p:nvSpPr>
        <p:spPr bwMode="auto">
          <a:xfrm>
            <a:off x="1069881" y="5137282"/>
            <a:ext cx="1116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a:lnSpc>
                <a:spcPct val="100000"/>
              </a:lnSpc>
              <a:spcBef>
                <a:spcPct val="0"/>
              </a:spcBef>
              <a:buClrTx/>
              <a:buSzTx/>
              <a:buFontTx/>
              <a:buNone/>
            </a:pPr>
            <a:r>
              <a:rPr lang="de-CH" altLang="de-DE" sz="1800" dirty="0">
                <a:solidFill>
                  <a:schemeClr val="tx1"/>
                </a:solidFill>
              </a:rPr>
              <a:t>Werbend</a:t>
            </a:r>
          </a:p>
        </p:txBody>
      </p:sp>
      <p:sp>
        <p:nvSpPr>
          <p:cNvPr id="20490" name="Text Box 8">
            <a:extLst>
              <a:ext uri="{FF2B5EF4-FFF2-40B4-BE49-F238E27FC236}">
                <a16:creationId xmlns:a16="http://schemas.microsoft.com/office/drawing/2014/main" id="{C85AC6AF-3354-4700-92F5-D5B4631332FE}"/>
              </a:ext>
            </a:extLst>
          </p:cNvPr>
          <p:cNvSpPr txBox="1">
            <a:spLocks noChangeArrowheads="1"/>
          </p:cNvSpPr>
          <p:nvPr/>
        </p:nvSpPr>
        <p:spPr bwMode="auto">
          <a:xfrm>
            <a:off x="2612608" y="3913912"/>
            <a:ext cx="26629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a:lnSpc>
                <a:spcPct val="100000"/>
              </a:lnSpc>
              <a:spcBef>
                <a:spcPct val="0"/>
              </a:spcBef>
              <a:buClrTx/>
              <a:buSzTx/>
              <a:buFontTx/>
              <a:buNone/>
            </a:pPr>
            <a:r>
              <a:rPr lang="de-CH" altLang="de-DE" b="1" dirty="0">
                <a:solidFill>
                  <a:schemeClr val="tx1"/>
                </a:solidFill>
              </a:rPr>
              <a:t>Zentrale</a:t>
            </a:r>
          </a:p>
          <a:p>
            <a:pPr>
              <a:lnSpc>
                <a:spcPct val="100000"/>
              </a:lnSpc>
              <a:spcBef>
                <a:spcPct val="0"/>
              </a:spcBef>
              <a:buClrTx/>
              <a:buSzTx/>
              <a:buFontTx/>
              <a:buNone/>
            </a:pPr>
            <a:r>
              <a:rPr lang="de-CH" altLang="de-DE" b="1" dirty="0">
                <a:solidFill>
                  <a:schemeClr val="tx1"/>
                </a:solidFill>
              </a:rPr>
              <a:t>Dienstleistungen</a:t>
            </a:r>
          </a:p>
        </p:txBody>
      </p:sp>
      <p:sp>
        <p:nvSpPr>
          <p:cNvPr id="20491" name="Text Box 9">
            <a:extLst>
              <a:ext uri="{FF2B5EF4-FFF2-40B4-BE49-F238E27FC236}">
                <a16:creationId xmlns:a16="http://schemas.microsoft.com/office/drawing/2014/main" id="{B43336A0-5B86-4D2D-AA23-7B6801F8431C}"/>
              </a:ext>
            </a:extLst>
          </p:cNvPr>
          <p:cNvSpPr txBox="1">
            <a:spLocks noChangeArrowheads="1"/>
          </p:cNvSpPr>
          <p:nvPr/>
        </p:nvSpPr>
        <p:spPr bwMode="auto">
          <a:xfrm>
            <a:off x="3022977" y="1724329"/>
            <a:ext cx="18421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a:lnSpc>
                <a:spcPct val="100000"/>
              </a:lnSpc>
              <a:spcBef>
                <a:spcPct val="0"/>
              </a:spcBef>
              <a:buClrTx/>
              <a:buSzTx/>
              <a:buFontTx/>
              <a:buNone/>
            </a:pPr>
            <a:r>
              <a:rPr lang="de-CH" altLang="de-DE" b="1" dirty="0">
                <a:solidFill>
                  <a:schemeClr val="tx1"/>
                </a:solidFill>
              </a:rPr>
              <a:t>Hoheitliche</a:t>
            </a:r>
          </a:p>
          <a:p>
            <a:pPr algn="ctr">
              <a:lnSpc>
                <a:spcPct val="100000"/>
              </a:lnSpc>
              <a:spcBef>
                <a:spcPct val="0"/>
              </a:spcBef>
              <a:buClrTx/>
              <a:buSzTx/>
              <a:buFontTx/>
              <a:buNone/>
            </a:pPr>
            <a:r>
              <a:rPr lang="de-CH" altLang="de-DE" b="1" dirty="0">
                <a:solidFill>
                  <a:schemeClr val="tx1"/>
                </a:solidFill>
              </a:rPr>
              <a:t>Aufgaben</a:t>
            </a:r>
            <a:endParaRPr lang="de-CH" altLang="de-DE" dirty="0">
              <a:solidFill>
                <a:schemeClr val="tx1"/>
              </a:solidFill>
            </a:endParaRPr>
          </a:p>
        </p:txBody>
      </p:sp>
      <p:sp>
        <p:nvSpPr>
          <p:cNvPr id="20493" name="Text Box 11">
            <a:extLst>
              <a:ext uri="{FF2B5EF4-FFF2-40B4-BE49-F238E27FC236}">
                <a16:creationId xmlns:a16="http://schemas.microsoft.com/office/drawing/2014/main" id="{60588FB1-FB9B-4314-BDE4-BAABD0511FE0}"/>
              </a:ext>
            </a:extLst>
          </p:cNvPr>
          <p:cNvSpPr txBox="1">
            <a:spLocks noChangeArrowheads="1"/>
          </p:cNvSpPr>
          <p:nvPr/>
        </p:nvSpPr>
        <p:spPr bwMode="auto">
          <a:xfrm>
            <a:off x="6476471" y="3913912"/>
            <a:ext cx="18598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a:lnSpc>
                <a:spcPct val="100000"/>
              </a:lnSpc>
              <a:spcBef>
                <a:spcPct val="0"/>
              </a:spcBef>
              <a:buClrTx/>
              <a:buSzTx/>
              <a:buFontTx/>
              <a:buNone/>
            </a:pPr>
            <a:r>
              <a:rPr lang="de-CH" altLang="de-DE" b="1" dirty="0">
                <a:solidFill>
                  <a:schemeClr val="tx1"/>
                </a:solidFill>
              </a:rPr>
              <a:t>Horizontale</a:t>
            </a:r>
          </a:p>
          <a:p>
            <a:pPr algn="ctr">
              <a:lnSpc>
                <a:spcPct val="100000"/>
              </a:lnSpc>
              <a:spcBef>
                <a:spcPct val="0"/>
              </a:spcBef>
              <a:buClrTx/>
              <a:buSzTx/>
              <a:buFontTx/>
              <a:buNone/>
            </a:pPr>
            <a:r>
              <a:rPr lang="de-CH" altLang="de-DE" b="1" dirty="0">
                <a:solidFill>
                  <a:schemeClr val="tx1"/>
                </a:solidFill>
              </a:rPr>
              <a:t>Synergien</a:t>
            </a:r>
          </a:p>
        </p:txBody>
      </p:sp>
      <p:sp>
        <p:nvSpPr>
          <p:cNvPr id="20497" name="Line 15">
            <a:extLst>
              <a:ext uri="{FF2B5EF4-FFF2-40B4-BE49-F238E27FC236}">
                <a16:creationId xmlns:a16="http://schemas.microsoft.com/office/drawing/2014/main" id="{7037FB66-EC99-4DBE-B743-C228B8F084B2}"/>
              </a:ext>
            </a:extLst>
          </p:cNvPr>
          <p:cNvSpPr>
            <a:spLocks noChangeShapeType="1"/>
          </p:cNvSpPr>
          <p:nvPr/>
        </p:nvSpPr>
        <p:spPr bwMode="auto">
          <a:xfrm rot="16200000" flipV="1">
            <a:off x="-100163" y="3293170"/>
            <a:ext cx="3572659" cy="3789"/>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0498" name="Text Box 16">
            <a:extLst>
              <a:ext uri="{FF2B5EF4-FFF2-40B4-BE49-F238E27FC236}">
                <a16:creationId xmlns:a16="http://schemas.microsoft.com/office/drawing/2014/main" id="{7FD0ECF1-55D8-42DF-A2E1-FC02F882CB15}"/>
              </a:ext>
            </a:extLst>
          </p:cNvPr>
          <p:cNvSpPr txBox="1">
            <a:spLocks noChangeArrowheads="1"/>
          </p:cNvSpPr>
          <p:nvPr/>
        </p:nvSpPr>
        <p:spPr bwMode="auto">
          <a:xfrm>
            <a:off x="280262" y="2787233"/>
            <a:ext cx="1895071" cy="10156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a:lnSpc>
                <a:spcPct val="100000"/>
              </a:lnSpc>
              <a:spcBef>
                <a:spcPct val="0"/>
              </a:spcBef>
              <a:buClrTx/>
              <a:buSzTx/>
              <a:buFontTx/>
              <a:buNone/>
            </a:pPr>
            <a:r>
              <a:rPr lang="de-CH" altLang="de-DE" sz="2000" b="1" dirty="0">
                <a:solidFill>
                  <a:schemeClr val="tx1"/>
                </a:solidFill>
              </a:rPr>
              <a:t>Rolle des</a:t>
            </a:r>
          </a:p>
          <a:p>
            <a:pPr algn="r">
              <a:lnSpc>
                <a:spcPct val="100000"/>
              </a:lnSpc>
              <a:spcBef>
                <a:spcPct val="0"/>
              </a:spcBef>
              <a:buClrTx/>
              <a:buSzTx/>
              <a:buFontTx/>
              <a:buNone/>
            </a:pPr>
            <a:r>
              <a:rPr lang="de-CH" altLang="de-DE" sz="2000" b="1" dirty="0">
                <a:solidFill>
                  <a:schemeClr val="tx1"/>
                </a:solidFill>
              </a:rPr>
              <a:t>Corporate</a:t>
            </a:r>
          </a:p>
          <a:p>
            <a:pPr algn="r">
              <a:lnSpc>
                <a:spcPct val="100000"/>
              </a:lnSpc>
              <a:spcBef>
                <a:spcPct val="0"/>
              </a:spcBef>
              <a:buClrTx/>
              <a:buSzTx/>
              <a:buFontTx/>
              <a:buNone/>
            </a:pPr>
            <a:r>
              <a:rPr lang="de-CH" altLang="de-DE" sz="2000" b="1" dirty="0">
                <a:solidFill>
                  <a:schemeClr val="tx1"/>
                </a:solidFill>
              </a:rPr>
              <a:t>Managements</a:t>
            </a:r>
          </a:p>
        </p:txBody>
      </p:sp>
      <p:cxnSp>
        <p:nvCxnSpPr>
          <p:cNvPr id="5" name="Gerader Verbinder 4">
            <a:extLst>
              <a:ext uri="{FF2B5EF4-FFF2-40B4-BE49-F238E27FC236}">
                <a16:creationId xmlns:a16="http://schemas.microsoft.com/office/drawing/2014/main" id="{916B45B3-8A6B-4D6A-A520-AC282275E67F}"/>
              </a:ext>
            </a:extLst>
          </p:cNvPr>
          <p:cNvCxnSpPr>
            <a:stCxn id="20485" idx="1"/>
            <a:endCxn id="20485" idx="3"/>
          </p:cNvCxnSpPr>
          <p:nvPr/>
        </p:nvCxnSpPr>
        <p:spPr bwMode="auto">
          <a:xfrm>
            <a:off x="2216696" y="3295064"/>
            <a:ext cx="6924627" cy="0"/>
          </a:xfrm>
          <a:prstGeom prst="line">
            <a:avLst/>
          </a:prstGeom>
          <a:solidFill>
            <a:schemeClr val="accent1"/>
          </a:solidFill>
          <a:ln w="12700" cap="flat" cmpd="sng" algn="ctr">
            <a:solidFill>
              <a:schemeClr val="tx1"/>
            </a:solidFill>
            <a:prstDash val="sysDash"/>
            <a:round/>
            <a:headEnd type="none" w="med" len="med"/>
            <a:tailEnd type="none" w="med" len="med"/>
          </a:ln>
          <a:effectLst/>
        </p:spPr>
      </p:cxnSp>
      <p:cxnSp>
        <p:nvCxnSpPr>
          <p:cNvPr id="7" name="Gerader Verbinder 6">
            <a:extLst>
              <a:ext uri="{FF2B5EF4-FFF2-40B4-BE49-F238E27FC236}">
                <a16:creationId xmlns:a16="http://schemas.microsoft.com/office/drawing/2014/main" id="{33A8446A-E45E-42F7-8A57-7564A716BFFB}"/>
              </a:ext>
            </a:extLst>
          </p:cNvPr>
          <p:cNvCxnSpPr>
            <a:stCxn id="20485" idx="0"/>
            <a:endCxn id="20485" idx="2"/>
          </p:cNvCxnSpPr>
          <p:nvPr/>
        </p:nvCxnSpPr>
        <p:spPr bwMode="auto">
          <a:xfrm>
            <a:off x="5679010" y="1052736"/>
            <a:ext cx="0" cy="4484656"/>
          </a:xfrm>
          <a:prstGeom prst="line">
            <a:avLst/>
          </a:prstGeom>
          <a:solidFill>
            <a:schemeClr val="accent1"/>
          </a:solidFill>
          <a:ln w="12700" cap="flat" cmpd="sng" algn="ctr">
            <a:solidFill>
              <a:schemeClr val="tx1"/>
            </a:solidFill>
            <a:prstDash val="sysDash"/>
            <a:round/>
            <a:headEnd type="none" w="med" len="med"/>
            <a:tailEnd type="none" w="med" len="med"/>
          </a:ln>
          <a:effectLst/>
        </p:spPr>
      </p:cxnSp>
      <p:sp>
        <p:nvSpPr>
          <p:cNvPr id="26" name="Text Box 11">
            <a:extLst>
              <a:ext uri="{FF2B5EF4-FFF2-40B4-BE49-F238E27FC236}">
                <a16:creationId xmlns:a16="http://schemas.microsoft.com/office/drawing/2014/main" id="{B3FB9276-BB11-4365-BAAF-22384A8D09AA}"/>
              </a:ext>
            </a:extLst>
          </p:cNvPr>
          <p:cNvSpPr txBox="1">
            <a:spLocks noChangeArrowheads="1"/>
          </p:cNvSpPr>
          <p:nvPr/>
        </p:nvSpPr>
        <p:spPr bwMode="auto">
          <a:xfrm>
            <a:off x="5811612" y="1724329"/>
            <a:ext cx="31895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a:lnSpc>
                <a:spcPct val="100000"/>
              </a:lnSpc>
              <a:spcBef>
                <a:spcPct val="0"/>
              </a:spcBef>
              <a:buClrTx/>
              <a:buSzTx/>
              <a:buFontTx/>
              <a:buNone/>
            </a:pPr>
            <a:r>
              <a:rPr lang="de-CH" altLang="de-DE" b="1" dirty="0">
                <a:solidFill>
                  <a:schemeClr val="tx1"/>
                </a:solidFill>
              </a:rPr>
              <a:t>Corporate-</a:t>
            </a:r>
          </a:p>
          <a:p>
            <a:pPr algn="ctr">
              <a:lnSpc>
                <a:spcPct val="100000"/>
              </a:lnSpc>
              <a:spcBef>
                <a:spcPct val="0"/>
              </a:spcBef>
              <a:buClrTx/>
              <a:buSzTx/>
              <a:buFontTx/>
              <a:buNone/>
            </a:pPr>
            <a:r>
              <a:rPr lang="de-CH" altLang="de-DE" b="1" dirty="0">
                <a:solidFill>
                  <a:schemeClr val="tx1"/>
                </a:solidFill>
              </a:rPr>
              <a:t>Wettbewerbsvorteile</a:t>
            </a:r>
          </a:p>
        </p:txBody>
      </p:sp>
      <p:sp>
        <p:nvSpPr>
          <p:cNvPr id="9" name="Textfeld 8">
            <a:extLst>
              <a:ext uri="{FF2B5EF4-FFF2-40B4-BE49-F238E27FC236}">
                <a16:creationId xmlns:a16="http://schemas.microsoft.com/office/drawing/2014/main" id="{843CE726-F438-4DFA-992D-BCB31EFD0278}"/>
              </a:ext>
            </a:extLst>
          </p:cNvPr>
          <p:cNvSpPr txBox="1"/>
          <p:nvPr/>
        </p:nvSpPr>
        <p:spPr>
          <a:xfrm>
            <a:off x="3037404" y="5544879"/>
            <a:ext cx="1813317" cy="646331"/>
          </a:xfrm>
          <a:prstGeom prst="rect">
            <a:avLst/>
          </a:prstGeom>
          <a:noFill/>
        </p:spPr>
        <p:txBody>
          <a:bodyPr wrap="none" rtlCol="0">
            <a:spAutoFit/>
          </a:bodyPr>
          <a:lstStyle/>
          <a:p>
            <a:pPr algn="ctr"/>
            <a:r>
              <a:rPr lang="de-CH" sz="1800" dirty="0"/>
              <a:t>Unterstützende </a:t>
            </a:r>
          </a:p>
          <a:p>
            <a:pPr algn="ctr"/>
            <a:r>
              <a:rPr lang="de-CH" sz="1800" dirty="0"/>
              <a:t>Aktivitäten</a:t>
            </a:r>
          </a:p>
        </p:txBody>
      </p:sp>
      <p:sp>
        <p:nvSpPr>
          <p:cNvPr id="30" name="Textfeld 29">
            <a:extLst>
              <a:ext uri="{FF2B5EF4-FFF2-40B4-BE49-F238E27FC236}">
                <a16:creationId xmlns:a16="http://schemas.microsoft.com/office/drawing/2014/main" id="{663A5B90-060C-456F-9886-2E4AB6F42B24}"/>
              </a:ext>
            </a:extLst>
          </p:cNvPr>
          <p:cNvSpPr txBox="1"/>
          <p:nvPr/>
        </p:nvSpPr>
        <p:spPr>
          <a:xfrm>
            <a:off x="6063702" y="5544879"/>
            <a:ext cx="2685351" cy="646331"/>
          </a:xfrm>
          <a:prstGeom prst="rect">
            <a:avLst/>
          </a:prstGeom>
          <a:noFill/>
        </p:spPr>
        <p:txBody>
          <a:bodyPr wrap="none" rtlCol="0">
            <a:spAutoFit/>
          </a:bodyPr>
          <a:lstStyle/>
          <a:p>
            <a:pPr algn="ctr"/>
            <a:r>
              <a:rPr lang="de-CH" sz="1800" dirty="0"/>
              <a:t>Strategischen Mehrwert </a:t>
            </a:r>
          </a:p>
          <a:p>
            <a:pPr algn="ctr"/>
            <a:r>
              <a:rPr lang="de-CH" sz="1800" dirty="0"/>
              <a:t>generierende Aktivitäten</a:t>
            </a:r>
          </a:p>
        </p:txBody>
      </p:sp>
      <p:sp>
        <p:nvSpPr>
          <p:cNvPr id="2" name="Titel 1">
            <a:extLst>
              <a:ext uri="{FF2B5EF4-FFF2-40B4-BE49-F238E27FC236}">
                <a16:creationId xmlns:a16="http://schemas.microsoft.com/office/drawing/2014/main" id="{8C63C338-ABE2-4842-BCC9-382A91781C58}"/>
              </a:ext>
            </a:extLst>
          </p:cNvPr>
          <p:cNvSpPr>
            <a:spLocks noGrp="1"/>
          </p:cNvSpPr>
          <p:nvPr>
            <p:ph type="title"/>
          </p:nvPr>
        </p:nvSpPr>
        <p:spPr/>
        <p:txBody>
          <a:bodyPr/>
          <a:lstStyle/>
          <a:p>
            <a:r>
              <a:rPr lang="de-CH" dirty="0"/>
              <a:t>Aufgabenfelder eines Corporate Headquarters</a:t>
            </a:r>
          </a:p>
        </p:txBody>
      </p:sp>
      <p:sp>
        <p:nvSpPr>
          <p:cNvPr id="19" name="Textfeld 18">
            <a:extLst>
              <a:ext uri="{FF2B5EF4-FFF2-40B4-BE49-F238E27FC236}">
                <a16:creationId xmlns:a16="http://schemas.microsoft.com/office/drawing/2014/main" id="{03550A19-3A19-49C1-9DA8-E5D7A86F344C}"/>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10-7</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86" name="Textfeld 65">
            <a:extLst>
              <a:ext uri="{FF2B5EF4-FFF2-40B4-BE49-F238E27FC236}">
                <a16:creationId xmlns:a16="http://schemas.microsoft.com/office/drawing/2014/main" id="{D62AC034-1E65-42E7-8272-A3AE2F789CDB}"/>
              </a:ext>
            </a:extLst>
          </p:cNvPr>
          <p:cNvSpPr txBox="1">
            <a:spLocks noChangeArrowheads="1"/>
          </p:cNvSpPr>
          <p:nvPr/>
        </p:nvSpPr>
        <p:spPr bwMode="auto">
          <a:xfrm>
            <a:off x="7297551" y="2744979"/>
            <a:ext cx="1669047"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400"/>
              </a:spcBef>
              <a:buClrTx/>
              <a:buSzTx/>
              <a:buFontTx/>
              <a:buNone/>
            </a:pPr>
            <a:r>
              <a:rPr lang="de-CH" altLang="de-DE" sz="1200" dirty="0">
                <a:solidFill>
                  <a:schemeClr val="tx1"/>
                </a:solidFill>
              </a:rPr>
              <a:t>Geschäftskunden</a:t>
            </a:r>
          </a:p>
          <a:p>
            <a:pPr eaLnBrk="1" hangingPunct="1">
              <a:lnSpc>
                <a:spcPct val="100000"/>
              </a:lnSpc>
              <a:spcBef>
                <a:spcPts val="400"/>
              </a:spcBef>
              <a:buClrTx/>
              <a:buSzTx/>
              <a:buFontTx/>
              <a:buNone/>
            </a:pPr>
            <a:endParaRPr lang="de-CH" altLang="de-DE" sz="1200" dirty="0">
              <a:solidFill>
                <a:schemeClr val="tx1"/>
              </a:solidFill>
            </a:endParaRPr>
          </a:p>
          <a:p>
            <a:pPr eaLnBrk="1" hangingPunct="1">
              <a:lnSpc>
                <a:spcPct val="100000"/>
              </a:lnSpc>
              <a:spcBef>
                <a:spcPts val="400"/>
              </a:spcBef>
              <a:buClrTx/>
              <a:buSzTx/>
              <a:buFontTx/>
              <a:buNone/>
            </a:pPr>
            <a:r>
              <a:rPr lang="de-CH" altLang="de-DE" sz="1200" dirty="0">
                <a:solidFill>
                  <a:schemeClr val="tx1"/>
                </a:solidFill>
              </a:rPr>
              <a:t>Patienten</a:t>
            </a:r>
          </a:p>
          <a:p>
            <a:pPr eaLnBrk="1" hangingPunct="1">
              <a:lnSpc>
                <a:spcPct val="100000"/>
              </a:lnSpc>
              <a:spcBef>
                <a:spcPts val="400"/>
              </a:spcBef>
              <a:buClrTx/>
              <a:buSzTx/>
              <a:buFontTx/>
              <a:buNone/>
            </a:pPr>
            <a:endParaRPr lang="de-CH" altLang="de-DE" sz="1200" dirty="0">
              <a:solidFill>
                <a:schemeClr val="tx1"/>
              </a:solidFill>
            </a:endParaRPr>
          </a:p>
          <a:p>
            <a:pPr eaLnBrk="1" hangingPunct="1">
              <a:lnSpc>
                <a:spcPct val="100000"/>
              </a:lnSpc>
              <a:spcBef>
                <a:spcPts val="400"/>
              </a:spcBef>
              <a:buClrTx/>
              <a:buSzTx/>
              <a:buFontTx/>
              <a:buNone/>
            </a:pPr>
            <a:r>
              <a:rPr lang="de-CH" altLang="de-DE" sz="1200" dirty="0">
                <a:solidFill>
                  <a:schemeClr val="tx1"/>
                </a:solidFill>
              </a:rPr>
              <a:t>Fest-/Anlassbesucher</a:t>
            </a:r>
          </a:p>
          <a:p>
            <a:pPr eaLnBrk="1" hangingPunct="1">
              <a:lnSpc>
                <a:spcPct val="100000"/>
              </a:lnSpc>
              <a:spcBef>
                <a:spcPts val="400"/>
              </a:spcBef>
              <a:buClrTx/>
              <a:buSzTx/>
              <a:buFontTx/>
              <a:buNone/>
            </a:pPr>
            <a:endParaRPr lang="de-CH" altLang="de-DE" sz="1200" dirty="0">
              <a:solidFill>
                <a:schemeClr val="tx1"/>
              </a:solidFill>
            </a:endParaRPr>
          </a:p>
          <a:p>
            <a:pPr eaLnBrk="1" hangingPunct="1">
              <a:lnSpc>
                <a:spcPct val="100000"/>
              </a:lnSpc>
              <a:spcBef>
                <a:spcPts val="400"/>
              </a:spcBef>
              <a:buClrTx/>
              <a:buSzTx/>
              <a:buFontTx/>
              <a:buNone/>
            </a:pPr>
            <a:r>
              <a:rPr lang="de-CH" altLang="de-DE" sz="1200" dirty="0">
                <a:solidFill>
                  <a:schemeClr val="tx1"/>
                </a:solidFill>
              </a:rPr>
              <a:t>Pauschalreisende</a:t>
            </a:r>
          </a:p>
          <a:p>
            <a:pPr eaLnBrk="1" hangingPunct="1">
              <a:lnSpc>
                <a:spcPct val="100000"/>
              </a:lnSpc>
              <a:spcBef>
                <a:spcPts val="400"/>
              </a:spcBef>
              <a:buClrTx/>
              <a:buSzTx/>
              <a:buFontTx/>
              <a:buNone/>
            </a:pPr>
            <a:endParaRPr lang="de-CH" altLang="de-DE" sz="1200" dirty="0">
              <a:solidFill>
                <a:schemeClr val="tx1"/>
              </a:solidFill>
            </a:endParaRPr>
          </a:p>
          <a:p>
            <a:pPr eaLnBrk="1" hangingPunct="1">
              <a:lnSpc>
                <a:spcPct val="100000"/>
              </a:lnSpc>
              <a:spcBef>
                <a:spcPts val="400"/>
              </a:spcBef>
              <a:buClrTx/>
              <a:buSzTx/>
              <a:buFontTx/>
              <a:buNone/>
            </a:pPr>
            <a:r>
              <a:rPr lang="de-CH" altLang="de-DE" sz="1200" dirty="0">
                <a:solidFill>
                  <a:schemeClr val="tx1"/>
                </a:solidFill>
              </a:rPr>
              <a:t>Sporttreibende</a:t>
            </a:r>
          </a:p>
          <a:p>
            <a:pPr eaLnBrk="1" hangingPunct="1">
              <a:lnSpc>
                <a:spcPct val="100000"/>
              </a:lnSpc>
              <a:spcBef>
                <a:spcPts val="400"/>
              </a:spcBef>
              <a:buClrTx/>
              <a:buSzTx/>
              <a:buFontTx/>
              <a:buNone/>
            </a:pPr>
            <a:endParaRPr lang="de-CH" altLang="de-DE" sz="1200" dirty="0">
              <a:solidFill>
                <a:schemeClr val="tx1"/>
              </a:solidFill>
            </a:endParaRPr>
          </a:p>
          <a:p>
            <a:pPr eaLnBrk="1" hangingPunct="1">
              <a:lnSpc>
                <a:spcPct val="100000"/>
              </a:lnSpc>
              <a:spcBef>
                <a:spcPts val="400"/>
              </a:spcBef>
              <a:buClrTx/>
              <a:buSzTx/>
              <a:buFontTx/>
              <a:buNone/>
            </a:pPr>
            <a:r>
              <a:rPr lang="de-CH" altLang="de-DE" sz="1200" dirty="0">
                <a:solidFill>
                  <a:schemeClr val="tx1"/>
                </a:solidFill>
              </a:rPr>
              <a:t>Glücksspieler</a:t>
            </a:r>
          </a:p>
          <a:p>
            <a:pPr eaLnBrk="1" hangingPunct="1">
              <a:lnSpc>
                <a:spcPct val="100000"/>
              </a:lnSpc>
              <a:spcBef>
                <a:spcPts val="400"/>
              </a:spcBef>
              <a:buClrTx/>
              <a:buSzTx/>
              <a:buFontTx/>
              <a:buNone/>
            </a:pPr>
            <a:endParaRPr lang="de-CH" altLang="de-DE" sz="1200" dirty="0">
              <a:solidFill>
                <a:schemeClr val="tx1"/>
              </a:solidFill>
            </a:endParaRPr>
          </a:p>
          <a:p>
            <a:pPr eaLnBrk="1" hangingPunct="1">
              <a:lnSpc>
                <a:spcPct val="100000"/>
              </a:lnSpc>
              <a:spcBef>
                <a:spcPts val="400"/>
              </a:spcBef>
              <a:buClrTx/>
              <a:buSzTx/>
              <a:buFontTx/>
              <a:buNone/>
            </a:pPr>
            <a:r>
              <a:rPr lang="de-CH" altLang="de-DE" sz="1200" dirty="0">
                <a:solidFill>
                  <a:schemeClr val="tx1"/>
                </a:solidFill>
              </a:rPr>
              <a:t>Sonstige</a:t>
            </a:r>
          </a:p>
        </p:txBody>
      </p:sp>
      <p:sp>
        <p:nvSpPr>
          <p:cNvPr id="15487" name="Rechteck 68">
            <a:extLst>
              <a:ext uri="{FF2B5EF4-FFF2-40B4-BE49-F238E27FC236}">
                <a16:creationId xmlns:a16="http://schemas.microsoft.com/office/drawing/2014/main" id="{E57772FF-2357-476B-890A-147B9FC014F6}"/>
              </a:ext>
            </a:extLst>
          </p:cNvPr>
          <p:cNvSpPr>
            <a:spLocks noChangeArrowheads="1"/>
          </p:cNvSpPr>
          <p:nvPr/>
        </p:nvSpPr>
        <p:spPr bwMode="auto">
          <a:xfrm>
            <a:off x="7291877" y="3652658"/>
            <a:ext cx="1765579" cy="33711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5488" name="Rechteck 69">
            <a:extLst>
              <a:ext uri="{FF2B5EF4-FFF2-40B4-BE49-F238E27FC236}">
                <a16:creationId xmlns:a16="http://schemas.microsoft.com/office/drawing/2014/main" id="{4E7D2D3D-3287-49C2-A103-7934FCDD1CF8}"/>
              </a:ext>
            </a:extLst>
          </p:cNvPr>
          <p:cNvSpPr>
            <a:spLocks noChangeArrowheads="1"/>
          </p:cNvSpPr>
          <p:nvPr/>
        </p:nvSpPr>
        <p:spPr bwMode="auto">
          <a:xfrm>
            <a:off x="7291877" y="2732628"/>
            <a:ext cx="1765579" cy="33711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5489" name="Rechteck 70">
            <a:extLst>
              <a:ext uri="{FF2B5EF4-FFF2-40B4-BE49-F238E27FC236}">
                <a16:creationId xmlns:a16="http://schemas.microsoft.com/office/drawing/2014/main" id="{1E7349BB-B4C0-4153-82F9-80BD5C4BDA3E}"/>
              </a:ext>
            </a:extLst>
          </p:cNvPr>
          <p:cNvSpPr>
            <a:spLocks noChangeArrowheads="1"/>
          </p:cNvSpPr>
          <p:nvPr/>
        </p:nvSpPr>
        <p:spPr bwMode="auto">
          <a:xfrm>
            <a:off x="7291877" y="3192643"/>
            <a:ext cx="1765579" cy="33711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5490" name="Rechteck 71">
            <a:extLst>
              <a:ext uri="{FF2B5EF4-FFF2-40B4-BE49-F238E27FC236}">
                <a16:creationId xmlns:a16="http://schemas.microsoft.com/office/drawing/2014/main" id="{BEC4A2C9-430F-4B35-8520-DDB57EAC420F}"/>
              </a:ext>
            </a:extLst>
          </p:cNvPr>
          <p:cNvSpPr>
            <a:spLocks noChangeArrowheads="1"/>
          </p:cNvSpPr>
          <p:nvPr/>
        </p:nvSpPr>
        <p:spPr bwMode="auto">
          <a:xfrm>
            <a:off x="7291877" y="4112672"/>
            <a:ext cx="1765579" cy="33711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5491" name="Rechteck 72">
            <a:extLst>
              <a:ext uri="{FF2B5EF4-FFF2-40B4-BE49-F238E27FC236}">
                <a16:creationId xmlns:a16="http://schemas.microsoft.com/office/drawing/2014/main" id="{A1070B9A-8FEF-45DB-9EA2-CD33165D684B}"/>
              </a:ext>
            </a:extLst>
          </p:cNvPr>
          <p:cNvSpPr>
            <a:spLocks noChangeArrowheads="1"/>
          </p:cNvSpPr>
          <p:nvPr/>
        </p:nvSpPr>
        <p:spPr bwMode="auto">
          <a:xfrm>
            <a:off x="7291877" y="4572687"/>
            <a:ext cx="1765579" cy="33711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5492" name="Rechteck 73">
            <a:extLst>
              <a:ext uri="{FF2B5EF4-FFF2-40B4-BE49-F238E27FC236}">
                <a16:creationId xmlns:a16="http://schemas.microsoft.com/office/drawing/2014/main" id="{D9142473-8F71-49C7-B8C1-C612D5205B20}"/>
              </a:ext>
            </a:extLst>
          </p:cNvPr>
          <p:cNvSpPr>
            <a:spLocks noChangeArrowheads="1"/>
          </p:cNvSpPr>
          <p:nvPr/>
        </p:nvSpPr>
        <p:spPr bwMode="auto">
          <a:xfrm>
            <a:off x="7291877" y="5032702"/>
            <a:ext cx="1765579" cy="33711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5493" name="Rechteck 74">
            <a:extLst>
              <a:ext uri="{FF2B5EF4-FFF2-40B4-BE49-F238E27FC236}">
                <a16:creationId xmlns:a16="http://schemas.microsoft.com/office/drawing/2014/main" id="{F329E07E-E513-4288-8D63-3AC8F56E1F55}"/>
              </a:ext>
            </a:extLst>
          </p:cNvPr>
          <p:cNvSpPr>
            <a:spLocks noChangeArrowheads="1"/>
          </p:cNvSpPr>
          <p:nvPr/>
        </p:nvSpPr>
        <p:spPr bwMode="auto">
          <a:xfrm>
            <a:off x="7291877" y="5492716"/>
            <a:ext cx="1765579" cy="337110"/>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5365" name="Rechteck 95">
            <a:extLst>
              <a:ext uri="{FF2B5EF4-FFF2-40B4-BE49-F238E27FC236}">
                <a16:creationId xmlns:a16="http://schemas.microsoft.com/office/drawing/2014/main" id="{03B78348-F175-47E3-BC4F-987D163B89F2}"/>
              </a:ext>
            </a:extLst>
          </p:cNvPr>
          <p:cNvSpPr>
            <a:spLocks noChangeArrowheads="1"/>
          </p:cNvSpPr>
          <p:nvPr/>
        </p:nvSpPr>
        <p:spPr bwMode="auto">
          <a:xfrm>
            <a:off x="493870" y="1832964"/>
            <a:ext cx="1270539" cy="41262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CH" altLang="de-DE" sz="1400">
              <a:solidFill>
                <a:schemeClr val="tx1"/>
              </a:solidFill>
            </a:endParaRPr>
          </a:p>
        </p:txBody>
      </p:sp>
      <p:sp>
        <p:nvSpPr>
          <p:cNvPr id="15366" name="Rechteck 93">
            <a:extLst>
              <a:ext uri="{FF2B5EF4-FFF2-40B4-BE49-F238E27FC236}">
                <a16:creationId xmlns:a16="http://schemas.microsoft.com/office/drawing/2014/main" id="{01824F5E-3968-4CDA-9C6F-23BFF8784CAB}"/>
              </a:ext>
            </a:extLst>
          </p:cNvPr>
          <p:cNvSpPr>
            <a:spLocks noChangeArrowheads="1"/>
          </p:cNvSpPr>
          <p:nvPr/>
        </p:nvSpPr>
        <p:spPr bwMode="auto">
          <a:xfrm>
            <a:off x="3475293" y="1832964"/>
            <a:ext cx="1270539" cy="41262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CH" altLang="de-DE" sz="1400" dirty="0">
              <a:solidFill>
                <a:schemeClr val="tx1"/>
              </a:solidFill>
            </a:endParaRPr>
          </a:p>
        </p:txBody>
      </p:sp>
      <p:sp>
        <p:nvSpPr>
          <p:cNvPr id="15367" name="Rechteck 91">
            <a:extLst>
              <a:ext uri="{FF2B5EF4-FFF2-40B4-BE49-F238E27FC236}">
                <a16:creationId xmlns:a16="http://schemas.microsoft.com/office/drawing/2014/main" id="{C56F1110-D136-4698-A299-88E54D3E30AC}"/>
              </a:ext>
            </a:extLst>
          </p:cNvPr>
          <p:cNvSpPr>
            <a:spLocks noChangeArrowheads="1"/>
          </p:cNvSpPr>
          <p:nvPr/>
        </p:nvSpPr>
        <p:spPr bwMode="auto">
          <a:xfrm>
            <a:off x="1967682" y="1832964"/>
            <a:ext cx="1270539" cy="41262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CH" altLang="de-DE" sz="1400">
              <a:solidFill>
                <a:schemeClr val="tx1"/>
              </a:solidFill>
            </a:endParaRPr>
          </a:p>
        </p:txBody>
      </p:sp>
      <p:sp>
        <p:nvSpPr>
          <p:cNvPr id="15368" name="Rechteck 89">
            <a:extLst>
              <a:ext uri="{FF2B5EF4-FFF2-40B4-BE49-F238E27FC236}">
                <a16:creationId xmlns:a16="http://schemas.microsoft.com/office/drawing/2014/main" id="{D353A234-F3CA-4ED2-8FD8-EE54E53C03E2}"/>
              </a:ext>
            </a:extLst>
          </p:cNvPr>
          <p:cNvSpPr>
            <a:spLocks noChangeArrowheads="1"/>
          </p:cNvSpPr>
          <p:nvPr/>
        </p:nvSpPr>
        <p:spPr bwMode="auto">
          <a:xfrm>
            <a:off x="4915308" y="1832964"/>
            <a:ext cx="1270539" cy="41262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CH" altLang="de-DE" sz="1400">
              <a:solidFill>
                <a:schemeClr val="tx1"/>
              </a:solidFill>
            </a:endParaRPr>
          </a:p>
        </p:txBody>
      </p:sp>
      <p:sp>
        <p:nvSpPr>
          <p:cNvPr id="15369" name="Rechteck 87">
            <a:extLst>
              <a:ext uri="{FF2B5EF4-FFF2-40B4-BE49-F238E27FC236}">
                <a16:creationId xmlns:a16="http://schemas.microsoft.com/office/drawing/2014/main" id="{B2496CF6-80F9-4E58-9679-996D5FA50236}"/>
              </a:ext>
            </a:extLst>
          </p:cNvPr>
          <p:cNvSpPr>
            <a:spLocks noChangeArrowheads="1"/>
          </p:cNvSpPr>
          <p:nvPr/>
        </p:nvSpPr>
        <p:spPr bwMode="auto">
          <a:xfrm>
            <a:off x="6404769" y="1832964"/>
            <a:ext cx="1270539" cy="412626"/>
          </a:xfrm>
          <a:prstGeom prst="rect">
            <a:avLst/>
          </a:prstGeom>
          <a:noFill/>
          <a:ln w="127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endParaRPr lang="de-CH" altLang="de-DE" sz="1400">
              <a:solidFill>
                <a:schemeClr val="tx1"/>
              </a:solidFill>
            </a:endParaRPr>
          </a:p>
        </p:txBody>
      </p:sp>
      <p:grpSp>
        <p:nvGrpSpPr>
          <p:cNvPr id="15370" name="Gruppieren 99">
            <a:extLst>
              <a:ext uri="{FF2B5EF4-FFF2-40B4-BE49-F238E27FC236}">
                <a16:creationId xmlns:a16="http://schemas.microsoft.com/office/drawing/2014/main" id="{905C3E6A-B4CE-48D1-8A04-FD91B6A73AA8}"/>
              </a:ext>
            </a:extLst>
          </p:cNvPr>
          <p:cNvGrpSpPr>
            <a:grpSpLocks/>
          </p:cNvGrpSpPr>
          <p:nvPr/>
        </p:nvGrpSpPr>
        <p:grpSpPr bwMode="auto">
          <a:xfrm>
            <a:off x="1131316" y="2912308"/>
            <a:ext cx="6142597" cy="2760518"/>
            <a:chOff x="7152428" y="3812859"/>
            <a:chExt cx="232471" cy="1815229"/>
          </a:xfrm>
        </p:grpSpPr>
        <p:cxnSp>
          <p:nvCxnSpPr>
            <p:cNvPr id="15479" name="Gerade Verbindung 75">
              <a:extLst>
                <a:ext uri="{FF2B5EF4-FFF2-40B4-BE49-F238E27FC236}">
                  <a16:creationId xmlns:a16="http://schemas.microsoft.com/office/drawing/2014/main" id="{31A5EDD7-754B-4C3B-915B-537C138552CF}"/>
                </a:ext>
              </a:extLst>
            </p:cNvPr>
            <p:cNvCxnSpPr>
              <a:cxnSpLocks noChangeShapeType="1"/>
            </p:cNvCxnSpPr>
            <p:nvPr/>
          </p:nvCxnSpPr>
          <p:spPr bwMode="auto">
            <a:xfrm rot="10800000" flipV="1">
              <a:off x="7152428" y="3812859"/>
              <a:ext cx="232471" cy="56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5480" name="Gerade Verbindung 76">
              <a:extLst>
                <a:ext uri="{FF2B5EF4-FFF2-40B4-BE49-F238E27FC236}">
                  <a16:creationId xmlns:a16="http://schemas.microsoft.com/office/drawing/2014/main" id="{538743FF-55F9-437F-BA99-677F656E3BEB}"/>
                </a:ext>
              </a:extLst>
            </p:cNvPr>
            <p:cNvCxnSpPr>
              <a:cxnSpLocks noChangeShapeType="1"/>
            </p:cNvCxnSpPr>
            <p:nvPr/>
          </p:nvCxnSpPr>
          <p:spPr bwMode="auto">
            <a:xfrm rot="10800000" flipV="1">
              <a:off x="7152428" y="4115302"/>
              <a:ext cx="232471" cy="56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5481" name="Gerade Verbindung 77">
              <a:extLst>
                <a:ext uri="{FF2B5EF4-FFF2-40B4-BE49-F238E27FC236}">
                  <a16:creationId xmlns:a16="http://schemas.microsoft.com/office/drawing/2014/main" id="{4E7964EE-A0D9-4CBA-8261-42FA0BF6A88A}"/>
                </a:ext>
              </a:extLst>
            </p:cNvPr>
            <p:cNvCxnSpPr>
              <a:cxnSpLocks noChangeShapeType="1"/>
            </p:cNvCxnSpPr>
            <p:nvPr/>
          </p:nvCxnSpPr>
          <p:spPr bwMode="auto">
            <a:xfrm rot="10800000" flipV="1">
              <a:off x="7152428" y="4417745"/>
              <a:ext cx="232471" cy="56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5482" name="Gerade Verbindung 78">
              <a:extLst>
                <a:ext uri="{FF2B5EF4-FFF2-40B4-BE49-F238E27FC236}">
                  <a16:creationId xmlns:a16="http://schemas.microsoft.com/office/drawing/2014/main" id="{F79C9764-D2B6-46BA-AFE8-7CFBC3DD680E}"/>
                </a:ext>
              </a:extLst>
            </p:cNvPr>
            <p:cNvCxnSpPr>
              <a:cxnSpLocks noChangeShapeType="1"/>
            </p:cNvCxnSpPr>
            <p:nvPr/>
          </p:nvCxnSpPr>
          <p:spPr bwMode="auto">
            <a:xfrm rot="10800000" flipV="1">
              <a:off x="7152428" y="4720188"/>
              <a:ext cx="232471" cy="56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5483" name="Gerade Verbindung 79">
              <a:extLst>
                <a:ext uri="{FF2B5EF4-FFF2-40B4-BE49-F238E27FC236}">
                  <a16:creationId xmlns:a16="http://schemas.microsoft.com/office/drawing/2014/main" id="{574E04A7-258B-4B7D-B58D-E3B8F91AAA0B}"/>
                </a:ext>
              </a:extLst>
            </p:cNvPr>
            <p:cNvCxnSpPr>
              <a:cxnSpLocks noChangeShapeType="1"/>
            </p:cNvCxnSpPr>
            <p:nvPr/>
          </p:nvCxnSpPr>
          <p:spPr bwMode="auto">
            <a:xfrm rot="10800000" flipV="1">
              <a:off x="7152428" y="5022631"/>
              <a:ext cx="232471" cy="56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5484" name="Gerade Verbindung 80">
              <a:extLst>
                <a:ext uri="{FF2B5EF4-FFF2-40B4-BE49-F238E27FC236}">
                  <a16:creationId xmlns:a16="http://schemas.microsoft.com/office/drawing/2014/main" id="{C532D38A-33B7-4D57-834B-786C04E068D2}"/>
                </a:ext>
              </a:extLst>
            </p:cNvPr>
            <p:cNvCxnSpPr>
              <a:cxnSpLocks noChangeShapeType="1"/>
            </p:cNvCxnSpPr>
            <p:nvPr/>
          </p:nvCxnSpPr>
          <p:spPr bwMode="auto">
            <a:xfrm rot="10800000" flipV="1">
              <a:off x="7152428" y="5325074"/>
              <a:ext cx="232471" cy="56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cxnSp>
          <p:nvCxnSpPr>
            <p:cNvPr id="15485" name="Gerade Verbindung 81">
              <a:extLst>
                <a:ext uri="{FF2B5EF4-FFF2-40B4-BE49-F238E27FC236}">
                  <a16:creationId xmlns:a16="http://schemas.microsoft.com/office/drawing/2014/main" id="{71A9F285-2835-4C29-8D7D-8909FBCC7557}"/>
                </a:ext>
              </a:extLst>
            </p:cNvPr>
            <p:cNvCxnSpPr>
              <a:cxnSpLocks noChangeShapeType="1"/>
            </p:cNvCxnSpPr>
            <p:nvPr/>
          </p:nvCxnSpPr>
          <p:spPr bwMode="auto">
            <a:xfrm rot="10800000" flipV="1">
              <a:off x="7152428" y="5627520"/>
              <a:ext cx="232471" cy="568"/>
            </a:xfrm>
            <a:prstGeom prst="line">
              <a:avLst/>
            </a:prstGeom>
            <a:noFill/>
            <a:ln w="12700" algn="ctr">
              <a:solidFill>
                <a:schemeClr val="tx1"/>
              </a:solidFill>
              <a:prstDash val="sysDash"/>
              <a:round/>
              <a:headEnd/>
              <a:tailEnd/>
            </a:ln>
            <a:extLst>
              <a:ext uri="{909E8E84-426E-40DD-AFC4-6F175D3DCCD1}">
                <a14:hiddenFill xmlns:a14="http://schemas.microsoft.com/office/drawing/2010/main">
                  <a:noFill/>
                </a14:hiddenFill>
              </a:ext>
            </a:extLst>
          </p:spPr>
        </p:cxnSp>
      </p:grpSp>
      <p:grpSp>
        <p:nvGrpSpPr>
          <p:cNvPr id="3" name="Gruppieren 2">
            <a:extLst>
              <a:ext uri="{FF2B5EF4-FFF2-40B4-BE49-F238E27FC236}">
                <a16:creationId xmlns:a16="http://schemas.microsoft.com/office/drawing/2014/main" id="{AACF0B12-4A14-4554-A28D-05FB7494A060}"/>
              </a:ext>
            </a:extLst>
          </p:cNvPr>
          <p:cNvGrpSpPr/>
          <p:nvPr/>
        </p:nvGrpSpPr>
        <p:grpSpPr>
          <a:xfrm>
            <a:off x="1116918" y="2222456"/>
            <a:ext cx="5919524" cy="3465676"/>
            <a:chOff x="1266047" y="1331727"/>
            <a:chExt cx="5794881" cy="2073717"/>
          </a:xfrm>
        </p:grpSpPr>
        <p:cxnSp>
          <p:nvCxnSpPr>
            <p:cNvPr id="15363" name="Gerade Verbindung 67">
              <a:extLst>
                <a:ext uri="{FF2B5EF4-FFF2-40B4-BE49-F238E27FC236}">
                  <a16:creationId xmlns:a16="http://schemas.microsoft.com/office/drawing/2014/main" id="{768F468B-6F5E-4740-9983-B291BE5819E1}"/>
                </a:ext>
              </a:extLst>
            </p:cNvPr>
            <p:cNvCxnSpPr>
              <a:cxnSpLocks noChangeShapeType="1"/>
            </p:cNvCxnSpPr>
            <p:nvPr/>
          </p:nvCxnSpPr>
          <p:spPr bwMode="auto">
            <a:xfrm rot="16200000" flipH="1">
              <a:off x="6026663" y="2360892"/>
              <a:ext cx="2063429" cy="51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5371" name="Gerade Verbindung 82">
              <a:extLst>
                <a:ext uri="{FF2B5EF4-FFF2-40B4-BE49-F238E27FC236}">
                  <a16:creationId xmlns:a16="http://schemas.microsoft.com/office/drawing/2014/main" id="{027F250E-06A4-49EC-A073-76F8138BC0AA}"/>
                </a:ext>
              </a:extLst>
            </p:cNvPr>
            <p:cNvCxnSpPr>
              <a:cxnSpLocks noChangeShapeType="1"/>
            </p:cNvCxnSpPr>
            <p:nvPr/>
          </p:nvCxnSpPr>
          <p:spPr bwMode="auto">
            <a:xfrm rot="16200000" flipH="1">
              <a:off x="236882" y="2371180"/>
              <a:ext cx="2063429" cy="51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5372" name="Gerade Verbindung 83">
              <a:extLst>
                <a:ext uri="{FF2B5EF4-FFF2-40B4-BE49-F238E27FC236}">
                  <a16:creationId xmlns:a16="http://schemas.microsoft.com/office/drawing/2014/main" id="{74724C8C-2BED-483C-9231-00CAC7EA3BEF}"/>
                </a:ext>
              </a:extLst>
            </p:cNvPr>
            <p:cNvCxnSpPr>
              <a:cxnSpLocks noChangeShapeType="1"/>
            </p:cNvCxnSpPr>
            <p:nvPr/>
          </p:nvCxnSpPr>
          <p:spPr bwMode="auto">
            <a:xfrm rot="16200000" flipH="1">
              <a:off x="1684326" y="2371180"/>
              <a:ext cx="2063429" cy="51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5373" name="Gerade Verbindung 84">
              <a:extLst>
                <a:ext uri="{FF2B5EF4-FFF2-40B4-BE49-F238E27FC236}">
                  <a16:creationId xmlns:a16="http://schemas.microsoft.com/office/drawing/2014/main" id="{E19BCE8F-690C-4D2D-8DFC-78DA11012F91}"/>
                </a:ext>
              </a:extLst>
            </p:cNvPr>
            <p:cNvCxnSpPr>
              <a:cxnSpLocks noChangeShapeType="1"/>
            </p:cNvCxnSpPr>
            <p:nvPr/>
          </p:nvCxnSpPr>
          <p:spPr bwMode="auto">
            <a:xfrm rot="16200000" flipH="1">
              <a:off x="3131771" y="2371180"/>
              <a:ext cx="2063429" cy="51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5374" name="Gerade Verbindung 85">
              <a:extLst>
                <a:ext uri="{FF2B5EF4-FFF2-40B4-BE49-F238E27FC236}">
                  <a16:creationId xmlns:a16="http://schemas.microsoft.com/office/drawing/2014/main" id="{42ED36BF-5F56-4009-8177-F8DCE8B2FD4C}"/>
                </a:ext>
              </a:extLst>
            </p:cNvPr>
            <p:cNvCxnSpPr>
              <a:cxnSpLocks noChangeShapeType="1"/>
            </p:cNvCxnSpPr>
            <p:nvPr/>
          </p:nvCxnSpPr>
          <p:spPr bwMode="auto">
            <a:xfrm rot="16200000" flipH="1">
              <a:off x="4579216" y="2371180"/>
              <a:ext cx="2063429" cy="51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sp>
        <p:nvSpPr>
          <p:cNvPr id="15469" name="Textfeld 1">
            <a:extLst>
              <a:ext uri="{FF2B5EF4-FFF2-40B4-BE49-F238E27FC236}">
                <a16:creationId xmlns:a16="http://schemas.microsoft.com/office/drawing/2014/main" id="{7537D46A-A8EA-450E-B879-439902E6FF1E}"/>
              </a:ext>
            </a:extLst>
          </p:cNvPr>
          <p:cNvSpPr txBox="1">
            <a:spLocks noChangeArrowheads="1"/>
          </p:cNvSpPr>
          <p:nvPr/>
        </p:nvSpPr>
        <p:spPr bwMode="auto">
          <a:xfrm>
            <a:off x="693764" y="1865522"/>
            <a:ext cx="870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400" dirty="0">
                <a:solidFill>
                  <a:schemeClr val="tx1"/>
                </a:solidFill>
              </a:rPr>
              <a:t>(1) Hotel</a:t>
            </a:r>
          </a:p>
        </p:txBody>
      </p:sp>
      <p:sp>
        <p:nvSpPr>
          <p:cNvPr id="15470" name="Textfeld 3">
            <a:extLst>
              <a:ext uri="{FF2B5EF4-FFF2-40B4-BE49-F238E27FC236}">
                <a16:creationId xmlns:a16="http://schemas.microsoft.com/office/drawing/2014/main" id="{04709136-EF23-490E-AA21-7FADCC412C6A}"/>
              </a:ext>
            </a:extLst>
          </p:cNvPr>
          <p:cNvSpPr txBox="1">
            <a:spLocks noChangeArrowheads="1"/>
          </p:cNvSpPr>
          <p:nvPr/>
        </p:nvSpPr>
        <p:spPr bwMode="auto">
          <a:xfrm>
            <a:off x="3476112" y="1865522"/>
            <a:ext cx="1236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400" dirty="0">
                <a:solidFill>
                  <a:schemeClr val="tx1"/>
                </a:solidFill>
              </a:rPr>
              <a:t>(3) </a:t>
            </a:r>
            <a:r>
              <a:rPr lang="de-CH" altLang="de-DE" sz="1400" dirty="0" err="1">
                <a:solidFill>
                  <a:schemeClr val="tx1"/>
                </a:solidFill>
              </a:rPr>
              <a:t>Wellbeing</a:t>
            </a:r>
            <a:endParaRPr lang="de-CH" altLang="de-DE" sz="1400" dirty="0">
              <a:solidFill>
                <a:schemeClr val="tx1"/>
              </a:solidFill>
            </a:endParaRPr>
          </a:p>
        </p:txBody>
      </p:sp>
      <p:sp>
        <p:nvSpPr>
          <p:cNvPr id="15471" name="Textfeld 2">
            <a:extLst>
              <a:ext uri="{FF2B5EF4-FFF2-40B4-BE49-F238E27FC236}">
                <a16:creationId xmlns:a16="http://schemas.microsoft.com/office/drawing/2014/main" id="{8E3E0981-2C91-4F1B-B669-C3B599C4DB1C}"/>
              </a:ext>
            </a:extLst>
          </p:cNvPr>
          <p:cNvSpPr txBox="1">
            <a:spLocks noChangeArrowheads="1"/>
          </p:cNvSpPr>
          <p:nvPr/>
        </p:nvSpPr>
        <p:spPr bwMode="auto">
          <a:xfrm>
            <a:off x="2081481" y="1865522"/>
            <a:ext cx="1010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400" dirty="0">
                <a:solidFill>
                  <a:schemeClr val="tx1"/>
                </a:solidFill>
              </a:rPr>
              <a:t>(2) Casino</a:t>
            </a:r>
          </a:p>
        </p:txBody>
      </p:sp>
      <p:sp>
        <p:nvSpPr>
          <p:cNvPr id="15472" name="Textfeld 4">
            <a:extLst>
              <a:ext uri="{FF2B5EF4-FFF2-40B4-BE49-F238E27FC236}">
                <a16:creationId xmlns:a16="http://schemas.microsoft.com/office/drawing/2014/main" id="{A2005E50-F525-45F2-ACA7-C50FB227F444}"/>
              </a:ext>
            </a:extLst>
          </p:cNvPr>
          <p:cNvSpPr txBox="1">
            <a:spLocks noChangeArrowheads="1"/>
          </p:cNvSpPr>
          <p:nvPr/>
        </p:nvSpPr>
        <p:spPr bwMode="auto">
          <a:xfrm>
            <a:off x="4999451" y="1865522"/>
            <a:ext cx="10695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400">
                <a:solidFill>
                  <a:schemeClr val="tx1"/>
                </a:solidFill>
              </a:rPr>
              <a:t>(4) Medizin</a:t>
            </a:r>
          </a:p>
        </p:txBody>
      </p:sp>
      <p:sp>
        <p:nvSpPr>
          <p:cNvPr id="15473" name="Textfeld 30">
            <a:extLst>
              <a:ext uri="{FF2B5EF4-FFF2-40B4-BE49-F238E27FC236}">
                <a16:creationId xmlns:a16="http://schemas.microsoft.com/office/drawing/2014/main" id="{901F8CEF-3E8C-4C57-BC6E-1F9FF10579E0}"/>
              </a:ext>
            </a:extLst>
          </p:cNvPr>
          <p:cNvSpPr txBox="1">
            <a:spLocks noChangeArrowheads="1"/>
          </p:cNvSpPr>
          <p:nvPr/>
        </p:nvSpPr>
        <p:spPr bwMode="auto">
          <a:xfrm>
            <a:off x="6438750" y="1865522"/>
            <a:ext cx="11288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400" dirty="0">
                <a:solidFill>
                  <a:schemeClr val="tx1"/>
                </a:solidFill>
              </a:rPr>
              <a:t>(5) Golfpark</a:t>
            </a:r>
          </a:p>
        </p:txBody>
      </p:sp>
      <p:sp>
        <p:nvSpPr>
          <p:cNvPr id="2" name="Textfeld 1">
            <a:extLst>
              <a:ext uri="{FF2B5EF4-FFF2-40B4-BE49-F238E27FC236}">
                <a16:creationId xmlns:a16="http://schemas.microsoft.com/office/drawing/2014/main" id="{9B779308-A17E-481A-936F-2DF2C1C7846D}"/>
              </a:ext>
            </a:extLst>
          </p:cNvPr>
          <p:cNvSpPr txBox="1"/>
          <p:nvPr/>
        </p:nvSpPr>
        <p:spPr>
          <a:xfrm>
            <a:off x="416496" y="1268760"/>
            <a:ext cx="1436214" cy="421250"/>
          </a:xfrm>
          <a:prstGeom prst="rect">
            <a:avLst/>
          </a:prstGeom>
          <a:noFill/>
        </p:spPr>
        <p:txBody>
          <a:bodyPr wrap="none" rtlCol="0">
            <a:spAutoFit/>
          </a:bodyPr>
          <a:lstStyle/>
          <a:p>
            <a:r>
              <a:rPr lang="de-CH" i="1" dirty="0"/>
              <a:t>Primärstruktur:</a:t>
            </a:r>
          </a:p>
        </p:txBody>
      </p:sp>
      <p:sp>
        <p:nvSpPr>
          <p:cNvPr id="135" name="Textfeld 134">
            <a:extLst>
              <a:ext uri="{FF2B5EF4-FFF2-40B4-BE49-F238E27FC236}">
                <a16:creationId xmlns:a16="http://schemas.microsoft.com/office/drawing/2014/main" id="{E27EAEC1-112D-44FA-9176-DA0A4172D325}"/>
              </a:ext>
            </a:extLst>
          </p:cNvPr>
          <p:cNvSpPr txBox="1"/>
          <p:nvPr/>
        </p:nvSpPr>
        <p:spPr>
          <a:xfrm>
            <a:off x="7206623" y="2306965"/>
            <a:ext cx="1681308" cy="421250"/>
          </a:xfrm>
          <a:prstGeom prst="rect">
            <a:avLst/>
          </a:prstGeom>
          <a:noFill/>
        </p:spPr>
        <p:txBody>
          <a:bodyPr wrap="none" rtlCol="0">
            <a:spAutoFit/>
          </a:bodyPr>
          <a:lstStyle/>
          <a:p>
            <a:r>
              <a:rPr lang="de-CH" i="1" dirty="0"/>
              <a:t>Sekundärstruktur:</a:t>
            </a:r>
          </a:p>
        </p:txBody>
      </p:sp>
      <p:sp>
        <p:nvSpPr>
          <p:cNvPr id="40" name="Titel 1">
            <a:extLst>
              <a:ext uri="{FF2B5EF4-FFF2-40B4-BE49-F238E27FC236}">
                <a16:creationId xmlns:a16="http://schemas.microsoft.com/office/drawing/2014/main" id="{09B7FE78-CA13-413F-A0E4-A39BCF2A2B66}"/>
              </a:ext>
            </a:extLst>
          </p:cNvPr>
          <p:cNvSpPr txBox="1">
            <a:spLocks/>
          </p:cNvSpPr>
          <p:nvPr/>
        </p:nvSpPr>
        <p:spPr>
          <a:xfrm>
            <a:off x="193675" y="190500"/>
            <a:ext cx="9361488" cy="646113"/>
          </a:xfrm>
          <a:prstGeom prst="rect">
            <a:avLst/>
          </a:prstGeom>
        </p:spPr>
        <p:txBody>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defRPr>
            </a:lvl2pPr>
            <a:lvl3pPr algn="l" rtl="0" eaLnBrk="0" fontAlgn="base" hangingPunct="0">
              <a:spcBef>
                <a:spcPct val="0"/>
              </a:spcBef>
              <a:spcAft>
                <a:spcPct val="0"/>
              </a:spcAft>
              <a:defRPr sz="2800" b="1">
                <a:solidFill>
                  <a:schemeClr val="tx2"/>
                </a:solidFill>
                <a:latin typeface="Arial" charset="0"/>
              </a:defRPr>
            </a:lvl3pPr>
            <a:lvl4pPr algn="l" rtl="0" eaLnBrk="0" fontAlgn="base" hangingPunct="0">
              <a:spcBef>
                <a:spcPct val="0"/>
              </a:spcBef>
              <a:spcAft>
                <a:spcPct val="0"/>
              </a:spcAft>
              <a:defRPr sz="2800" b="1">
                <a:solidFill>
                  <a:schemeClr val="tx2"/>
                </a:solidFill>
                <a:latin typeface="Arial" charset="0"/>
              </a:defRPr>
            </a:lvl4pPr>
            <a:lvl5pPr algn="l" rtl="0" eaLnBrk="0" fontAlgn="base" hangingPunct="0">
              <a:spcBef>
                <a:spcPct val="0"/>
              </a:spcBef>
              <a:spcAft>
                <a:spcPct val="0"/>
              </a:spcAft>
              <a:defRPr sz="2800" b="1">
                <a:solidFill>
                  <a:schemeClr val="tx2"/>
                </a:solidFill>
                <a:latin typeface="Arial"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a:lstStyle>
          <a:p>
            <a:r>
              <a:rPr lang="de-CH" kern="0" dirty="0"/>
              <a:t>Zweidimensionale Organisation eines Ressorts</a:t>
            </a:r>
          </a:p>
        </p:txBody>
      </p:sp>
      <p:sp>
        <p:nvSpPr>
          <p:cNvPr id="41" name="Textfeld 40">
            <a:extLst>
              <a:ext uri="{FF2B5EF4-FFF2-40B4-BE49-F238E27FC236}">
                <a16:creationId xmlns:a16="http://schemas.microsoft.com/office/drawing/2014/main" id="{16D4D623-D931-4430-80B6-9D0EE776A5AD}"/>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D52259E4-8271-40AC-8798-E2FE97F97BF8}"/>
              </a:ext>
            </a:extLst>
          </p:cNvPr>
          <p:cNvSpPr>
            <a:spLocks noGrp="1" noChangeArrowheads="1"/>
          </p:cNvSpPr>
          <p:nvPr>
            <p:ph type="title"/>
          </p:nvPr>
        </p:nvSpPr>
        <p:spPr/>
        <p:txBody>
          <a:bodyPr/>
          <a:lstStyle/>
          <a:p>
            <a:pPr eaLnBrk="1" hangingPunct="1"/>
            <a:r>
              <a:rPr lang="de-CH" altLang="de-DE" dirty="0"/>
              <a:t>Strukturelle Koordinationsmechanismen</a:t>
            </a:r>
            <a:endParaRPr lang="de-DE" altLang="de-DE" dirty="0"/>
          </a:p>
        </p:txBody>
      </p:sp>
      <p:sp>
        <p:nvSpPr>
          <p:cNvPr id="16387" name="Text Box 19">
            <a:extLst>
              <a:ext uri="{FF2B5EF4-FFF2-40B4-BE49-F238E27FC236}">
                <a16:creationId xmlns:a16="http://schemas.microsoft.com/office/drawing/2014/main" id="{4A20430C-DB0E-4163-B6FF-ABFB1089D780}"/>
              </a:ext>
            </a:extLst>
          </p:cNvPr>
          <p:cNvSpPr txBox="1">
            <a:spLocks noChangeArrowheads="1"/>
          </p:cNvSpPr>
          <p:nvPr/>
        </p:nvSpPr>
        <p:spPr bwMode="auto">
          <a:xfrm>
            <a:off x="2360712" y="6545262"/>
            <a:ext cx="62658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50000"/>
              </a:spcBef>
              <a:buClrTx/>
              <a:buSzTx/>
              <a:buFontTx/>
              <a:buNone/>
            </a:pPr>
            <a:r>
              <a:rPr lang="en-US" altLang="de-DE" sz="1000" dirty="0" err="1">
                <a:solidFill>
                  <a:schemeClr val="tx1"/>
                </a:solidFill>
                <a:latin typeface="Arial Narrow" panose="020B0606020202030204" pitchFamily="34" charset="0"/>
              </a:rPr>
              <a:t>Quellen</a:t>
            </a:r>
            <a:r>
              <a:rPr lang="en-US" altLang="de-DE" sz="1000" dirty="0">
                <a:solidFill>
                  <a:schemeClr val="tx1"/>
                </a:solidFill>
                <a:latin typeface="Arial Narrow" panose="020B0606020202030204" pitchFamily="34" charset="0"/>
              </a:rPr>
              <a:t>: </a:t>
            </a:r>
            <a:r>
              <a:rPr lang="de-DE" altLang="de-DE" sz="1000" dirty="0">
                <a:solidFill>
                  <a:schemeClr val="tx1"/>
                </a:solidFill>
                <a:latin typeface="Arial Narrow" panose="020B0606020202030204" pitchFamily="34" charset="0"/>
              </a:rPr>
              <a:t>In Anlehnung an Collis/Montgomery (2005, S. 184ff.), Galbraith/</a:t>
            </a:r>
            <a:r>
              <a:rPr lang="de-DE" altLang="de-DE" sz="1000" dirty="0" err="1">
                <a:solidFill>
                  <a:schemeClr val="tx1"/>
                </a:solidFill>
                <a:latin typeface="Arial Narrow" panose="020B0606020202030204" pitchFamily="34" charset="0"/>
              </a:rPr>
              <a:t>Kazanjian</a:t>
            </a:r>
            <a:r>
              <a:rPr lang="de-DE" altLang="de-DE" sz="1000" dirty="0">
                <a:solidFill>
                  <a:schemeClr val="tx1"/>
                </a:solidFill>
                <a:latin typeface="Arial Narrow" panose="020B0606020202030204" pitchFamily="34" charset="0"/>
              </a:rPr>
              <a:t> (1978, S. 72), Galbraith (2005) und Knoll (2007) </a:t>
            </a:r>
            <a:endParaRPr lang="en-US" altLang="de-DE" sz="1000" dirty="0">
              <a:solidFill>
                <a:schemeClr val="tx1"/>
              </a:solidFill>
              <a:latin typeface="Arial Narrow" panose="020B0606020202030204" pitchFamily="34" charset="0"/>
            </a:endParaRPr>
          </a:p>
        </p:txBody>
      </p:sp>
      <p:sp>
        <p:nvSpPr>
          <p:cNvPr id="16389" name="Rectangle 11">
            <a:extLst>
              <a:ext uri="{FF2B5EF4-FFF2-40B4-BE49-F238E27FC236}">
                <a16:creationId xmlns:a16="http://schemas.microsoft.com/office/drawing/2014/main" id="{506E40A1-71ED-4F84-AD6F-DDED2EB2E81D}"/>
              </a:ext>
            </a:extLst>
          </p:cNvPr>
          <p:cNvSpPr>
            <a:spLocks noChangeArrowheads="1"/>
          </p:cNvSpPr>
          <p:nvPr/>
        </p:nvSpPr>
        <p:spPr bwMode="auto">
          <a:xfrm>
            <a:off x="1350368" y="4593853"/>
            <a:ext cx="4752974" cy="100806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6390" name="Text Box 5">
            <a:extLst>
              <a:ext uri="{FF2B5EF4-FFF2-40B4-BE49-F238E27FC236}">
                <a16:creationId xmlns:a16="http://schemas.microsoft.com/office/drawing/2014/main" id="{7A1257E9-38E1-42CA-87F1-5DFC6CA3151F}"/>
              </a:ext>
            </a:extLst>
          </p:cNvPr>
          <p:cNvSpPr txBox="1">
            <a:spLocks noChangeArrowheads="1"/>
          </p:cNvSpPr>
          <p:nvPr/>
        </p:nvSpPr>
        <p:spPr bwMode="auto">
          <a:xfrm>
            <a:off x="1423393" y="4601791"/>
            <a:ext cx="4127499"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Font typeface="Wingdings" panose="05000000000000000000" pitchFamily="2" charset="2"/>
              <a:buNone/>
            </a:pPr>
            <a:r>
              <a:rPr lang="de-CH" altLang="de-DE" sz="2000" b="1">
                <a:solidFill>
                  <a:schemeClr val="tx1"/>
                </a:solidFill>
              </a:rPr>
              <a:t>Plattformbasierte Mechanismen</a:t>
            </a:r>
            <a:r>
              <a:rPr lang="de-CH" altLang="de-DE" sz="2000">
                <a:solidFill>
                  <a:schemeClr val="tx1"/>
                </a:solidFill>
              </a:rPr>
              <a:t>:</a:t>
            </a:r>
          </a:p>
          <a:p>
            <a:pPr eaLnBrk="1" hangingPunct="1">
              <a:lnSpc>
                <a:spcPct val="100000"/>
              </a:lnSpc>
              <a:spcBef>
                <a:spcPct val="0"/>
              </a:spcBef>
            </a:pPr>
            <a:r>
              <a:rPr lang="de-CH" altLang="de-DE" sz="2000">
                <a:solidFill>
                  <a:schemeClr val="tx1"/>
                </a:solidFill>
              </a:rPr>
              <a:t>Interessengruppen</a:t>
            </a:r>
          </a:p>
          <a:p>
            <a:pPr eaLnBrk="1" hangingPunct="1">
              <a:lnSpc>
                <a:spcPct val="100000"/>
              </a:lnSpc>
              <a:spcBef>
                <a:spcPct val="0"/>
              </a:spcBef>
            </a:pPr>
            <a:r>
              <a:rPr lang="de-CH" altLang="de-DE" sz="2000">
                <a:solidFill>
                  <a:schemeClr val="tx1"/>
                </a:solidFill>
              </a:rPr>
              <a:t>Persönliche Netzwerke</a:t>
            </a:r>
            <a:endParaRPr lang="de-DE" altLang="de-DE" sz="2000">
              <a:solidFill>
                <a:schemeClr val="tx1"/>
              </a:solidFill>
            </a:endParaRPr>
          </a:p>
        </p:txBody>
      </p:sp>
      <p:sp>
        <p:nvSpPr>
          <p:cNvPr id="16391" name="Rectangle 9">
            <a:extLst>
              <a:ext uri="{FF2B5EF4-FFF2-40B4-BE49-F238E27FC236}">
                <a16:creationId xmlns:a16="http://schemas.microsoft.com/office/drawing/2014/main" id="{223BD745-5D5A-41EA-B01B-22392EBF968E}"/>
              </a:ext>
            </a:extLst>
          </p:cNvPr>
          <p:cNvSpPr>
            <a:spLocks noChangeArrowheads="1"/>
          </p:cNvSpPr>
          <p:nvPr/>
        </p:nvSpPr>
        <p:spPr bwMode="auto">
          <a:xfrm>
            <a:off x="1999655" y="2758703"/>
            <a:ext cx="4535786" cy="1658938"/>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6392" name="Text Box 6">
            <a:extLst>
              <a:ext uri="{FF2B5EF4-FFF2-40B4-BE49-F238E27FC236}">
                <a16:creationId xmlns:a16="http://schemas.microsoft.com/office/drawing/2014/main" id="{C3EC2230-0DB6-4E70-9AA4-7A28A659FDDF}"/>
              </a:ext>
            </a:extLst>
          </p:cNvPr>
          <p:cNvSpPr txBox="1">
            <a:spLocks noChangeArrowheads="1"/>
          </p:cNvSpPr>
          <p:nvPr/>
        </p:nvSpPr>
        <p:spPr bwMode="auto">
          <a:xfrm>
            <a:off x="2072680" y="2780928"/>
            <a:ext cx="465704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Font typeface="Wingdings" panose="05000000000000000000" pitchFamily="2" charset="2"/>
              <a:buNone/>
            </a:pPr>
            <a:r>
              <a:rPr lang="de-CH" altLang="de-DE" sz="2000" b="1" dirty="0">
                <a:solidFill>
                  <a:schemeClr val="tx1"/>
                </a:solidFill>
              </a:rPr>
              <a:t>Themenbasierte Mechanismen</a:t>
            </a:r>
            <a:r>
              <a:rPr lang="de-CH" altLang="de-DE" sz="2000" dirty="0">
                <a:solidFill>
                  <a:schemeClr val="tx1"/>
                </a:solidFill>
              </a:rPr>
              <a:t>:</a:t>
            </a:r>
          </a:p>
          <a:p>
            <a:pPr eaLnBrk="1" hangingPunct="1">
              <a:lnSpc>
                <a:spcPct val="100000"/>
              </a:lnSpc>
              <a:spcBef>
                <a:spcPct val="0"/>
              </a:spcBef>
            </a:pPr>
            <a:r>
              <a:rPr lang="de-CH" altLang="de-DE" sz="2000" dirty="0">
                <a:solidFill>
                  <a:schemeClr val="tx1"/>
                </a:solidFill>
              </a:rPr>
              <a:t>Prozessorganisation</a:t>
            </a:r>
          </a:p>
          <a:p>
            <a:pPr eaLnBrk="1" hangingPunct="1">
              <a:lnSpc>
                <a:spcPct val="100000"/>
              </a:lnSpc>
              <a:spcBef>
                <a:spcPct val="0"/>
              </a:spcBef>
            </a:pPr>
            <a:r>
              <a:rPr lang="de-CH" altLang="de-DE" sz="2000" dirty="0">
                <a:solidFill>
                  <a:schemeClr val="tx1"/>
                </a:solidFill>
              </a:rPr>
              <a:t>Integrationsteams</a:t>
            </a:r>
          </a:p>
          <a:p>
            <a:pPr eaLnBrk="1" hangingPunct="1">
              <a:lnSpc>
                <a:spcPct val="100000"/>
              </a:lnSpc>
              <a:spcBef>
                <a:spcPct val="0"/>
              </a:spcBef>
            </a:pPr>
            <a:r>
              <a:rPr lang="de-CH" altLang="de-DE" sz="2000" dirty="0" err="1">
                <a:solidFill>
                  <a:schemeClr val="tx1"/>
                </a:solidFill>
              </a:rPr>
              <a:t>Councils</a:t>
            </a:r>
            <a:endParaRPr lang="de-CH" altLang="de-DE" sz="2000" dirty="0">
              <a:solidFill>
                <a:schemeClr val="tx1"/>
              </a:solidFill>
            </a:endParaRPr>
          </a:p>
          <a:p>
            <a:pPr eaLnBrk="1" hangingPunct="1">
              <a:lnSpc>
                <a:spcPct val="100000"/>
              </a:lnSpc>
              <a:spcBef>
                <a:spcPct val="0"/>
              </a:spcBef>
            </a:pPr>
            <a:r>
              <a:rPr lang="de-CH" altLang="de-DE" sz="2000" dirty="0">
                <a:solidFill>
                  <a:schemeClr val="tx1"/>
                </a:solidFill>
              </a:rPr>
              <a:t>Arbeitsgruppen </a:t>
            </a:r>
            <a:r>
              <a:rPr lang="de-CH" altLang="de-DE" sz="1800" dirty="0">
                <a:solidFill>
                  <a:schemeClr val="tx1"/>
                </a:solidFill>
                <a:latin typeface="Arial Narrow" panose="020B0606020202030204" pitchFamily="34" charset="0"/>
              </a:rPr>
              <a:t>(z. B. SCRUM, </a:t>
            </a:r>
            <a:r>
              <a:rPr lang="de-DE" sz="1800" dirty="0">
                <a:solidFill>
                  <a:schemeClr val="tx1"/>
                </a:solidFill>
                <a:latin typeface="Arial Narrow" panose="020B0606020202030204" pitchFamily="34" charset="0"/>
              </a:rPr>
              <a:t>Hackathons)</a:t>
            </a:r>
            <a:endParaRPr lang="de-DE" altLang="de-DE" sz="1800" dirty="0">
              <a:solidFill>
                <a:schemeClr val="tx1"/>
              </a:solidFill>
              <a:latin typeface="Arial Narrow" panose="020B0606020202030204" pitchFamily="34" charset="0"/>
            </a:endParaRPr>
          </a:p>
        </p:txBody>
      </p:sp>
      <p:sp>
        <p:nvSpPr>
          <p:cNvPr id="16393" name="Rectangle 8">
            <a:extLst>
              <a:ext uri="{FF2B5EF4-FFF2-40B4-BE49-F238E27FC236}">
                <a16:creationId xmlns:a16="http://schemas.microsoft.com/office/drawing/2014/main" id="{62D9F672-B143-44CA-B097-AF272C29B6B1}"/>
              </a:ext>
            </a:extLst>
          </p:cNvPr>
          <p:cNvSpPr>
            <a:spLocks noChangeArrowheads="1"/>
          </p:cNvSpPr>
          <p:nvPr/>
        </p:nvSpPr>
        <p:spPr bwMode="auto">
          <a:xfrm>
            <a:off x="2647355" y="1569666"/>
            <a:ext cx="4752974" cy="100806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200">
              <a:solidFill>
                <a:schemeClr val="tx1"/>
              </a:solidFill>
            </a:endParaRPr>
          </a:p>
        </p:txBody>
      </p:sp>
      <p:sp>
        <p:nvSpPr>
          <p:cNvPr id="16394" name="Text Box 7">
            <a:extLst>
              <a:ext uri="{FF2B5EF4-FFF2-40B4-BE49-F238E27FC236}">
                <a16:creationId xmlns:a16="http://schemas.microsoft.com/office/drawing/2014/main" id="{CEDA5AE4-CA42-4E6F-9D4E-E1963FC731B2}"/>
              </a:ext>
            </a:extLst>
          </p:cNvPr>
          <p:cNvSpPr txBox="1">
            <a:spLocks noChangeArrowheads="1"/>
          </p:cNvSpPr>
          <p:nvPr/>
        </p:nvSpPr>
        <p:spPr bwMode="auto">
          <a:xfrm>
            <a:off x="2720380" y="1577604"/>
            <a:ext cx="4730749"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180975" indent="-180975">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Font typeface="Wingdings" panose="05000000000000000000" pitchFamily="2" charset="2"/>
              <a:buNone/>
            </a:pPr>
            <a:r>
              <a:rPr lang="de-CH" altLang="de-DE" sz="2000" b="1">
                <a:solidFill>
                  <a:schemeClr val="tx1"/>
                </a:solidFill>
              </a:rPr>
              <a:t>Ergebnisbasierte Mechanismen</a:t>
            </a:r>
            <a:r>
              <a:rPr lang="de-CH" altLang="de-DE" sz="2000">
                <a:solidFill>
                  <a:schemeClr val="tx1"/>
                </a:solidFill>
              </a:rPr>
              <a:t>:</a:t>
            </a:r>
          </a:p>
          <a:p>
            <a:pPr eaLnBrk="1" hangingPunct="1">
              <a:lnSpc>
                <a:spcPct val="100000"/>
              </a:lnSpc>
              <a:spcBef>
                <a:spcPct val="0"/>
              </a:spcBef>
            </a:pPr>
            <a:r>
              <a:rPr lang="de-CH" altLang="de-DE" sz="2000">
                <a:solidFill>
                  <a:schemeClr val="tx1"/>
                </a:solidFill>
              </a:rPr>
              <a:t>Matrixorganisation</a:t>
            </a:r>
          </a:p>
          <a:p>
            <a:pPr eaLnBrk="1" hangingPunct="1">
              <a:lnSpc>
                <a:spcPct val="100000"/>
              </a:lnSpc>
              <a:spcBef>
                <a:spcPct val="0"/>
              </a:spcBef>
            </a:pPr>
            <a:r>
              <a:rPr lang="de-CH" altLang="de-DE" sz="2000">
                <a:solidFill>
                  <a:schemeClr val="tx1"/>
                </a:solidFill>
              </a:rPr>
              <a:t>Mehrdimensionale Linienorganisation</a:t>
            </a:r>
            <a:endParaRPr lang="de-DE" altLang="de-DE" sz="2000">
              <a:solidFill>
                <a:schemeClr val="tx1"/>
              </a:solidFill>
            </a:endParaRPr>
          </a:p>
        </p:txBody>
      </p:sp>
      <p:sp>
        <p:nvSpPr>
          <p:cNvPr id="16395" name="Line 16">
            <a:extLst>
              <a:ext uri="{FF2B5EF4-FFF2-40B4-BE49-F238E27FC236}">
                <a16:creationId xmlns:a16="http://schemas.microsoft.com/office/drawing/2014/main" id="{A7F19220-5AC2-4A71-901C-DC2488BF8581}"/>
              </a:ext>
            </a:extLst>
          </p:cNvPr>
          <p:cNvSpPr>
            <a:spLocks noChangeShapeType="1"/>
          </p:cNvSpPr>
          <p:nvPr/>
        </p:nvSpPr>
        <p:spPr bwMode="auto">
          <a:xfrm flipV="1">
            <a:off x="1134468" y="1496641"/>
            <a:ext cx="0" cy="4284663"/>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6396" name="Line 17">
            <a:extLst>
              <a:ext uri="{FF2B5EF4-FFF2-40B4-BE49-F238E27FC236}">
                <a16:creationId xmlns:a16="http://schemas.microsoft.com/office/drawing/2014/main" id="{F32CDA55-46E8-4C9C-8B3D-3DADBC84571A}"/>
              </a:ext>
            </a:extLst>
          </p:cNvPr>
          <p:cNvSpPr>
            <a:spLocks noChangeShapeType="1"/>
          </p:cNvSpPr>
          <p:nvPr/>
        </p:nvSpPr>
        <p:spPr bwMode="auto">
          <a:xfrm>
            <a:off x="1134468" y="5781304"/>
            <a:ext cx="6696074" cy="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6397" name="Text Box 18">
            <a:extLst>
              <a:ext uri="{FF2B5EF4-FFF2-40B4-BE49-F238E27FC236}">
                <a16:creationId xmlns:a16="http://schemas.microsoft.com/office/drawing/2014/main" id="{718F4256-54F0-4572-9A9C-A2C32622C415}"/>
              </a:ext>
            </a:extLst>
          </p:cNvPr>
          <p:cNvSpPr txBox="1">
            <a:spLocks noChangeArrowheads="1"/>
          </p:cNvSpPr>
          <p:nvPr/>
        </p:nvSpPr>
        <p:spPr bwMode="auto">
          <a:xfrm>
            <a:off x="2966443" y="5838453"/>
            <a:ext cx="4897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2000" b="1" dirty="0">
                <a:solidFill>
                  <a:schemeClr val="tx1"/>
                </a:solidFill>
              </a:rPr>
              <a:t>Ausmaß an Formalität</a:t>
            </a:r>
            <a:endParaRPr lang="de-DE" altLang="de-DE" sz="2000" b="1" dirty="0">
              <a:solidFill>
                <a:schemeClr val="tx1"/>
              </a:solidFill>
            </a:endParaRPr>
          </a:p>
        </p:txBody>
      </p:sp>
      <p:sp>
        <p:nvSpPr>
          <p:cNvPr id="16398" name="Text Box 20">
            <a:extLst>
              <a:ext uri="{FF2B5EF4-FFF2-40B4-BE49-F238E27FC236}">
                <a16:creationId xmlns:a16="http://schemas.microsoft.com/office/drawing/2014/main" id="{458A2BE1-0756-4BD0-9110-864AB16370FD}"/>
              </a:ext>
            </a:extLst>
          </p:cNvPr>
          <p:cNvSpPr txBox="1">
            <a:spLocks noChangeArrowheads="1"/>
          </p:cNvSpPr>
          <p:nvPr/>
        </p:nvSpPr>
        <p:spPr bwMode="auto">
          <a:xfrm>
            <a:off x="802708" y="1041045"/>
            <a:ext cx="53213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50000"/>
              </a:spcBef>
              <a:buClrTx/>
              <a:buSzTx/>
              <a:buFontTx/>
              <a:buNone/>
            </a:pPr>
            <a:r>
              <a:rPr lang="de-CH" altLang="de-DE" sz="2000" b="1">
                <a:solidFill>
                  <a:schemeClr val="tx1"/>
                </a:solidFill>
              </a:rPr>
              <a:t>Intensität des Cross-Business-Fokus</a:t>
            </a:r>
            <a:endParaRPr lang="en-US" altLang="de-DE" sz="2000" b="1">
              <a:solidFill>
                <a:schemeClr val="tx1"/>
              </a:solidFill>
            </a:endParaRPr>
          </a:p>
        </p:txBody>
      </p:sp>
      <p:sp>
        <p:nvSpPr>
          <p:cNvPr id="16" name="Textfeld 15">
            <a:extLst>
              <a:ext uri="{FF2B5EF4-FFF2-40B4-BE49-F238E27FC236}">
                <a16:creationId xmlns:a16="http://schemas.microsoft.com/office/drawing/2014/main" id="{210524AD-42A0-42F9-9B47-8F5FC2BFDEE7}"/>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10-9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Rectangle 6" hidden="1">
            <a:extLst>
              <a:ext uri="{FF2B5EF4-FFF2-40B4-BE49-F238E27FC236}">
                <a16:creationId xmlns:a16="http://schemas.microsoft.com/office/drawing/2014/main" id="{BE102F5F-B261-4426-BD3D-4514EFDFEBEC}"/>
              </a:ext>
            </a:extLst>
          </p:cNvPr>
          <p:cNvGraphicFramePr>
            <a:graphicFrameLocks/>
          </p:cNvGraphicFramePr>
          <p:nvPr>
            <p:custDataLst>
              <p:tags r:id="rId2"/>
            </p:custDataLst>
          </p:nvPr>
        </p:nvGraphicFramePr>
        <p:xfrm>
          <a:off x="46038" y="0"/>
          <a:ext cx="171450" cy="158750"/>
        </p:xfrm>
        <a:graphic>
          <a:graphicData uri="http://schemas.openxmlformats.org/presentationml/2006/ole">
            <mc:AlternateContent xmlns:mc="http://schemas.openxmlformats.org/markup-compatibility/2006">
              <mc:Choice xmlns:v="urn:schemas-microsoft-com:vml" Requires="v">
                <p:oleObj spid="_x0000_s4138" r:id="rId9" imgW="0" imgH="0" progId="TCLayout.ActiveDocument">
                  <p:embed/>
                </p:oleObj>
              </mc:Choice>
              <mc:Fallback>
                <p:oleObj r:id="rId9" imgW="0" imgH="0" progId="TCLayout.ActiveDocument">
                  <p:embed/>
                  <p:pic>
                    <p:nvPicPr>
                      <p:cNvPr id="4098" name="Rectangle 6" hidden="1">
                        <a:extLst>
                          <a:ext uri="{FF2B5EF4-FFF2-40B4-BE49-F238E27FC236}">
                            <a16:creationId xmlns:a16="http://schemas.microsoft.com/office/drawing/2014/main" id="{BE102F5F-B261-4426-BD3D-4514EFDFEBEC}"/>
                          </a:ext>
                        </a:extLst>
                      </p:cNvPr>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46038" y="0"/>
                        <a:ext cx="1714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9" name="Rectangle 12">
            <a:extLst>
              <a:ext uri="{FF2B5EF4-FFF2-40B4-BE49-F238E27FC236}">
                <a16:creationId xmlns:a16="http://schemas.microsoft.com/office/drawing/2014/main" id="{D3340FF0-E8C1-48AD-9E6B-1310634D5858}"/>
              </a:ext>
            </a:extLst>
          </p:cNvPr>
          <p:cNvSpPr>
            <a:spLocks noChangeArrowheads="1"/>
          </p:cNvSpPr>
          <p:nvPr/>
        </p:nvSpPr>
        <p:spPr bwMode="auto">
          <a:xfrm>
            <a:off x="193675" y="436563"/>
            <a:ext cx="949325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b"/>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en-US" altLang="de-DE" sz="2800" b="1"/>
          </a:p>
        </p:txBody>
      </p:sp>
      <p:sp>
        <p:nvSpPr>
          <p:cNvPr id="4102" name="Rectangle 2">
            <a:extLst>
              <a:ext uri="{FF2B5EF4-FFF2-40B4-BE49-F238E27FC236}">
                <a16:creationId xmlns:a16="http://schemas.microsoft.com/office/drawing/2014/main" id="{031DBC4A-8CB7-4279-A642-AFCAAF0F8663}"/>
              </a:ext>
            </a:extLst>
          </p:cNvPr>
          <p:cNvSpPr>
            <a:spLocks noChangeArrowheads="1"/>
          </p:cNvSpPr>
          <p:nvPr/>
        </p:nvSpPr>
        <p:spPr bwMode="auto">
          <a:xfrm>
            <a:off x="2577972" y="1268760"/>
            <a:ext cx="6944419" cy="442394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03" name="Rectangle 3">
            <a:extLst>
              <a:ext uri="{FF2B5EF4-FFF2-40B4-BE49-F238E27FC236}">
                <a16:creationId xmlns:a16="http://schemas.microsoft.com/office/drawing/2014/main" id="{93A8991F-5B47-4F63-B4AE-DD88889ABAEA}"/>
              </a:ext>
            </a:extLst>
          </p:cNvPr>
          <p:cNvSpPr>
            <a:spLocks noChangeArrowheads="1"/>
          </p:cNvSpPr>
          <p:nvPr/>
        </p:nvSpPr>
        <p:spPr bwMode="auto">
          <a:xfrm>
            <a:off x="297044" y="1268760"/>
            <a:ext cx="2165072" cy="442394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104" name="Text Box 4">
            <a:extLst>
              <a:ext uri="{FF2B5EF4-FFF2-40B4-BE49-F238E27FC236}">
                <a16:creationId xmlns:a16="http://schemas.microsoft.com/office/drawing/2014/main" id="{FB671575-6157-442E-853F-1EF302EA0691}"/>
              </a:ext>
            </a:extLst>
          </p:cNvPr>
          <p:cNvSpPr txBox="1">
            <a:spLocks noChangeArrowheads="1"/>
          </p:cNvSpPr>
          <p:nvPr/>
        </p:nvSpPr>
        <p:spPr bwMode="auto">
          <a:xfrm>
            <a:off x="6672841" y="5106984"/>
            <a:ext cx="27174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rPr>
              <a:t>Strategieimplementierung</a:t>
            </a:r>
            <a:endParaRPr lang="de-DE" altLang="de-DE" sz="1600" b="1" dirty="0">
              <a:solidFill>
                <a:schemeClr val="tx1"/>
              </a:solidFill>
            </a:endParaRPr>
          </a:p>
        </p:txBody>
      </p:sp>
      <p:sp>
        <p:nvSpPr>
          <p:cNvPr id="4105" name="Text Box 5">
            <a:extLst>
              <a:ext uri="{FF2B5EF4-FFF2-40B4-BE49-F238E27FC236}">
                <a16:creationId xmlns:a16="http://schemas.microsoft.com/office/drawing/2014/main" id="{2AD6376D-B131-400D-90BD-6C554E233D59}"/>
              </a:ext>
            </a:extLst>
          </p:cNvPr>
          <p:cNvSpPr txBox="1">
            <a:spLocks noChangeArrowheads="1"/>
          </p:cNvSpPr>
          <p:nvPr/>
        </p:nvSpPr>
        <p:spPr bwMode="auto">
          <a:xfrm>
            <a:off x="336726" y="5106984"/>
            <a:ext cx="2329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dirty="0">
                <a:solidFill>
                  <a:schemeClr val="tx1"/>
                </a:solidFill>
              </a:rPr>
              <a:t>Strategieformulierung</a:t>
            </a:r>
            <a:endParaRPr lang="de-DE" altLang="de-DE" sz="1600" b="1" dirty="0">
              <a:solidFill>
                <a:schemeClr val="tx1"/>
              </a:solidFill>
            </a:endParaRPr>
          </a:p>
        </p:txBody>
      </p:sp>
      <p:sp>
        <p:nvSpPr>
          <p:cNvPr id="1038" name="Rectangle 8">
            <a:extLst>
              <a:ext uri="{FF2B5EF4-FFF2-40B4-BE49-F238E27FC236}">
                <a16:creationId xmlns:a16="http://schemas.microsoft.com/office/drawing/2014/main" id="{8CDF582B-D59E-4798-9797-E59EA6135AD4}"/>
              </a:ext>
            </a:extLst>
          </p:cNvPr>
          <p:cNvSpPr>
            <a:spLocks noChangeArrowheads="1"/>
          </p:cNvSpPr>
          <p:nvPr>
            <p:custDataLst>
              <p:tags r:id="rId3"/>
            </p:custDataLst>
          </p:nvPr>
        </p:nvSpPr>
        <p:spPr bwMode="auto">
          <a:xfrm>
            <a:off x="395477" y="1490246"/>
            <a:ext cx="1990725" cy="3578225"/>
          </a:xfrm>
          <a:prstGeom prst="rect">
            <a:avLst/>
          </a:prstGeom>
          <a:noFill/>
          <a:ln w="9525" algn="ctr">
            <a:solidFill>
              <a:schemeClr val="tx1"/>
            </a:solidFill>
            <a:miter lim="800000"/>
            <a:headEnd/>
            <a:tailEnd/>
          </a:ln>
        </p:spPr>
        <p:txBody>
          <a:bodyPr/>
          <a:lstStyle/>
          <a:p>
            <a:pPr eaLnBrk="1" hangingPunct="1">
              <a:spcBef>
                <a:spcPts val="600"/>
              </a:spcBef>
              <a:defRPr/>
            </a:pPr>
            <a:r>
              <a:rPr lang="en-GB" b="1" dirty="0">
                <a:latin typeface="Arial Unicode MS" pitchFamily="34" charset="-128"/>
              </a:rPr>
              <a:t>Corporate-</a:t>
            </a:r>
            <a:br>
              <a:rPr lang="en-GB" b="1" dirty="0">
                <a:latin typeface="Arial Unicode MS" pitchFamily="34" charset="-128"/>
              </a:rPr>
            </a:br>
            <a:r>
              <a:rPr lang="en-GB" b="1" dirty="0" err="1">
                <a:latin typeface="Arial Unicode MS" pitchFamily="34" charset="-128"/>
              </a:rPr>
              <a:t>Planungssystem</a:t>
            </a:r>
            <a:endParaRPr lang="en-GB" b="1" dirty="0">
              <a:latin typeface="Arial Unicode MS" pitchFamily="34" charset="-128"/>
            </a:endParaRPr>
          </a:p>
          <a:p>
            <a:pPr marL="177800" indent="-177800" eaLnBrk="1" hangingPunct="1">
              <a:spcBef>
                <a:spcPts val="600"/>
              </a:spcBef>
              <a:buFontTx/>
              <a:buChar char="•"/>
              <a:defRPr/>
            </a:pPr>
            <a:r>
              <a:rPr lang="en-GB" dirty="0" err="1">
                <a:latin typeface="Arial Unicode MS" pitchFamily="34" charset="-128"/>
              </a:rPr>
              <a:t>Festlegung</a:t>
            </a:r>
            <a:r>
              <a:rPr lang="en-GB" dirty="0">
                <a:latin typeface="Arial Unicode MS" pitchFamily="34" charset="-128"/>
              </a:rPr>
              <a:t> </a:t>
            </a:r>
            <a:r>
              <a:rPr lang="en-GB" dirty="0" err="1">
                <a:latin typeface="Arial Unicode MS" pitchFamily="34" charset="-128"/>
              </a:rPr>
              <a:t>der</a:t>
            </a:r>
            <a:br>
              <a:rPr lang="en-GB" dirty="0">
                <a:latin typeface="Arial Unicode MS" pitchFamily="34" charset="-128"/>
              </a:rPr>
            </a:br>
            <a:r>
              <a:rPr lang="en-GB" dirty="0" err="1">
                <a:latin typeface="Arial Unicode MS" pitchFamily="34" charset="-128"/>
              </a:rPr>
              <a:t>Ausrichtung</a:t>
            </a:r>
            <a:br>
              <a:rPr lang="en-GB" dirty="0">
                <a:latin typeface="Arial Unicode MS" pitchFamily="34" charset="-128"/>
              </a:rPr>
            </a:br>
            <a:r>
              <a:rPr lang="en-GB" dirty="0">
                <a:latin typeface="Arial Unicode MS" pitchFamily="34" charset="-128"/>
              </a:rPr>
              <a:t>(</a:t>
            </a:r>
            <a:r>
              <a:rPr lang="en-GB" dirty="0" err="1">
                <a:latin typeface="Arial Unicode MS" pitchFamily="34" charset="-128"/>
              </a:rPr>
              <a:t>Rahmen</a:t>
            </a:r>
            <a:r>
              <a:rPr lang="en-GB" dirty="0">
                <a:latin typeface="Arial Unicode MS" pitchFamily="34" charset="-128"/>
              </a:rPr>
              <a:t> und </a:t>
            </a:r>
            <a:r>
              <a:rPr lang="en-GB" dirty="0" err="1">
                <a:latin typeface="Arial Unicode MS" pitchFamily="34" charset="-128"/>
              </a:rPr>
              <a:t>Strategie</a:t>
            </a:r>
            <a:r>
              <a:rPr lang="en-GB" dirty="0">
                <a:latin typeface="Arial Unicode MS" pitchFamily="34" charset="-128"/>
              </a:rPr>
              <a:t>)</a:t>
            </a:r>
          </a:p>
          <a:p>
            <a:pPr marL="177800" indent="-177800" eaLnBrk="1" hangingPunct="1">
              <a:spcBef>
                <a:spcPts val="600"/>
              </a:spcBef>
              <a:buFontTx/>
              <a:buChar char="•"/>
              <a:defRPr/>
            </a:pPr>
            <a:r>
              <a:rPr lang="en-GB" dirty="0" err="1">
                <a:latin typeface="Arial Unicode MS" pitchFamily="34" charset="-128"/>
              </a:rPr>
              <a:t>Koordination</a:t>
            </a:r>
            <a:r>
              <a:rPr lang="en-GB" dirty="0">
                <a:latin typeface="Arial Unicode MS" pitchFamily="34" charset="-128"/>
              </a:rPr>
              <a:t> </a:t>
            </a:r>
            <a:r>
              <a:rPr lang="en-GB" dirty="0" err="1">
                <a:latin typeface="Arial Unicode MS" pitchFamily="34" charset="-128"/>
              </a:rPr>
              <a:t>der</a:t>
            </a:r>
            <a:r>
              <a:rPr lang="en-GB" dirty="0">
                <a:latin typeface="Arial Unicode MS" pitchFamily="34" charset="-128"/>
              </a:rPr>
              <a:t> </a:t>
            </a:r>
            <a:r>
              <a:rPr lang="en-GB" dirty="0" err="1">
                <a:latin typeface="Arial Unicode MS" pitchFamily="34" charset="-128"/>
              </a:rPr>
              <a:t>Teilstrategien</a:t>
            </a:r>
            <a:endParaRPr lang="en-GB" dirty="0">
              <a:latin typeface="Arial Unicode MS" pitchFamily="34" charset="-128"/>
            </a:endParaRPr>
          </a:p>
          <a:p>
            <a:pPr marL="177800" indent="-177800" eaLnBrk="1" hangingPunct="1">
              <a:spcBef>
                <a:spcPts val="600"/>
              </a:spcBef>
              <a:buFontTx/>
              <a:buChar char="•"/>
              <a:defRPr/>
            </a:pPr>
            <a:r>
              <a:rPr lang="en-GB" dirty="0">
                <a:latin typeface="Arial Unicode MS" pitchFamily="34" charset="-128"/>
              </a:rPr>
              <a:t>Definition von</a:t>
            </a:r>
            <a:br>
              <a:rPr lang="en-GB" dirty="0">
                <a:latin typeface="Arial Unicode MS" pitchFamily="34" charset="-128"/>
              </a:rPr>
            </a:br>
            <a:r>
              <a:rPr lang="en-GB" dirty="0" err="1">
                <a:latin typeface="Arial Unicode MS" pitchFamily="34" charset="-128"/>
              </a:rPr>
              <a:t>Prioritäten</a:t>
            </a:r>
            <a:endParaRPr lang="en-GB" dirty="0">
              <a:latin typeface="Arial Unicode MS" pitchFamily="34" charset="-128"/>
            </a:endParaRPr>
          </a:p>
          <a:p>
            <a:pPr marL="177800" indent="-177800" eaLnBrk="1" hangingPunct="1">
              <a:spcBef>
                <a:spcPts val="600"/>
              </a:spcBef>
              <a:buFontTx/>
              <a:buChar char="•"/>
              <a:defRPr/>
            </a:pPr>
            <a:r>
              <a:rPr lang="en-GB" dirty="0" err="1">
                <a:latin typeface="Arial Unicode MS" pitchFamily="34" charset="-128"/>
              </a:rPr>
              <a:t>Vorgaben</a:t>
            </a:r>
            <a:r>
              <a:rPr lang="en-GB" dirty="0">
                <a:latin typeface="Arial Unicode MS" pitchFamily="34" charset="-128"/>
              </a:rPr>
              <a:t> </a:t>
            </a:r>
            <a:r>
              <a:rPr lang="en-GB" dirty="0" err="1">
                <a:latin typeface="Arial Unicode MS" pitchFamily="34" charset="-128"/>
              </a:rPr>
              <a:t>für</a:t>
            </a:r>
            <a:r>
              <a:rPr lang="en-GB" dirty="0">
                <a:latin typeface="Arial Unicode MS" pitchFamily="34" charset="-128"/>
              </a:rPr>
              <a:t> operative </a:t>
            </a:r>
            <a:r>
              <a:rPr lang="en-GB" dirty="0" err="1">
                <a:latin typeface="Arial Unicode MS" pitchFamily="34" charset="-128"/>
              </a:rPr>
              <a:t>Pläne</a:t>
            </a:r>
            <a:endParaRPr lang="en-GB" dirty="0">
              <a:latin typeface="Arial Unicode MS" pitchFamily="34" charset="-128"/>
            </a:endParaRPr>
          </a:p>
          <a:p>
            <a:pPr marL="177800" indent="-177800" eaLnBrk="1" hangingPunct="1">
              <a:spcBef>
                <a:spcPts val="600"/>
              </a:spcBef>
              <a:buFontTx/>
              <a:buChar char="•"/>
              <a:defRPr/>
            </a:pPr>
            <a:endParaRPr lang="en-GB" dirty="0">
              <a:latin typeface="Arial Unicode MS" pitchFamily="34" charset="-128"/>
            </a:endParaRPr>
          </a:p>
          <a:p>
            <a:pPr eaLnBrk="1" hangingPunct="1">
              <a:defRPr/>
            </a:pPr>
            <a:endParaRPr lang="en-GB" dirty="0">
              <a:latin typeface="Arial Unicode MS" pitchFamily="34" charset="-128"/>
            </a:endParaRPr>
          </a:p>
        </p:txBody>
      </p:sp>
      <p:sp>
        <p:nvSpPr>
          <p:cNvPr id="1039" name="Rectangle 9">
            <a:extLst>
              <a:ext uri="{FF2B5EF4-FFF2-40B4-BE49-F238E27FC236}">
                <a16:creationId xmlns:a16="http://schemas.microsoft.com/office/drawing/2014/main" id="{6B9CD767-61B5-410E-859C-F32B955DF967}"/>
              </a:ext>
            </a:extLst>
          </p:cNvPr>
          <p:cNvSpPr>
            <a:spLocks noChangeArrowheads="1"/>
          </p:cNvSpPr>
          <p:nvPr>
            <p:custDataLst>
              <p:tags r:id="rId4"/>
            </p:custDataLst>
          </p:nvPr>
        </p:nvSpPr>
        <p:spPr bwMode="auto">
          <a:xfrm>
            <a:off x="2729102" y="1490246"/>
            <a:ext cx="2073275" cy="3578225"/>
          </a:xfrm>
          <a:prstGeom prst="rect">
            <a:avLst/>
          </a:prstGeom>
          <a:noFill/>
          <a:ln w="9525" algn="ctr">
            <a:solidFill>
              <a:schemeClr val="tx1"/>
            </a:solidFill>
            <a:miter lim="800000"/>
            <a:headEnd/>
            <a:tailEnd/>
          </a:ln>
        </p:spPr>
        <p:txBody>
          <a:bodyPr/>
          <a:lstStyle/>
          <a:p>
            <a:pPr eaLnBrk="1" hangingPunct="1">
              <a:spcBef>
                <a:spcPts val="600"/>
              </a:spcBef>
              <a:defRPr/>
            </a:pPr>
            <a:r>
              <a:rPr lang="en-GB" b="1" dirty="0">
                <a:latin typeface="Arial Unicode MS" pitchFamily="34" charset="-128"/>
              </a:rPr>
              <a:t>Corporate-</a:t>
            </a:r>
            <a:br>
              <a:rPr lang="en-GB" b="1" dirty="0">
                <a:latin typeface="Arial Unicode MS" pitchFamily="34" charset="-128"/>
              </a:rPr>
            </a:br>
            <a:r>
              <a:rPr lang="en-GB" b="1" dirty="0">
                <a:latin typeface="Arial Unicode MS" pitchFamily="34" charset="-128"/>
              </a:rPr>
              <a:t>Controlling-System</a:t>
            </a:r>
          </a:p>
          <a:p>
            <a:pPr marL="177800" indent="-177800" eaLnBrk="1" hangingPunct="1">
              <a:spcBef>
                <a:spcPts val="600"/>
              </a:spcBef>
              <a:buFontTx/>
              <a:buChar char="•"/>
              <a:defRPr/>
            </a:pPr>
            <a:r>
              <a:rPr lang="en-GB" dirty="0">
                <a:latin typeface="Arial Unicode MS" pitchFamily="34" charset="-128"/>
              </a:rPr>
              <a:t>Controlling von </a:t>
            </a:r>
            <a:r>
              <a:rPr lang="en-GB" dirty="0" err="1">
                <a:latin typeface="Arial Unicode MS" pitchFamily="34" charset="-128"/>
              </a:rPr>
              <a:t>Annahmen</a:t>
            </a:r>
            <a:r>
              <a:rPr lang="en-GB" dirty="0">
                <a:latin typeface="Arial Unicode MS" pitchFamily="34" charset="-128"/>
              </a:rPr>
              <a:t>, </a:t>
            </a:r>
            <a:r>
              <a:rPr lang="en-GB" dirty="0" err="1">
                <a:latin typeface="Arial Unicode MS" pitchFamily="34" charset="-128"/>
              </a:rPr>
              <a:t>Aufwand</a:t>
            </a:r>
            <a:r>
              <a:rPr lang="en-GB" dirty="0">
                <a:latin typeface="Arial Unicode MS" pitchFamily="34" charset="-128"/>
              </a:rPr>
              <a:t>, </a:t>
            </a:r>
            <a:r>
              <a:rPr lang="en-GB" dirty="0" err="1">
                <a:latin typeface="Arial Unicode MS" pitchFamily="34" charset="-128"/>
              </a:rPr>
              <a:t>Verhalten</a:t>
            </a:r>
            <a:r>
              <a:rPr lang="en-GB" dirty="0">
                <a:latin typeface="Arial Unicode MS" pitchFamily="34" charset="-128"/>
              </a:rPr>
              <a:t> und </a:t>
            </a:r>
            <a:r>
              <a:rPr lang="en-GB" dirty="0" err="1">
                <a:latin typeface="Arial Unicode MS" pitchFamily="34" charset="-128"/>
              </a:rPr>
              <a:t>Ergebnissen</a:t>
            </a:r>
            <a:endParaRPr lang="en-GB" dirty="0">
              <a:latin typeface="Arial Unicode MS" pitchFamily="34" charset="-128"/>
            </a:endParaRPr>
          </a:p>
          <a:p>
            <a:pPr marL="177800" indent="-177800" eaLnBrk="1" hangingPunct="1">
              <a:spcBef>
                <a:spcPts val="600"/>
              </a:spcBef>
              <a:buFontTx/>
              <a:buChar char="•"/>
              <a:defRPr/>
            </a:pPr>
            <a:r>
              <a:rPr lang="en-GB" dirty="0" err="1">
                <a:latin typeface="Arial Unicode MS" pitchFamily="34" charset="-128"/>
              </a:rPr>
              <a:t>Identifikation</a:t>
            </a:r>
            <a:r>
              <a:rPr lang="en-GB" dirty="0">
                <a:latin typeface="Arial Unicode MS" pitchFamily="34" charset="-128"/>
              </a:rPr>
              <a:t> und </a:t>
            </a:r>
            <a:r>
              <a:rPr lang="en-GB" dirty="0" err="1">
                <a:latin typeface="Arial Unicode MS" pitchFamily="34" charset="-128"/>
              </a:rPr>
              <a:t>Steuerung</a:t>
            </a:r>
            <a:r>
              <a:rPr lang="en-GB" dirty="0">
                <a:latin typeface="Arial Unicode MS" pitchFamily="34" charset="-128"/>
              </a:rPr>
              <a:t> von </a:t>
            </a:r>
            <a:r>
              <a:rPr lang="en-GB" dirty="0" err="1">
                <a:latin typeface="Arial Unicode MS" pitchFamily="34" charset="-128"/>
              </a:rPr>
              <a:t>Zielabweichungen</a:t>
            </a:r>
            <a:endParaRPr lang="en-GB" dirty="0">
              <a:latin typeface="Arial Unicode MS" pitchFamily="34" charset="-128"/>
            </a:endParaRPr>
          </a:p>
          <a:p>
            <a:pPr marL="177800" indent="-177800" eaLnBrk="1" hangingPunct="1">
              <a:spcBef>
                <a:spcPts val="600"/>
              </a:spcBef>
              <a:buFontTx/>
              <a:buChar char="•"/>
              <a:defRPr/>
            </a:pPr>
            <a:r>
              <a:rPr lang="en-GB" dirty="0" err="1">
                <a:latin typeface="Arial Unicode MS" pitchFamily="34" charset="-128"/>
              </a:rPr>
              <a:t>Beschleunigung</a:t>
            </a:r>
            <a:r>
              <a:rPr lang="en-GB" dirty="0">
                <a:latin typeface="Arial Unicode MS" pitchFamily="34" charset="-128"/>
              </a:rPr>
              <a:t> </a:t>
            </a:r>
            <a:r>
              <a:rPr lang="en-GB" dirty="0" err="1">
                <a:latin typeface="Arial Unicode MS" pitchFamily="34" charset="-128"/>
              </a:rPr>
              <a:t>der</a:t>
            </a:r>
            <a:r>
              <a:rPr lang="en-GB" dirty="0">
                <a:latin typeface="Arial Unicode MS" pitchFamily="34" charset="-128"/>
              </a:rPr>
              <a:t> </a:t>
            </a:r>
            <a:r>
              <a:rPr lang="en-GB" dirty="0" err="1">
                <a:latin typeface="Arial Unicode MS" pitchFamily="34" charset="-128"/>
              </a:rPr>
              <a:t>Lernprozesse</a:t>
            </a:r>
            <a:endParaRPr lang="en-GB" dirty="0">
              <a:latin typeface="Arial Unicode MS" pitchFamily="34" charset="-128"/>
            </a:endParaRPr>
          </a:p>
          <a:p>
            <a:pPr marL="177800" indent="-177800" eaLnBrk="1" hangingPunct="1">
              <a:spcBef>
                <a:spcPts val="600"/>
              </a:spcBef>
              <a:buFontTx/>
              <a:buChar char="•"/>
              <a:defRPr/>
            </a:pPr>
            <a:endParaRPr lang="en-GB" dirty="0">
              <a:latin typeface="Arial Unicode MS" pitchFamily="34" charset="-128"/>
            </a:endParaRPr>
          </a:p>
        </p:txBody>
      </p:sp>
      <p:sp>
        <p:nvSpPr>
          <p:cNvPr id="1040" name="Rectangle 10">
            <a:extLst>
              <a:ext uri="{FF2B5EF4-FFF2-40B4-BE49-F238E27FC236}">
                <a16:creationId xmlns:a16="http://schemas.microsoft.com/office/drawing/2014/main" id="{749E0970-E84D-4F24-BD58-B28220C702C2}"/>
              </a:ext>
            </a:extLst>
          </p:cNvPr>
          <p:cNvSpPr>
            <a:spLocks noChangeArrowheads="1"/>
          </p:cNvSpPr>
          <p:nvPr>
            <p:custDataLst>
              <p:tags r:id="rId5"/>
            </p:custDataLst>
          </p:nvPr>
        </p:nvSpPr>
        <p:spPr bwMode="auto">
          <a:xfrm>
            <a:off x="5064314" y="1490246"/>
            <a:ext cx="1990725" cy="3578225"/>
          </a:xfrm>
          <a:prstGeom prst="rect">
            <a:avLst/>
          </a:prstGeom>
          <a:noFill/>
          <a:ln w="9525" algn="ctr">
            <a:solidFill>
              <a:schemeClr val="tx1"/>
            </a:solidFill>
            <a:miter lim="800000"/>
            <a:headEnd/>
            <a:tailEnd/>
          </a:ln>
        </p:spPr>
        <p:txBody>
          <a:bodyPr/>
          <a:lstStyle/>
          <a:p>
            <a:pPr eaLnBrk="1" hangingPunct="1">
              <a:spcBef>
                <a:spcPts val="600"/>
              </a:spcBef>
              <a:defRPr/>
            </a:pPr>
            <a:br>
              <a:rPr lang="en-GB" b="1" dirty="0">
                <a:latin typeface="Arial Unicode MS" pitchFamily="34" charset="-128"/>
                <a:ea typeface="Arial Unicode MS" pitchFamily="34" charset="-128"/>
                <a:cs typeface="Arial Unicode MS" pitchFamily="34" charset="-128"/>
              </a:rPr>
            </a:br>
            <a:br>
              <a:rPr lang="en-GB" b="1" dirty="0">
                <a:latin typeface="Arial Unicode MS" pitchFamily="34" charset="-128"/>
                <a:ea typeface="Arial Unicode MS" pitchFamily="34" charset="-128"/>
                <a:cs typeface="Arial Unicode MS" pitchFamily="34" charset="-128"/>
              </a:rPr>
            </a:br>
            <a:r>
              <a:rPr lang="en-GB" b="1" dirty="0">
                <a:latin typeface="Arial Unicode MS" pitchFamily="34" charset="-128"/>
                <a:ea typeface="Arial Unicode MS" pitchFamily="34" charset="-128"/>
                <a:cs typeface="Arial Unicode MS" pitchFamily="34" charset="-128"/>
              </a:rPr>
              <a:t>Management-</a:t>
            </a:r>
            <a:br>
              <a:rPr lang="en-GB" b="1" dirty="0">
                <a:latin typeface="Arial Unicode MS" pitchFamily="34" charset="-128"/>
                <a:ea typeface="Arial Unicode MS" pitchFamily="34" charset="-128"/>
                <a:cs typeface="Arial Unicode MS" pitchFamily="34" charset="-128"/>
              </a:rPr>
            </a:br>
            <a:r>
              <a:rPr lang="en-GB" b="1" dirty="0" err="1">
                <a:latin typeface="Arial Unicode MS" pitchFamily="34" charset="-128"/>
                <a:ea typeface="Arial Unicode MS" pitchFamily="34" charset="-128"/>
                <a:cs typeface="Arial Unicode MS" pitchFamily="34" charset="-128"/>
              </a:rPr>
              <a:t>entwicklung</a:t>
            </a:r>
            <a:endParaRPr lang="en-GB" u="sng" dirty="0">
              <a:latin typeface="Arial Unicode MS" pitchFamily="34" charset="-128"/>
              <a:ea typeface="Arial Unicode MS" pitchFamily="34" charset="-128"/>
              <a:cs typeface="Arial Unicode MS" pitchFamily="34" charset="-128"/>
            </a:endParaRPr>
          </a:p>
          <a:p>
            <a:pPr marL="177800" indent="-177800" eaLnBrk="1" hangingPunct="1">
              <a:spcBef>
                <a:spcPts val="600"/>
              </a:spcBef>
              <a:buFontTx/>
              <a:buChar char="•"/>
              <a:defRPr/>
            </a:pPr>
            <a:r>
              <a:rPr lang="de-CH" dirty="0">
                <a:latin typeface="Arial Unicode MS" pitchFamily="34" charset="-128"/>
                <a:ea typeface="Arial Unicode MS" pitchFamily="34" charset="-128"/>
                <a:cs typeface="Arial Unicode MS" pitchFamily="34" charset="-128"/>
              </a:rPr>
              <a:t>Zeitgerechtes Bereitstellen </a:t>
            </a:r>
            <a:r>
              <a:rPr lang="de-CH" dirty="0" err="1">
                <a:latin typeface="Arial Unicode MS" pitchFamily="34" charset="-128"/>
                <a:ea typeface="Arial Unicode MS" pitchFamily="34" charset="-128"/>
                <a:cs typeface="Arial Unicode MS" pitchFamily="34" charset="-128"/>
              </a:rPr>
              <a:t>ge-eigneter</a:t>
            </a:r>
            <a:r>
              <a:rPr lang="de-CH" dirty="0">
                <a:latin typeface="Arial Unicode MS" pitchFamily="34" charset="-128"/>
                <a:ea typeface="Arial Unicode MS" pitchFamily="34" charset="-128"/>
                <a:cs typeface="Arial Unicode MS" pitchFamily="34" charset="-128"/>
              </a:rPr>
              <a:t> </a:t>
            </a:r>
            <a:r>
              <a:rPr lang="de-CH" dirty="0" err="1">
                <a:latin typeface="Arial Unicode MS" pitchFamily="34" charset="-128"/>
                <a:ea typeface="Arial Unicode MS" pitchFamily="34" charset="-128"/>
                <a:cs typeface="Arial Unicode MS" pitchFamily="34" charset="-128"/>
              </a:rPr>
              <a:t>Füh-rungskräfte</a:t>
            </a:r>
            <a:r>
              <a:rPr lang="de-CH" dirty="0">
                <a:latin typeface="Arial Unicode MS" pitchFamily="34" charset="-128"/>
                <a:ea typeface="Arial Unicode MS" pitchFamily="34" charset="-128"/>
                <a:cs typeface="Arial Unicode MS" pitchFamily="34" charset="-128"/>
              </a:rPr>
              <a:t>, die eine nachhaltige Entwicklung des Unternehmens sicherzustellen vermögen.</a:t>
            </a:r>
            <a:endParaRPr lang="de-DE" dirty="0">
              <a:latin typeface="Arial Unicode MS" pitchFamily="34" charset="-128"/>
              <a:ea typeface="Arial Unicode MS" pitchFamily="34" charset="-128"/>
              <a:cs typeface="Arial Unicode MS" pitchFamily="34" charset="-128"/>
            </a:endParaRPr>
          </a:p>
          <a:p>
            <a:pPr marL="177800" indent="-177800" eaLnBrk="1" hangingPunct="1">
              <a:spcBef>
                <a:spcPts val="600"/>
              </a:spcBef>
              <a:buFontTx/>
              <a:buChar char="•"/>
              <a:defRPr/>
            </a:pPr>
            <a:endParaRPr lang="en-GB" dirty="0">
              <a:latin typeface="Arial Unicode MS" pitchFamily="34" charset="-128"/>
              <a:ea typeface="Arial Unicode MS" pitchFamily="34" charset="-128"/>
              <a:cs typeface="Arial Unicode MS" pitchFamily="34" charset="-128"/>
            </a:endParaRPr>
          </a:p>
        </p:txBody>
      </p:sp>
      <p:sp>
        <p:nvSpPr>
          <p:cNvPr id="1041" name="Rectangle 11">
            <a:extLst>
              <a:ext uri="{FF2B5EF4-FFF2-40B4-BE49-F238E27FC236}">
                <a16:creationId xmlns:a16="http://schemas.microsoft.com/office/drawing/2014/main" id="{4616E6A7-FEEE-441B-AD8C-CF6889C6F906}"/>
              </a:ext>
            </a:extLst>
          </p:cNvPr>
          <p:cNvSpPr>
            <a:spLocks noChangeArrowheads="1"/>
          </p:cNvSpPr>
          <p:nvPr>
            <p:custDataLst>
              <p:tags r:id="rId6"/>
            </p:custDataLst>
          </p:nvPr>
        </p:nvSpPr>
        <p:spPr bwMode="auto">
          <a:xfrm>
            <a:off x="7399527" y="1490246"/>
            <a:ext cx="1990725" cy="3578225"/>
          </a:xfrm>
          <a:prstGeom prst="rect">
            <a:avLst/>
          </a:prstGeom>
          <a:noFill/>
          <a:ln w="9525" algn="ctr">
            <a:solidFill>
              <a:schemeClr val="tx1"/>
            </a:solidFill>
            <a:miter lim="800000"/>
            <a:headEnd/>
            <a:tailEnd/>
          </a:ln>
        </p:spPr>
        <p:txBody>
          <a:bodyPr/>
          <a:lstStyle/>
          <a:p>
            <a:pPr eaLnBrk="1" hangingPunct="1">
              <a:spcBef>
                <a:spcPts val="600"/>
              </a:spcBef>
              <a:defRPr/>
            </a:pPr>
            <a:br>
              <a:rPr lang="en-GB" b="1" dirty="0">
                <a:latin typeface="Arial Unicode MS" pitchFamily="34" charset="-128"/>
              </a:rPr>
            </a:br>
            <a:br>
              <a:rPr lang="en-GB" b="1" dirty="0">
                <a:latin typeface="Arial Unicode MS" pitchFamily="34" charset="-128"/>
              </a:rPr>
            </a:br>
            <a:r>
              <a:rPr lang="en-GB" b="1" dirty="0">
                <a:latin typeface="Arial Unicode MS" pitchFamily="34" charset="-128"/>
              </a:rPr>
              <a:t>Anreizsysteme</a:t>
            </a:r>
            <a:endParaRPr lang="en-GB" u="sng" dirty="0">
              <a:latin typeface="Arial Unicode MS" pitchFamily="34" charset="-128"/>
            </a:endParaRPr>
          </a:p>
          <a:p>
            <a:pPr marL="177800" indent="-177800" eaLnBrk="1" hangingPunct="1">
              <a:spcBef>
                <a:spcPts val="600"/>
              </a:spcBef>
              <a:buFontTx/>
              <a:buChar char="•"/>
              <a:defRPr/>
            </a:pPr>
            <a:r>
              <a:rPr lang="de-CH" dirty="0">
                <a:latin typeface="Arial Unicode MS" pitchFamily="34" charset="-128"/>
                <a:ea typeface="Arial Unicode MS" pitchFamily="34" charset="-128"/>
                <a:cs typeface="Arial Unicode MS" pitchFamily="34" charset="-128"/>
              </a:rPr>
              <a:t>Gewährleistung normen- und </a:t>
            </a:r>
            <a:r>
              <a:rPr lang="de-CH" dirty="0" err="1">
                <a:latin typeface="Arial Unicode MS" pitchFamily="34" charset="-128"/>
                <a:ea typeface="Arial Unicode MS" pitchFamily="34" charset="-128"/>
                <a:cs typeface="Arial Unicode MS" pitchFamily="34" charset="-128"/>
              </a:rPr>
              <a:t>strategiekonfor-men</a:t>
            </a:r>
            <a:r>
              <a:rPr lang="de-CH" dirty="0">
                <a:latin typeface="Arial Unicode MS" pitchFamily="34" charset="-128"/>
                <a:ea typeface="Arial Unicode MS" pitchFamily="34" charset="-128"/>
                <a:cs typeface="Arial Unicode MS" pitchFamily="34" charset="-128"/>
              </a:rPr>
              <a:t> Verhaltens</a:t>
            </a:r>
          </a:p>
          <a:p>
            <a:pPr marL="177800" indent="-177800" eaLnBrk="1" hangingPunct="1">
              <a:spcBef>
                <a:spcPts val="600"/>
              </a:spcBef>
              <a:buFontTx/>
              <a:buChar char="•"/>
              <a:defRPr/>
            </a:pPr>
            <a:r>
              <a:rPr lang="de-CH" dirty="0">
                <a:latin typeface="Arial Unicode MS" pitchFamily="34" charset="-128"/>
                <a:ea typeface="Arial Unicode MS" pitchFamily="34" charset="-128"/>
                <a:cs typeface="Arial Unicode MS" pitchFamily="34" charset="-128"/>
              </a:rPr>
              <a:t>Gewinnung und Bindung von qualifizierten Mitarbeitern</a:t>
            </a:r>
          </a:p>
          <a:p>
            <a:pPr marL="177800" indent="-177800" eaLnBrk="1" hangingPunct="1">
              <a:spcBef>
                <a:spcPts val="600"/>
              </a:spcBef>
              <a:buFontTx/>
              <a:buChar char="•"/>
              <a:defRPr/>
            </a:pPr>
            <a:r>
              <a:rPr lang="de-CH" dirty="0">
                <a:latin typeface="Arial Unicode MS" pitchFamily="34" charset="-128"/>
                <a:ea typeface="Arial Unicode MS" pitchFamily="34" charset="-128"/>
                <a:cs typeface="Arial Unicode MS" pitchFamily="34" charset="-128"/>
              </a:rPr>
              <a:t>Förderung von Leistung</a:t>
            </a:r>
            <a:endParaRPr lang="en-GB" dirty="0">
              <a:latin typeface="Arial Unicode MS" pitchFamily="34" charset="-128"/>
              <a:ea typeface="Arial Unicode MS" pitchFamily="34" charset="-128"/>
              <a:cs typeface="Arial Unicode MS" pitchFamily="34" charset="-128"/>
            </a:endParaRPr>
          </a:p>
        </p:txBody>
      </p:sp>
      <p:sp>
        <p:nvSpPr>
          <p:cNvPr id="4110" name="Textfeld 17">
            <a:extLst>
              <a:ext uri="{FF2B5EF4-FFF2-40B4-BE49-F238E27FC236}">
                <a16:creationId xmlns:a16="http://schemas.microsoft.com/office/drawing/2014/main" id="{13C7112C-A516-42F6-A76D-BB5A4F568E1C}"/>
              </a:ext>
            </a:extLst>
          </p:cNvPr>
          <p:cNvSpPr txBox="1">
            <a:spLocks noChangeArrowheads="1"/>
          </p:cNvSpPr>
          <p:nvPr/>
        </p:nvSpPr>
        <p:spPr bwMode="auto">
          <a:xfrm>
            <a:off x="5275888" y="1585117"/>
            <a:ext cx="3931982" cy="338522"/>
          </a:xfrm>
          <a:prstGeom prst="rect">
            <a:avLst/>
          </a:prstGeom>
          <a:solidFill>
            <a:schemeClr val="accent1"/>
          </a:solidFill>
          <a:ln w="9525">
            <a:solidFill>
              <a:schemeClr val="bg2"/>
            </a:solidFill>
            <a:prstDash val="sysDot"/>
            <a:miter lim="800000"/>
            <a:headEnd/>
            <a:tailEnd/>
          </a:ln>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b="1">
                <a:solidFill>
                  <a:schemeClr val="tx1"/>
                </a:solidFill>
              </a:rPr>
              <a:t>Corporate-Human-Ressourcen-System</a:t>
            </a:r>
          </a:p>
        </p:txBody>
      </p:sp>
      <p:cxnSp>
        <p:nvCxnSpPr>
          <p:cNvPr id="4112" name="Gerade Verbindung mit Pfeil 6">
            <a:extLst>
              <a:ext uri="{FF2B5EF4-FFF2-40B4-BE49-F238E27FC236}">
                <a16:creationId xmlns:a16="http://schemas.microsoft.com/office/drawing/2014/main" id="{2DDD6E59-391C-4806-9BD9-581C5A0AB296}"/>
              </a:ext>
            </a:extLst>
          </p:cNvPr>
          <p:cNvCxnSpPr>
            <a:cxnSpLocks noChangeShapeType="1"/>
          </p:cNvCxnSpPr>
          <p:nvPr/>
        </p:nvCxnSpPr>
        <p:spPr bwMode="auto">
          <a:xfrm>
            <a:off x="2656699" y="5289819"/>
            <a:ext cx="4023360" cy="0"/>
          </a:xfrm>
          <a:prstGeom prst="straightConnector1">
            <a:avLst/>
          </a:prstGeom>
          <a:noFill/>
          <a:ln w="5080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2" name="Titel 1">
            <a:extLst>
              <a:ext uri="{FF2B5EF4-FFF2-40B4-BE49-F238E27FC236}">
                <a16:creationId xmlns:a16="http://schemas.microsoft.com/office/drawing/2014/main" id="{C48AF64F-24FC-4714-99C0-4EEFF60B7A14}"/>
              </a:ext>
            </a:extLst>
          </p:cNvPr>
          <p:cNvSpPr>
            <a:spLocks noGrp="1"/>
          </p:cNvSpPr>
          <p:nvPr>
            <p:ph type="title"/>
          </p:nvPr>
        </p:nvSpPr>
        <p:spPr/>
        <p:txBody>
          <a:bodyPr/>
          <a:lstStyle/>
          <a:p>
            <a:r>
              <a:rPr lang="de-CH" dirty="0"/>
              <a:t>Die Zwecksetzungen der Managementsysteme</a:t>
            </a:r>
          </a:p>
        </p:txBody>
      </p:sp>
      <p:sp>
        <p:nvSpPr>
          <p:cNvPr id="18" name="Textfeld 17">
            <a:extLst>
              <a:ext uri="{FF2B5EF4-FFF2-40B4-BE49-F238E27FC236}">
                <a16:creationId xmlns:a16="http://schemas.microsoft.com/office/drawing/2014/main" id="{EB8AF77F-FA59-4F10-B70D-7D03AFF7B617}"/>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11-1</a:t>
            </a:r>
          </a:p>
        </p:txBody>
      </p:sp>
      <p:sp>
        <p:nvSpPr>
          <p:cNvPr id="4" name="Textfeld 3">
            <a:extLst>
              <a:ext uri="{FF2B5EF4-FFF2-40B4-BE49-F238E27FC236}">
                <a16:creationId xmlns:a16="http://schemas.microsoft.com/office/drawing/2014/main" id="{32D28DCC-1E88-44DB-9626-708A7834DDF7}"/>
              </a:ext>
            </a:extLst>
          </p:cNvPr>
          <p:cNvSpPr txBox="1"/>
          <p:nvPr/>
        </p:nvSpPr>
        <p:spPr>
          <a:xfrm>
            <a:off x="3297863" y="6517776"/>
            <a:ext cx="3284874" cy="246221"/>
          </a:xfrm>
          <a:prstGeom prst="rect">
            <a:avLst/>
          </a:prstGeom>
          <a:noFill/>
        </p:spPr>
        <p:txBody>
          <a:bodyPr wrap="none" rtlCol="0">
            <a:spAutoFit/>
          </a:bodyPr>
          <a:lstStyle/>
          <a:p>
            <a:r>
              <a:rPr lang="de-CH" sz="1000" dirty="0"/>
              <a:t>Quelle: In Anlehnung an </a:t>
            </a:r>
            <a:r>
              <a:rPr lang="de-CH" sz="1000" dirty="0" err="1"/>
              <a:t>Chakravarthy</a:t>
            </a:r>
            <a:r>
              <a:rPr lang="de-CH" sz="1000" dirty="0"/>
              <a:t>/</a:t>
            </a:r>
            <a:r>
              <a:rPr lang="de-CH" sz="1000" dirty="0" err="1"/>
              <a:t>Lorange</a:t>
            </a:r>
            <a:r>
              <a:rPr lang="de-CH" sz="1000" dirty="0"/>
              <a:t> (1991)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18E68B5-BE22-4089-8078-111001923BEE}"/>
              </a:ext>
            </a:extLst>
          </p:cNvPr>
          <p:cNvSpPr>
            <a:spLocks noGrp="1" noChangeArrowheads="1"/>
          </p:cNvSpPr>
          <p:nvPr>
            <p:ph type="title"/>
          </p:nvPr>
        </p:nvSpPr>
        <p:spPr/>
        <p:txBody>
          <a:bodyPr/>
          <a:lstStyle/>
          <a:p>
            <a:pPr eaLnBrk="1" hangingPunct="1"/>
            <a:r>
              <a:rPr lang="de-CH" altLang="de-DE"/>
              <a:t>Der 3-gliedrige Aufbau eines CPS im MGU</a:t>
            </a:r>
            <a:endParaRPr lang="de-DE" altLang="de-DE"/>
          </a:p>
        </p:txBody>
      </p:sp>
      <p:grpSp>
        <p:nvGrpSpPr>
          <p:cNvPr id="6148" name="Group 27">
            <a:extLst>
              <a:ext uri="{FF2B5EF4-FFF2-40B4-BE49-F238E27FC236}">
                <a16:creationId xmlns:a16="http://schemas.microsoft.com/office/drawing/2014/main" id="{4BE72DFF-5116-48BF-9E36-FF48547CB17B}"/>
              </a:ext>
            </a:extLst>
          </p:cNvPr>
          <p:cNvGrpSpPr>
            <a:grpSpLocks/>
          </p:cNvGrpSpPr>
          <p:nvPr/>
        </p:nvGrpSpPr>
        <p:grpSpPr bwMode="auto">
          <a:xfrm>
            <a:off x="369888" y="1298576"/>
            <a:ext cx="9109075" cy="4678363"/>
            <a:chOff x="201" y="810"/>
            <a:chExt cx="5738" cy="2947"/>
          </a:xfrm>
        </p:grpSpPr>
        <p:grpSp>
          <p:nvGrpSpPr>
            <p:cNvPr id="6150" name="Group 23">
              <a:extLst>
                <a:ext uri="{FF2B5EF4-FFF2-40B4-BE49-F238E27FC236}">
                  <a16:creationId xmlns:a16="http://schemas.microsoft.com/office/drawing/2014/main" id="{AB84A111-2832-4EBD-81BF-7DA4EA978969}"/>
                </a:ext>
              </a:extLst>
            </p:cNvPr>
            <p:cNvGrpSpPr>
              <a:grpSpLocks/>
            </p:cNvGrpSpPr>
            <p:nvPr/>
          </p:nvGrpSpPr>
          <p:grpSpPr bwMode="auto">
            <a:xfrm>
              <a:off x="1800" y="810"/>
              <a:ext cx="2540" cy="2947"/>
              <a:chOff x="1805" y="810"/>
              <a:chExt cx="2540" cy="2947"/>
            </a:xfrm>
          </p:grpSpPr>
          <p:sp>
            <p:nvSpPr>
              <p:cNvPr id="6158" name="AutoShape 3">
                <a:extLst>
                  <a:ext uri="{FF2B5EF4-FFF2-40B4-BE49-F238E27FC236}">
                    <a16:creationId xmlns:a16="http://schemas.microsoft.com/office/drawing/2014/main" id="{299FBFD4-5138-42B6-994A-4AC7B1C28DBB}"/>
                  </a:ext>
                </a:extLst>
              </p:cNvPr>
              <p:cNvSpPr>
                <a:spLocks noChangeArrowheads="1"/>
              </p:cNvSpPr>
              <p:nvPr/>
            </p:nvSpPr>
            <p:spPr bwMode="auto">
              <a:xfrm rot="5400000">
                <a:off x="1601" y="1014"/>
                <a:ext cx="2947" cy="2540"/>
              </a:xfrm>
              <a:prstGeom prst="homePlate">
                <a:avLst>
                  <a:gd name="adj" fmla="val 29006"/>
                </a:avLst>
              </a:prstGeom>
              <a:solidFill>
                <a:schemeClr val="tx2"/>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159" name="Text Box 4">
                <a:extLst>
                  <a:ext uri="{FF2B5EF4-FFF2-40B4-BE49-F238E27FC236}">
                    <a16:creationId xmlns:a16="http://schemas.microsoft.com/office/drawing/2014/main" id="{3D62E128-836D-4660-AB2A-F8FDD378729D}"/>
                  </a:ext>
                </a:extLst>
              </p:cNvPr>
              <p:cNvSpPr txBox="1">
                <a:spLocks noChangeArrowheads="1"/>
              </p:cNvSpPr>
              <p:nvPr/>
            </p:nvSpPr>
            <p:spPr bwMode="auto">
              <a:xfrm>
                <a:off x="2095" y="923"/>
                <a:ext cx="1912" cy="2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2000">
                    <a:solidFill>
                      <a:schemeClr val="bg1"/>
                    </a:solidFill>
                  </a:rPr>
                  <a:t>Kalenderbasierter,</a:t>
                </a:r>
              </a:p>
              <a:p>
                <a:pPr algn="ctr" eaLnBrk="1" hangingPunct="1">
                  <a:lnSpc>
                    <a:spcPct val="100000"/>
                  </a:lnSpc>
                  <a:spcBef>
                    <a:spcPct val="0"/>
                  </a:spcBef>
                  <a:buClrTx/>
                  <a:buSzTx/>
                  <a:buFontTx/>
                  <a:buNone/>
                </a:pPr>
                <a:r>
                  <a:rPr lang="de-CH" altLang="de-DE" sz="2000">
                    <a:solidFill>
                      <a:schemeClr val="bg1"/>
                    </a:solidFill>
                  </a:rPr>
                  <a:t>periodischer</a:t>
                </a:r>
              </a:p>
              <a:p>
                <a:pPr algn="ctr" eaLnBrk="1" hangingPunct="1">
                  <a:lnSpc>
                    <a:spcPct val="100000"/>
                  </a:lnSpc>
                  <a:spcBef>
                    <a:spcPct val="0"/>
                  </a:spcBef>
                  <a:buClrTx/>
                  <a:buSzTx/>
                  <a:buFontTx/>
                  <a:buNone/>
                </a:pPr>
                <a:r>
                  <a:rPr lang="de-CH" altLang="de-DE" sz="2000">
                    <a:solidFill>
                      <a:schemeClr val="bg1"/>
                    </a:solidFill>
                  </a:rPr>
                  <a:t>und koordinierender</a:t>
                </a:r>
                <a:br>
                  <a:rPr lang="de-CH" altLang="de-DE" sz="2000">
                    <a:solidFill>
                      <a:schemeClr val="bg1"/>
                    </a:solidFill>
                  </a:rPr>
                </a:br>
                <a:r>
                  <a:rPr lang="de-CH" altLang="de-DE" sz="2000">
                    <a:solidFill>
                      <a:schemeClr val="bg1"/>
                    </a:solidFill>
                  </a:rPr>
                  <a:t>Prozess</a:t>
                </a:r>
                <a:br>
                  <a:rPr lang="de-CH" altLang="de-DE" sz="2000">
                    <a:solidFill>
                      <a:schemeClr val="bg1"/>
                    </a:solidFill>
                  </a:rPr>
                </a:br>
                <a:br>
                  <a:rPr lang="de-CH" altLang="de-DE" sz="2000">
                    <a:solidFill>
                      <a:schemeClr val="bg1"/>
                    </a:solidFill>
                  </a:rPr>
                </a:br>
                <a:r>
                  <a:rPr lang="de-CH" altLang="de-DE" b="1">
                    <a:solidFill>
                      <a:schemeClr val="bg1"/>
                    </a:solidFill>
                  </a:rPr>
                  <a:t>Strategische</a:t>
                </a:r>
                <a:br>
                  <a:rPr lang="de-CH" altLang="de-DE" b="1">
                    <a:solidFill>
                      <a:schemeClr val="bg1"/>
                    </a:solidFill>
                  </a:rPr>
                </a:br>
                <a:r>
                  <a:rPr lang="de-CH" altLang="de-DE" b="1">
                    <a:solidFill>
                      <a:schemeClr val="bg1"/>
                    </a:solidFill>
                  </a:rPr>
                  <a:t>Planung</a:t>
                </a:r>
              </a:p>
              <a:p>
                <a:pPr algn="ctr" eaLnBrk="1" hangingPunct="1">
                  <a:lnSpc>
                    <a:spcPct val="100000"/>
                  </a:lnSpc>
                  <a:spcBef>
                    <a:spcPct val="0"/>
                  </a:spcBef>
                  <a:buClrTx/>
                  <a:buSzTx/>
                  <a:buFontTx/>
                  <a:buNone/>
                </a:pPr>
                <a:endParaRPr lang="de-CH" altLang="de-DE">
                  <a:solidFill>
                    <a:schemeClr val="bg1"/>
                  </a:solidFill>
                </a:endParaRPr>
              </a:p>
              <a:p>
                <a:pPr algn="ctr" eaLnBrk="1" hangingPunct="1">
                  <a:lnSpc>
                    <a:spcPct val="100000"/>
                  </a:lnSpc>
                  <a:spcBef>
                    <a:spcPct val="0"/>
                  </a:spcBef>
                  <a:buClrTx/>
                  <a:buSzTx/>
                  <a:buFontTx/>
                  <a:buNone/>
                </a:pPr>
                <a:r>
                  <a:rPr lang="de-CH" altLang="de-DE" sz="1600">
                    <a:solidFill>
                      <a:schemeClr val="bg1"/>
                    </a:solidFill>
                  </a:rPr>
                  <a:t>Bezugseinheiten:</a:t>
                </a:r>
              </a:p>
              <a:p>
                <a:pPr algn="ctr" eaLnBrk="1" hangingPunct="1">
                  <a:lnSpc>
                    <a:spcPct val="100000"/>
                  </a:lnSpc>
                  <a:spcBef>
                    <a:spcPct val="0"/>
                  </a:spcBef>
                  <a:buClrTx/>
                  <a:buSzTx/>
                  <a:buFontTx/>
                  <a:buNone/>
                </a:pPr>
                <a:r>
                  <a:rPr lang="de-CH" altLang="de-DE" sz="1600">
                    <a:solidFill>
                      <a:schemeClr val="bg1"/>
                    </a:solidFill>
                  </a:rPr>
                  <a:t>Die strategischen </a:t>
                </a:r>
                <a:br>
                  <a:rPr lang="de-CH" altLang="de-DE" sz="1600">
                    <a:solidFill>
                      <a:schemeClr val="bg1"/>
                    </a:solidFill>
                  </a:rPr>
                </a:br>
                <a:r>
                  <a:rPr lang="de-CH" altLang="de-DE" sz="1600">
                    <a:solidFill>
                      <a:schemeClr val="bg1"/>
                    </a:solidFill>
                  </a:rPr>
                  <a:t>Organisationseinheiten auf der </a:t>
                </a:r>
              </a:p>
              <a:p>
                <a:pPr algn="ctr" eaLnBrk="1" hangingPunct="1">
                  <a:lnSpc>
                    <a:spcPct val="100000"/>
                  </a:lnSpc>
                  <a:spcBef>
                    <a:spcPct val="0"/>
                  </a:spcBef>
                  <a:buClrTx/>
                  <a:buSzTx/>
                  <a:buFontTx/>
                  <a:buNone/>
                </a:pPr>
                <a:r>
                  <a:rPr lang="de-CH" altLang="de-DE" sz="1600">
                    <a:solidFill>
                      <a:schemeClr val="bg1"/>
                    </a:solidFill>
                  </a:rPr>
                  <a:t>ersten Führungsebene</a:t>
                </a:r>
                <a:endParaRPr lang="de-DE" altLang="de-DE" sz="1600">
                  <a:solidFill>
                    <a:schemeClr val="bg1"/>
                  </a:solidFill>
                </a:endParaRPr>
              </a:p>
            </p:txBody>
          </p:sp>
        </p:grpSp>
        <p:grpSp>
          <p:nvGrpSpPr>
            <p:cNvPr id="6151" name="Group 26">
              <a:extLst>
                <a:ext uri="{FF2B5EF4-FFF2-40B4-BE49-F238E27FC236}">
                  <a16:creationId xmlns:a16="http://schemas.microsoft.com/office/drawing/2014/main" id="{E37FCD8A-8A07-4568-943A-FDA289F99D40}"/>
                </a:ext>
              </a:extLst>
            </p:cNvPr>
            <p:cNvGrpSpPr>
              <a:grpSpLocks/>
            </p:cNvGrpSpPr>
            <p:nvPr/>
          </p:nvGrpSpPr>
          <p:grpSpPr bwMode="auto">
            <a:xfrm>
              <a:off x="201" y="985"/>
              <a:ext cx="5738" cy="2400"/>
              <a:chOff x="201" y="985"/>
              <a:chExt cx="5738" cy="2400"/>
            </a:xfrm>
          </p:grpSpPr>
          <p:grpSp>
            <p:nvGrpSpPr>
              <p:cNvPr id="6152" name="Group 25">
                <a:extLst>
                  <a:ext uri="{FF2B5EF4-FFF2-40B4-BE49-F238E27FC236}">
                    <a16:creationId xmlns:a16="http://schemas.microsoft.com/office/drawing/2014/main" id="{5FD56490-4E88-4AD8-A5D1-6FFAC46403AA}"/>
                  </a:ext>
                </a:extLst>
              </p:cNvPr>
              <p:cNvGrpSpPr>
                <a:grpSpLocks/>
              </p:cNvGrpSpPr>
              <p:nvPr/>
            </p:nvGrpSpPr>
            <p:grpSpPr bwMode="auto">
              <a:xfrm>
                <a:off x="4125" y="985"/>
                <a:ext cx="1814" cy="2400"/>
                <a:chOff x="4125" y="985"/>
                <a:chExt cx="1814" cy="2400"/>
              </a:xfrm>
            </p:grpSpPr>
            <p:sp>
              <p:nvSpPr>
                <p:cNvPr id="6156" name="AutoShape 6">
                  <a:extLst>
                    <a:ext uri="{FF2B5EF4-FFF2-40B4-BE49-F238E27FC236}">
                      <a16:creationId xmlns:a16="http://schemas.microsoft.com/office/drawing/2014/main" id="{D4D81190-BC22-4FA5-B1F7-56686B49E9ED}"/>
                    </a:ext>
                  </a:extLst>
                </p:cNvPr>
                <p:cNvSpPr>
                  <a:spLocks noChangeArrowheads="1"/>
                </p:cNvSpPr>
                <p:nvPr/>
              </p:nvSpPr>
              <p:spPr bwMode="auto">
                <a:xfrm rot="16200000" flipH="1">
                  <a:off x="3832" y="1278"/>
                  <a:ext cx="2400" cy="1814"/>
                </a:xfrm>
                <a:prstGeom prst="homePlate">
                  <a:avLst>
                    <a:gd name="adj" fmla="val 33076"/>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157" name="Text Box 7">
                  <a:extLst>
                    <a:ext uri="{FF2B5EF4-FFF2-40B4-BE49-F238E27FC236}">
                      <a16:creationId xmlns:a16="http://schemas.microsoft.com/office/drawing/2014/main" id="{83D6A492-54F4-40F8-A3A8-31D6B877B9EE}"/>
                    </a:ext>
                  </a:extLst>
                </p:cNvPr>
                <p:cNvSpPr txBox="1">
                  <a:spLocks noChangeArrowheads="1"/>
                </p:cNvSpPr>
                <p:nvPr/>
              </p:nvSpPr>
              <p:spPr bwMode="auto">
                <a:xfrm flipH="1">
                  <a:off x="4160" y="1063"/>
                  <a:ext cx="1745" cy="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600">
                      <a:solidFill>
                        <a:schemeClr val="tx1"/>
                      </a:solidFill>
                    </a:rPr>
                    <a:t>Flankierender,</a:t>
                  </a:r>
                  <a:br>
                    <a:rPr lang="de-CH" altLang="de-DE" sz="1600">
                      <a:solidFill>
                        <a:schemeClr val="tx1"/>
                      </a:solidFill>
                    </a:rPr>
                  </a:br>
                  <a:r>
                    <a:rPr lang="de-CH" altLang="de-DE" sz="1600">
                      <a:solidFill>
                        <a:schemeClr val="tx1"/>
                      </a:solidFill>
                    </a:rPr>
                    <a:t>aperiodisch initiierter </a:t>
                  </a:r>
                  <a:br>
                    <a:rPr lang="de-CH" altLang="de-DE" sz="1600">
                      <a:solidFill>
                        <a:schemeClr val="tx1"/>
                      </a:solidFill>
                    </a:rPr>
                  </a:br>
                  <a:r>
                    <a:rPr lang="de-CH" altLang="de-DE" sz="1600">
                      <a:solidFill>
                        <a:schemeClr val="tx1"/>
                      </a:solidFill>
                    </a:rPr>
                    <a:t>Prozess zur gezielten </a:t>
                  </a:r>
                  <a:br>
                    <a:rPr lang="de-CH" altLang="de-DE" sz="1600">
                      <a:solidFill>
                        <a:schemeClr val="tx1"/>
                      </a:solidFill>
                    </a:rPr>
                  </a:br>
                  <a:r>
                    <a:rPr lang="de-CH" altLang="de-DE" sz="1600">
                      <a:solidFill>
                        <a:schemeClr val="tx1"/>
                      </a:solidFill>
                    </a:rPr>
                    <a:t>Vertiefung und Umsetzung</a:t>
                  </a:r>
                  <a:br>
                    <a:rPr lang="de-CH" altLang="de-DE" sz="1600">
                      <a:solidFill>
                        <a:schemeClr val="tx1"/>
                      </a:solidFill>
                    </a:rPr>
                  </a:br>
                  <a:r>
                    <a:rPr lang="de-CH" altLang="de-DE" sz="1600">
                      <a:solidFill>
                        <a:schemeClr val="tx1"/>
                      </a:solidFill>
                    </a:rPr>
                    <a:t>komplexer Strategielemente </a:t>
                  </a:r>
                </a:p>
                <a:p>
                  <a:pPr algn="ctr" eaLnBrk="1" hangingPunct="1">
                    <a:lnSpc>
                      <a:spcPct val="100000"/>
                    </a:lnSpc>
                    <a:spcBef>
                      <a:spcPct val="0"/>
                    </a:spcBef>
                    <a:buClrTx/>
                    <a:buSzTx/>
                    <a:buFontTx/>
                    <a:buNone/>
                  </a:pPr>
                  <a:br>
                    <a:rPr lang="de-CH" altLang="de-DE" sz="1600">
                      <a:solidFill>
                        <a:schemeClr val="tx1"/>
                      </a:solidFill>
                    </a:rPr>
                  </a:br>
                  <a:r>
                    <a:rPr lang="de-CH" altLang="de-DE" sz="2000" b="1">
                      <a:solidFill>
                        <a:schemeClr val="tx1"/>
                      </a:solidFill>
                    </a:rPr>
                    <a:t>Strategische</a:t>
                  </a:r>
                  <a:br>
                    <a:rPr lang="de-CH" altLang="de-DE" sz="2000" b="1">
                      <a:solidFill>
                        <a:schemeClr val="tx1"/>
                      </a:solidFill>
                    </a:rPr>
                  </a:br>
                  <a:r>
                    <a:rPr lang="de-CH" altLang="de-DE" sz="2000" b="1">
                      <a:solidFill>
                        <a:schemeClr val="tx1"/>
                      </a:solidFill>
                    </a:rPr>
                    <a:t>Initiativen</a:t>
                  </a:r>
                  <a:br>
                    <a:rPr lang="de-CH" altLang="de-DE" sz="2000" b="1">
                      <a:solidFill>
                        <a:schemeClr val="tx1"/>
                      </a:solidFill>
                    </a:rPr>
                  </a:br>
                  <a:endParaRPr lang="de-CH" altLang="de-DE" sz="2000" b="1">
                    <a:solidFill>
                      <a:schemeClr val="tx1"/>
                    </a:solidFill>
                  </a:endParaRPr>
                </a:p>
                <a:p>
                  <a:pPr algn="ctr" eaLnBrk="1" hangingPunct="1">
                    <a:lnSpc>
                      <a:spcPct val="100000"/>
                    </a:lnSpc>
                    <a:spcBef>
                      <a:spcPct val="0"/>
                    </a:spcBef>
                    <a:buClrTx/>
                    <a:buSzTx/>
                    <a:buFontTx/>
                    <a:buNone/>
                  </a:pPr>
                  <a:r>
                    <a:rPr lang="de-CH" altLang="de-DE" sz="1600">
                      <a:solidFill>
                        <a:schemeClr val="tx1"/>
                      </a:solidFill>
                    </a:rPr>
                    <a:t>Bezugseinheiten:</a:t>
                  </a:r>
                  <a:br>
                    <a:rPr lang="de-CH" altLang="de-DE" sz="1600">
                      <a:solidFill>
                        <a:schemeClr val="tx1"/>
                      </a:solidFill>
                    </a:rPr>
                  </a:br>
                  <a:r>
                    <a:rPr lang="de-CH" altLang="de-DE" sz="1600">
                      <a:solidFill>
                        <a:schemeClr val="tx1"/>
                      </a:solidFill>
                    </a:rPr>
                    <a:t>Strategische Themen</a:t>
                  </a:r>
                  <a:endParaRPr lang="de-DE" altLang="de-DE" sz="1600">
                    <a:solidFill>
                      <a:schemeClr val="tx1"/>
                    </a:solidFill>
                  </a:endParaRPr>
                </a:p>
              </p:txBody>
            </p:sp>
          </p:grpSp>
          <p:grpSp>
            <p:nvGrpSpPr>
              <p:cNvPr id="6153" name="Group 24">
                <a:extLst>
                  <a:ext uri="{FF2B5EF4-FFF2-40B4-BE49-F238E27FC236}">
                    <a16:creationId xmlns:a16="http://schemas.microsoft.com/office/drawing/2014/main" id="{20359380-77EC-48B5-81CD-227D0161925A}"/>
                  </a:ext>
                </a:extLst>
              </p:cNvPr>
              <p:cNvGrpSpPr>
                <a:grpSpLocks/>
              </p:cNvGrpSpPr>
              <p:nvPr/>
            </p:nvGrpSpPr>
            <p:grpSpPr bwMode="auto">
              <a:xfrm>
                <a:off x="201" y="985"/>
                <a:ext cx="1814" cy="2400"/>
                <a:chOff x="201" y="985"/>
                <a:chExt cx="1814" cy="2400"/>
              </a:xfrm>
            </p:grpSpPr>
            <p:sp>
              <p:nvSpPr>
                <p:cNvPr id="6154" name="AutoShape 12">
                  <a:extLst>
                    <a:ext uri="{FF2B5EF4-FFF2-40B4-BE49-F238E27FC236}">
                      <a16:creationId xmlns:a16="http://schemas.microsoft.com/office/drawing/2014/main" id="{03669F79-33D9-4663-80DC-1E1069183089}"/>
                    </a:ext>
                  </a:extLst>
                </p:cNvPr>
                <p:cNvSpPr>
                  <a:spLocks noChangeArrowheads="1"/>
                </p:cNvSpPr>
                <p:nvPr/>
              </p:nvSpPr>
              <p:spPr bwMode="auto">
                <a:xfrm rot="16200000" flipH="1">
                  <a:off x="-92" y="1278"/>
                  <a:ext cx="2400" cy="1814"/>
                </a:xfrm>
                <a:prstGeom prst="homePlate">
                  <a:avLst>
                    <a:gd name="adj" fmla="val 33076"/>
                  </a:avLst>
                </a:prstGeom>
                <a:solidFill>
                  <a:schemeClr val="accent1"/>
                </a:solidFill>
                <a:ln w="12700">
                  <a:solidFill>
                    <a:schemeClr val="tx1"/>
                  </a:solidFill>
                  <a:miter lim="800000"/>
                  <a:headEnd/>
                  <a:tailEnd/>
                </a:ln>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155" name="Text Box 13">
                  <a:extLst>
                    <a:ext uri="{FF2B5EF4-FFF2-40B4-BE49-F238E27FC236}">
                      <a16:creationId xmlns:a16="http://schemas.microsoft.com/office/drawing/2014/main" id="{477F56E5-88E7-43FD-90B2-B94B3BB0C6D6}"/>
                    </a:ext>
                  </a:extLst>
                </p:cNvPr>
                <p:cNvSpPr txBox="1">
                  <a:spLocks noChangeArrowheads="1"/>
                </p:cNvSpPr>
                <p:nvPr/>
              </p:nvSpPr>
              <p:spPr bwMode="auto">
                <a:xfrm flipH="1">
                  <a:off x="296" y="1063"/>
                  <a:ext cx="1624" cy="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600">
                      <a:solidFill>
                        <a:schemeClr val="tx1"/>
                      </a:solidFill>
                    </a:rPr>
                    <a:t>Flankierender,</a:t>
                  </a:r>
                  <a:br>
                    <a:rPr lang="de-CH" altLang="de-DE" sz="1600">
                      <a:solidFill>
                        <a:schemeClr val="tx1"/>
                      </a:solidFill>
                    </a:rPr>
                  </a:br>
                  <a:r>
                    <a:rPr lang="de-CH" altLang="de-DE" sz="1600">
                      <a:solidFill>
                        <a:schemeClr val="tx1"/>
                      </a:solidFill>
                    </a:rPr>
                    <a:t>kontinuierlicher Prozess</a:t>
                  </a:r>
                  <a:br>
                    <a:rPr lang="de-CH" altLang="de-DE" sz="1600">
                      <a:solidFill>
                        <a:schemeClr val="tx1"/>
                      </a:solidFill>
                    </a:rPr>
                  </a:br>
                  <a:r>
                    <a:rPr lang="de-CH" altLang="de-DE" sz="1600">
                      <a:solidFill>
                        <a:schemeClr val="tx1"/>
                      </a:solidFill>
                    </a:rPr>
                    <a:t>zur Identifikation und </a:t>
                  </a:r>
                  <a:br>
                    <a:rPr lang="de-CH" altLang="de-DE" sz="1600">
                      <a:solidFill>
                        <a:schemeClr val="tx1"/>
                      </a:solidFill>
                    </a:rPr>
                  </a:br>
                  <a:r>
                    <a:rPr lang="de-CH" altLang="de-DE" sz="1600">
                      <a:solidFill>
                        <a:schemeClr val="tx1"/>
                      </a:solidFill>
                    </a:rPr>
                    <a:t>Bearbeitung bedeutsamer </a:t>
                  </a:r>
                  <a:br>
                    <a:rPr lang="de-CH" altLang="de-DE" sz="1600">
                      <a:solidFill>
                        <a:schemeClr val="tx1"/>
                      </a:solidFill>
                    </a:rPr>
                  </a:br>
                  <a:r>
                    <a:rPr lang="de-CH" altLang="de-DE" sz="1600">
                      <a:solidFill>
                        <a:schemeClr val="tx1"/>
                      </a:solidFill>
                    </a:rPr>
                    <a:t>externer Entwicklungen</a:t>
                  </a:r>
                </a:p>
                <a:p>
                  <a:pPr algn="ctr" eaLnBrk="1" hangingPunct="1">
                    <a:lnSpc>
                      <a:spcPct val="100000"/>
                    </a:lnSpc>
                    <a:spcBef>
                      <a:spcPct val="0"/>
                    </a:spcBef>
                    <a:buClrTx/>
                    <a:buSzTx/>
                    <a:buFontTx/>
                    <a:buNone/>
                  </a:pPr>
                  <a:br>
                    <a:rPr lang="de-CH" altLang="de-DE" sz="1600">
                      <a:solidFill>
                        <a:schemeClr val="tx1"/>
                      </a:solidFill>
                    </a:rPr>
                  </a:br>
                  <a:r>
                    <a:rPr lang="de-CH" altLang="de-DE" sz="2000" b="1">
                      <a:solidFill>
                        <a:schemeClr val="tx1"/>
                      </a:solidFill>
                    </a:rPr>
                    <a:t>Strategische</a:t>
                  </a:r>
                  <a:br>
                    <a:rPr lang="de-CH" altLang="de-DE" sz="2000" b="1">
                      <a:solidFill>
                        <a:schemeClr val="tx1"/>
                      </a:solidFill>
                    </a:rPr>
                  </a:br>
                  <a:r>
                    <a:rPr lang="de-CH" altLang="de-DE" sz="2000" b="1">
                      <a:solidFill>
                        <a:schemeClr val="tx1"/>
                      </a:solidFill>
                    </a:rPr>
                    <a:t>Vorausschau</a:t>
                  </a:r>
                </a:p>
                <a:p>
                  <a:pPr algn="ctr" eaLnBrk="1" hangingPunct="1">
                    <a:lnSpc>
                      <a:spcPct val="100000"/>
                    </a:lnSpc>
                    <a:spcBef>
                      <a:spcPct val="0"/>
                    </a:spcBef>
                    <a:buClrTx/>
                    <a:buSzTx/>
                    <a:buFontTx/>
                    <a:buNone/>
                  </a:pPr>
                  <a:endParaRPr lang="de-CH" altLang="de-DE" sz="2000" b="1">
                    <a:solidFill>
                      <a:schemeClr val="tx1"/>
                    </a:solidFill>
                  </a:endParaRPr>
                </a:p>
                <a:p>
                  <a:pPr algn="ctr" eaLnBrk="1" hangingPunct="1">
                    <a:lnSpc>
                      <a:spcPct val="100000"/>
                    </a:lnSpc>
                    <a:spcBef>
                      <a:spcPct val="0"/>
                    </a:spcBef>
                    <a:buClrTx/>
                    <a:buSzTx/>
                    <a:buFontTx/>
                    <a:buNone/>
                  </a:pPr>
                  <a:r>
                    <a:rPr lang="de-CH" altLang="de-DE" sz="1600">
                      <a:solidFill>
                        <a:schemeClr val="tx1"/>
                      </a:solidFill>
                    </a:rPr>
                    <a:t>Bezugseinheiten:</a:t>
                  </a:r>
                  <a:br>
                    <a:rPr lang="de-CH" altLang="de-DE" sz="1600">
                      <a:solidFill>
                        <a:schemeClr val="tx1"/>
                      </a:solidFill>
                    </a:rPr>
                  </a:br>
                  <a:r>
                    <a:rPr lang="de-CH" altLang="de-DE" sz="1600">
                      <a:solidFill>
                        <a:schemeClr val="tx1"/>
                      </a:solidFill>
                    </a:rPr>
                    <a:t>Chancen/Risiken</a:t>
                  </a:r>
                  <a:endParaRPr lang="de-DE" altLang="de-DE" sz="1600">
                    <a:solidFill>
                      <a:schemeClr val="tx1"/>
                    </a:solidFill>
                  </a:endParaRPr>
                </a:p>
              </p:txBody>
            </p:sp>
          </p:grpSp>
        </p:grpSp>
      </p:grpSp>
      <p:sp>
        <p:nvSpPr>
          <p:cNvPr id="16" name="Textfeld 15">
            <a:extLst>
              <a:ext uri="{FF2B5EF4-FFF2-40B4-BE49-F238E27FC236}">
                <a16:creationId xmlns:a16="http://schemas.microsoft.com/office/drawing/2014/main" id="{AAF62B26-2275-4AF2-B79E-B46B0334427F}"/>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11-2</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89F197-7A11-4825-B29C-27C3184331D1}"/>
              </a:ext>
            </a:extLst>
          </p:cNvPr>
          <p:cNvSpPr>
            <a:spLocks noGrp="1"/>
          </p:cNvSpPr>
          <p:nvPr>
            <p:ph type="title"/>
          </p:nvPr>
        </p:nvSpPr>
        <p:spPr>
          <a:xfrm>
            <a:off x="193674" y="190500"/>
            <a:ext cx="9511853" cy="646113"/>
          </a:xfrm>
        </p:spPr>
        <p:txBody>
          <a:bodyPr/>
          <a:lstStyle/>
          <a:p>
            <a:r>
              <a:rPr lang="de-CH" dirty="0"/>
              <a:t>Ablaufstruktur eines Prozesses der Corporate-Planung</a:t>
            </a:r>
          </a:p>
        </p:txBody>
      </p:sp>
      <p:grpSp>
        <p:nvGrpSpPr>
          <p:cNvPr id="4" name="Gruppieren 89">
            <a:extLst>
              <a:ext uri="{FF2B5EF4-FFF2-40B4-BE49-F238E27FC236}">
                <a16:creationId xmlns:a16="http://schemas.microsoft.com/office/drawing/2014/main" id="{A3A60BD3-3E34-410A-9681-9BD54A9D292D}"/>
              </a:ext>
            </a:extLst>
          </p:cNvPr>
          <p:cNvGrpSpPr>
            <a:grpSpLocks/>
          </p:cNvGrpSpPr>
          <p:nvPr/>
        </p:nvGrpSpPr>
        <p:grpSpPr bwMode="auto">
          <a:xfrm>
            <a:off x="252465" y="766683"/>
            <a:ext cx="9329737" cy="5542637"/>
            <a:chOff x="185738" y="822325"/>
            <a:chExt cx="9329724" cy="5797868"/>
          </a:xfrm>
        </p:grpSpPr>
        <p:sp>
          <p:nvSpPr>
            <p:cNvPr id="5" name="Rectangle 3">
              <a:extLst>
                <a:ext uri="{FF2B5EF4-FFF2-40B4-BE49-F238E27FC236}">
                  <a16:creationId xmlns:a16="http://schemas.microsoft.com/office/drawing/2014/main" id="{A70CE925-A5E1-4F54-ACFA-7582EC29CC8F}"/>
                </a:ext>
              </a:extLst>
            </p:cNvPr>
            <p:cNvSpPr>
              <a:spLocks noChangeArrowheads="1"/>
            </p:cNvSpPr>
            <p:nvPr/>
          </p:nvSpPr>
          <p:spPr bwMode="auto">
            <a:xfrm>
              <a:off x="2809875" y="6154738"/>
              <a:ext cx="2222500" cy="425450"/>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 name="Rectangle 4">
              <a:extLst>
                <a:ext uri="{FF2B5EF4-FFF2-40B4-BE49-F238E27FC236}">
                  <a16:creationId xmlns:a16="http://schemas.microsoft.com/office/drawing/2014/main" id="{8E8890FD-51C8-4818-8CD1-B1D5734F4217}"/>
                </a:ext>
              </a:extLst>
            </p:cNvPr>
            <p:cNvSpPr>
              <a:spLocks noChangeArrowheads="1"/>
            </p:cNvSpPr>
            <p:nvPr/>
          </p:nvSpPr>
          <p:spPr bwMode="auto">
            <a:xfrm>
              <a:off x="5043473" y="6154738"/>
              <a:ext cx="2222500" cy="43021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7" name="Rectangle 6">
              <a:extLst>
                <a:ext uri="{FF2B5EF4-FFF2-40B4-BE49-F238E27FC236}">
                  <a16:creationId xmlns:a16="http://schemas.microsoft.com/office/drawing/2014/main" id="{33D2E7B5-9F46-41FB-B7C9-0D7453FE3199}"/>
                </a:ext>
              </a:extLst>
            </p:cNvPr>
            <p:cNvSpPr>
              <a:spLocks noChangeArrowheads="1"/>
            </p:cNvSpPr>
            <p:nvPr/>
          </p:nvSpPr>
          <p:spPr bwMode="auto">
            <a:xfrm>
              <a:off x="2814638" y="3595688"/>
              <a:ext cx="2232025" cy="425450"/>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8" name="Text Box 38">
              <a:extLst>
                <a:ext uri="{FF2B5EF4-FFF2-40B4-BE49-F238E27FC236}">
                  <a16:creationId xmlns:a16="http://schemas.microsoft.com/office/drawing/2014/main" id="{7F5F5AC0-23BA-4485-B219-25DF0E5D166C}"/>
                </a:ext>
              </a:extLst>
            </p:cNvPr>
            <p:cNvSpPr txBox="1">
              <a:spLocks noChangeArrowheads="1"/>
            </p:cNvSpPr>
            <p:nvPr/>
          </p:nvSpPr>
          <p:spPr bwMode="auto">
            <a:xfrm>
              <a:off x="2927350" y="3562350"/>
              <a:ext cx="21066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Strategieklausur 2: </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Entscheid Corporate Strategy</a:t>
              </a:r>
              <a:endParaRPr lang="de-DE" altLang="de-DE" sz="1300">
                <a:solidFill>
                  <a:srgbClr val="000000"/>
                </a:solidFill>
                <a:latin typeface="Arial Narrow" panose="020B0606020202030204" pitchFamily="34" charset="0"/>
              </a:endParaRPr>
            </a:p>
          </p:txBody>
        </p:sp>
        <p:sp>
          <p:nvSpPr>
            <p:cNvPr id="9" name="Rectangle 7">
              <a:extLst>
                <a:ext uri="{FF2B5EF4-FFF2-40B4-BE49-F238E27FC236}">
                  <a16:creationId xmlns:a16="http://schemas.microsoft.com/office/drawing/2014/main" id="{6B83CD2F-1199-466C-9752-A468D0A399E6}"/>
                </a:ext>
              </a:extLst>
            </p:cNvPr>
            <p:cNvSpPr>
              <a:spLocks noChangeArrowheads="1"/>
            </p:cNvSpPr>
            <p:nvPr/>
          </p:nvSpPr>
          <p:spPr bwMode="auto">
            <a:xfrm>
              <a:off x="5056196" y="3598863"/>
              <a:ext cx="2220878" cy="422275"/>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0" name="Rectangle 7">
              <a:extLst>
                <a:ext uri="{FF2B5EF4-FFF2-40B4-BE49-F238E27FC236}">
                  <a16:creationId xmlns:a16="http://schemas.microsoft.com/office/drawing/2014/main" id="{EDCF03BF-BFA1-4755-894F-5A8F647E8B31}"/>
                </a:ext>
              </a:extLst>
            </p:cNvPr>
            <p:cNvSpPr>
              <a:spLocks noChangeArrowheads="1"/>
            </p:cNvSpPr>
            <p:nvPr/>
          </p:nvSpPr>
          <p:spPr bwMode="auto">
            <a:xfrm>
              <a:off x="7294584" y="2741617"/>
              <a:ext cx="2220878" cy="422275"/>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1" name="Rectangle 7">
              <a:extLst>
                <a:ext uri="{FF2B5EF4-FFF2-40B4-BE49-F238E27FC236}">
                  <a16:creationId xmlns:a16="http://schemas.microsoft.com/office/drawing/2014/main" id="{A6E0E6AD-5A43-4881-AFFC-ADBF9ECC090B}"/>
                </a:ext>
              </a:extLst>
            </p:cNvPr>
            <p:cNvSpPr>
              <a:spLocks noChangeArrowheads="1"/>
            </p:cNvSpPr>
            <p:nvPr/>
          </p:nvSpPr>
          <p:spPr bwMode="auto">
            <a:xfrm>
              <a:off x="2808287" y="2308225"/>
              <a:ext cx="2249487" cy="422275"/>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2" name="Rectangle 7">
              <a:extLst>
                <a:ext uri="{FF2B5EF4-FFF2-40B4-BE49-F238E27FC236}">
                  <a16:creationId xmlns:a16="http://schemas.microsoft.com/office/drawing/2014/main" id="{78BD5919-6DCB-4658-B872-CBB37BE52DBC}"/>
                </a:ext>
              </a:extLst>
            </p:cNvPr>
            <p:cNvSpPr>
              <a:spLocks noChangeArrowheads="1"/>
            </p:cNvSpPr>
            <p:nvPr/>
          </p:nvSpPr>
          <p:spPr bwMode="auto">
            <a:xfrm>
              <a:off x="5046697" y="2308225"/>
              <a:ext cx="2220878" cy="422275"/>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3" name="Rectangle 7">
              <a:extLst>
                <a:ext uri="{FF2B5EF4-FFF2-40B4-BE49-F238E27FC236}">
                  <a16:creationId xmlns:a16="http://schemas.microsoft.com/office/drawing/2014/main" id="{34BEB77C-15D8-4A74-80D1-EDF2E5E66979}"/>
                </a:ext>
              </a:extLst>
            </p:cNvPr>
            <p:cNvSpPr>
              <a:spLocks noChangeArrowheads="1"/>
            </p:cNvSpPr>
            <p:nvPr/>
          </p:nvSpPr>
          <p:spPr bwMode="auto">
            <a:xfrm>
              <a:off x="598512" y="2308225"/>
              <a:ext cx="2220878" cy="422275"/>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4" name="Rectangle 111">
              <a:extLst>
                <a:ext uri="{FF2B5EF4-FFF2-40B4-BE49-F238E27FC236}">
                  <a16:creationId xmlns:a16="http://schemas.microsoft.com/office/drawing/2014/main" id="{A1CC3778-5C6F-47AE-8DA9-68437DEE0E7D}"/>
                </a:ext>
              </a:extLst>
            </p:cNvPr>
            <p:cNvSpPr>
              <a:spLocks noChangeArrowheads="1"/>
            </p:cNvSpPr>
            <p:nvPr/>
          </p:nvSpPr>
          <p:spPr bwMode="auto">
            <a:xfrm>
              <a:off x="2809875" y="6153150"/>
              <a:ext cx="2222500" cy="430213"/>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5" name="Rectangle 110">
              <a:extLst>
                <a:ext uri="{FF2B5EF4-FFF2-40B4-BE49-F238E27FC236}">
                  <a16:creationId xmlns:a16="http://schemas.microsoft.com/office/drawing/2014/main" id="{A35C9052-2F8F-45C3-A20F-CFADE334051D}"/>
                </a:ext>
              </a:extLst>
            </p:cNvPr>
            <p:cNvSpPr>
              <a:spLocks noChangeArrowheads="1"/>
            </p:cNvSpPr>
            <p:nvPr/>
          </p:nvSpPr>
          <p:spPr bwMode="auto">
            <a:xfrm>
              <a:off x="593725" y="3590925"/>
              <a:ext cx="2222500" cy="430213"/>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6" name="Rectangle 4">
              <a:extLst>
                <a:ext uri="{FF2B5EF4-FFF2-40B4-BE49-F238E27FC236}">
                  <a16:creationId xmlns:a16="http://schemas.microsoft.com/office/drawing/2014/main" id="{7BE6F6B9-18E9-4925-ACCF-71A756EEB336}"/>
                </a:ext>
              </a:extLst>
            </p:cNvPr>
            <p:cNvSpPr>
              <a:spLocks noChangeArrowheads="1"/>
            </p:cNvSpPr>
            <p:nvPr/>
          </p:nvSpPr>
          <p:spPr bwMode="auto">
            <a:xfrm>
              <a:off x="5048250" y="3165475"/>
              <a:ext cx="2222500" cy="430213"/>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7" name="Rectangle 5">
              <a:extLst>
                <a:ext uri="{FF2B5EF4-FFF2-40B4-BE49-F238E27FC236}">
                  <a16:creationId xmlns:a16="http://schemas.microsoft.com/office/drawing/2014/main" id="{94236AF4-960F-4D1D-8A05-06AD666F0247}"/>
                </a:ext>
              </a:extLst>
            </p:cNvPr>
            <p:cNvSpPr>
              <a:spLocks noChangeArrowheads="1"/>
            </p:cNvSpPr>
            <p:nvPr/>
          </p:nvSpPr>
          <p:spPr bwMode="auto">
            <a:xfrm>
              <a:off x="230188" y="1905000"/>
              <a:ext cx="338137" cy="2109788"/>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8" name="Rectangle 8">
              <a:extLst>
                <a:ext uri="{FF2B5EF4-FFF2-40B4-BE49-F238E27FC236}">
                  <a16:creationId xmlns:a16="http://schemas.microsoft.com/office/drawing/2014/main" id="{DD3E8A7F-A489-403D-844A-926C0E9EEF67}"/>
                </a:ext>
              </a:extLst>
            </p:cNvPr>
            <p:cNvSpPr>
              <a:spLocks noChangeArrowheads="1"/>
            </p:cNvSpPr>
            <p:nvPr/>
          </p:nvSpPr>
          <p:spPr bwMode="auto">
            <a:xfrm>
              <a:off x="5045075" y="1900238"/>
              <a:ext cx="2227263" cy="425450"/>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9" name="Line 10">
              <a:extLst>
                <a:ext uri="{FF2B5EF4-FFF2-40B4-BE49-F238E27FC236}">
                  <a16:creationId xmlns:a16="http://schemas.microsoft.com/office/drawing/2014/main" id="{34C8427B-B386-4118-B0EE-6ACF1F98B481}"/>
                </a:ext>
              </a:extLst>
            </p:cNvPr>
            <p:cNvSpPr>
              <a:spLocks noChangeShapeType="1"/>
            </p:cNvSpPr>
            <p:nvPr/>
          </p:nvSpPr>
          <p:spPr bwMode="auto">
            <a:xfrm>
              <a:off x="212725" y="1454150"/>
              <a:ext cx="9283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20" name="Line 11">
              <a:extLst>
                <a:ext uri="{FF2B5EF4-FFF2-40B4-BE49-F238E27FC236}">
                  <a16:creationId xmlns:a16="http://schemas.microsoft.com/office/drawing/2014/main" id="{FA604813-A367-4A6A-9785-A18D0FD4C364}"/>
                </a:ext>
              </a:extLst>
            </p:cNvPr>
            <p:cNvSpPr>
              <a:spLocks noChangeShapeType="1"/>
            </p:cNvSpPr>
            <p:nvPr/>
          </p:nvSpPr>
          <p:spPr bwMode="auto">
            <a:xfrm>
              <a:off x="212725" y="1881188"/>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1" name="Line 12">
              <a:extLst>
                <a:ext uri="{FF2B5EF4-FFF2-40B4-BE49-F238E27FC236}">
                  <a16:creationId xmlns:a16="http://schemas.microsoft.com/office/drawing/2014/main" id="{BE613775-6C6D-412A-BEEB-2314535A29E0}"/>
                </a:ext>
              </a:extLst>
            </p:cNvPr>
            <p:cNvSpPr>
              <a:spLocks noChangeShapeType="1"/>
            </p:cNvSpPr>
            <p:nvPr/>
          </p:nvSpPr>
          <p:spPr bwMode="auto">
            <a:xfrm>
              <a:off x="212725" y="2308225"/>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2" name="Line 13">
              <a:extLst>
                <a:ext uri="{FF2B5EF4-FFF2-40B4-BE49-F238E27FC236}">
                  <a16:creationId xmlns:a16="http://schemas.microsoft.com/office/drawing/2014/main" id="{472E08AA-388A-4FFF-B89B-26D72756C014}"/>
                </a:ext>
              </a:extLst>
            </p:cNvPr>
            <p:cNvSpPr>
              <a:spLocks noChangeShapeType="1"/>
            </p:cNvSpPr>
            <p:nvPr/>
          </p:nvSpPr>
          <p:spPr bwMode="auto">
            <a:xfrm>
              <a:off x="212725" y="2735263"/>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3" name="Line 14">
              <a:extLst>
                <a:ext uri="{FF2B5EF4-FFF2-40B4-BE49-F238E27FC236}">
                  <a16:creationId xmlns:a16="http://schemas.microsoft.com/office/drawing/2014/main" id="{29A7B386-6249-4232-B8FE-E26F53E246DD}"/>
                </a:ext>
              </a:extLst>
            </p:cNvPr>
            <p:cNvSpPr>
              <a:spLocks noChangeShapeType="1"/>
            </p:cNvSpPr>
            <p:nvPr/>
          </p:nvSpPr>
          <p:spPr bwMode="auto">
            <a:xfrm>
              <a:off x="212725" y="3163888"/>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4" name="Line 15">
              <a:extLst>
                <a:ext uri="{FF2B5EF4-FFF2-40B4-BE49-F238E27FC236}">
                  <a16:creationId xmlns:a16="http://schemas.microsoft.com/office/drawing/2014/main" id="{E8D9639B-B865-4B32-BFF0-5C4DF1FD18A5}"/>
                </a:ext>
              </a:extLst>
            </p:cNvPr>
            <p:cNvSpPr>
              <a:spLocks noChangeShapeType="1"/>
            </p:cNvSpPr>
            <p:nvPr/>
          </p:nvSpPr>
          <p:spPr bwMode="auto">
            <a:xfrm>
              <a:off x="212725" y="3590925"/>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5" name="Line 16">
              <a:extLst>
                <a:ext uri="{FF2B5EF4-FFF2-40B4-BE49-F238E27FC236}">
                  <a16:creationId xmlns:a16="http://schemas.microsoft.com/office/drawing/2014/main" id="{97BFD1E8-F30A-484F-8E20-82E89FFE613C}"/>
                </a:ext>
              </a:extLst>
            </p:cNvPr>
            <p:cNvSpPr>
              <a:spLocks noChangeShapeType="1"/>
            </p:cNvSpPr>
            <p:nvPr/>
          </p:nvSpPr>
          <p:spPr bwMode="auto">
            <a:xfrm>
              <a:off x="212725" y="4017963"/>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6" name="Line 17">
              <a:extLst>
                <a:ext uri="{FF2B5EF4-FFF2-40B4-BE49-F238E27FC236}">
                  <a16:creationId xmlns:a16="http://schemas.microsoft.com/office/drawing/2014/main" id="{04A5CAF4-DC0C-4FEA-9159-E6BE625B7BF3}"/>
                </a:ext>
              </a:extLst>
            </p:cNvPr>
            <p:cNvSpPr>
              <a:spLocks noChangeShapeType="1"/>
            </p:cNvSpPr>
            <p:nvPr/>
          </p:nvSpPr>
          <p:spPr bwMode="auto">
            <a:xfrm>
              <a:off x="212725" y="4445000"/>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7" name="Line 18">
              <a:extLst>
                <a:ext uri="{FF2B5EF4-FFF2-40B4-BE49-F238E27FC236}">
                  <a16:creationId xmlns:a16="http://schemas.microsoft.com/office/drawing/2014/main" id="{A4EF6D0B-D218-4118-A4CE-06344BE1DE00}"/>
                </a:ext>
              </a:extLst>
            </p:cNvPr>
            <p:cNvSpPr>
              <a:spLocks noChangeShapeType="1"/>
            </p:cNvSpPr>
            <p:nvPr/>
          </p:nvSpPr>
          <p:spPr bwMode="auto">
            <a:xfrm>
              <a:off x="212725" y="4873625"/>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8" name="Line 19">
              <a:extLst>
                <a:ext uri="{FF2B5EF4-FFF2-40B4-BE49-F238E27FC236}">
                  <a16:creationId xmlns:a16="http://schemas.microsoft.com/office/drawing/2014/main" id="{68EEEC86-6AF5-4747-874D-124DEE9123DE}"/>
                </a:ext>
              </a:extLst>
            </p:cNvPr>
            <p:cNvSpPr>
              <a:spLocks noChangeShapeType="1"/>
            </p:cNvSpPr>
            <p:nvPr/>
          </p:nvSpPr>
          <p:spPr bwMode="auto">
            <a:xfrm>
              <a:off x="212725" y="5300663"/>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9" name="Line 20">
              <a:extLst>
                <a:ext uri="{FF2B5EF4-FFF2-40B4-BE49-F238E27FC236}">
                  <a16:creationId xmlns:a16="http://schemas.microsoft.com/office/drawing/2014/main" id="{C0158C90-ECF1-4CF7-B349-6E25F82C7EF7}"/>
                </a:ext>
              </a:extLst>
            </p:cNvPr>
            <p:cNvSpPr>
              <a:spLocks noChangeShapeType="1"/>
            </p:cNvSpPr>
            <p:nvPr/>
          </p:nvSpPr>
          <p:spPr bwMode="auto">
            <a:xfrm>
              <a:off x="212725" y="5727700"/>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0" name="Line 22">
              <a:extLst>
                <a:ext uri="{FF2B5EF4-FFF2-40B4-BE49-F238E27FC236}">
                  <a16:creationId xmlns:a16="http://schemas.microsoft.com/office/drawing/2014/main" id="{27DB97C6-26AF-4811-A7D5-7E69CDA343EB}"/>
                </a:ext>
              </a:extLst>
            </p:cNvPr>
            <p:cNvSpPr>
              <a:spLocks noChangeShapeType="1"/>
            </p:cNvSpPr>
            <p:nvPr/>
          </p:nvSpPr>
          <p:spPr bwMode="auto">
            <a:xfrm>
              <a:off x="212725" y="6583363"/>
              <a:ext cx="9283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31" name="Text Box 23">
              <a:extLst>
                <a:ext uri="{FF2B5EF4-FFF2-40B4-BE49-F238E27FC236}">
                  <a16:creationId xmlns:a16="http://schemas.microsoft.com/office/drawing/2014/main" id="{428EE329-3EC8-41C2-BD5E-C54F7172865A}"/>
                </a:ext>
              </a:extLst>
            </p:cNvPr>
            <p:cNvSpPr txBox="1">
              <a:spLocks noChangeArrowheads="1"/>
            </p:cNvSpPr>
            <p:nvPr/>
          </p:nvSpPr>
          <p:spPr bwMode="auto">
            <a:xfrm>
              <a:off x="185738" y="1212850"/>
              <a:ext cx="422275"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Jan</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Feb</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März</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April</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Mai</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Juni</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Juli</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Aug</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Sep</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Okt</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Nov </a:t>
              </a:r>
            </a:p>
            <a:p>
              <a:pPr algn="r" eaLnBrk="1" hangingPunct="1">
                <a:lnSpc>
                  <a:spcPct val="280000"/>
                </a:lnSpc>
                <a:spcBef>
                  <a:spcPct val="0"/>
                </a:spcBef>
                <a:buClrTx/>
                <a:buSzTx/>
                <a:buFontTx/>
                <a:buNone/>
              </a:pPr>
              <a:r>
                <a:rPr lang="de-CH" altLang="de-DE" sz="1000" b="1">
                  <a:solidFill>
                    <a:srgbClr val="000000"/>
                  </a:solidFill>
                  <a:latin typeface="Arial Narrow" panose="020B0606020202030204" pitchFamily="34" charset="0"/>
                </a:rPr>
                <a:t>Dez</a:t>
              </a:r>
              <a:endParaRPr lang="de-DE" altLang="de-DE" sz="1000" b="1">
                <a:solidFill>
                  <a:srgbClr val="000000"/>
                </a:solidFill>
                <a:latin typeface="Arial Narrow" panose="020B0606020202030204" pitchFamily="34" charset="0"/>
              </a:endParaRPr>
            </a:p>
          </p:txBody>
        </p:sp>
        <p:sp>
          <p:nvSpPr>
            <p:cNvPr id="32" name="Text Box 30">
              <a:extLst>
                <a:ext uri="{FF2B5EF4-FFF2-40B4-BE49-F238E27FC236}">
                  <a16:creationId xmlns:a16="http://schemas.microsoft.com/office/drawing/2014/main" id="{1D34E2CE-A9A9-4A37-A300-AC3563BE34E4}"/>
                </a:ext>
              </a:extLst>
            </p:cNvPr>
            <p:cNvSpPr txBox="1">
              <a:spLocks noChangeArrowheads="1"/>
            </p:cNvSpPr>
            <p:nvPr/>
          </p:nvSpPr>
          <p:spPr bwMode="auto">
            <a:xfrm>
              <a:off x="3186113" y="974725"/>
              <a:ext cx="1470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rgbClr val="000000"/>
                  </a:solidFill>
                  <a:latin typeface="Arial Narrow" panose="020B0606020202030204" pitchFamily="34" charset="0"/>
                </a:rPr>
                <a:t>Strategiearbeit der</a:t>
              </a:r>
              <a:br>
                <a:rPr lang="de-CH" altLang="de-DE" sz="1200" b="1">
                  <a:solidFill>
                    <a:srgbClr val="000000"/>
                  </a:solidFill>
                  <a:latin typeface="Arial Narrow" panose="020B0606020202030204" pitchFamily="34" charset="0"/>
                </a:rPr>
              </a:br>
              <a:r>
                <a:rPr lang="de-CH" altLang="de-DE" sz="1200" b="1">
                  <a:solidFill>
                    <a:srgbClr val="000000"/>
                  </a:solidFill>
                  <a:latin typeface="Arial Narrow" panose="020B0606020202030204" pitchFamily="34" charset="0"/>
                </a:rPr>
                <a:t>Unternehmensleitung</a:t>
              </a:r>
              <a:endParaRPr lang="de-DE" altLang="de-DE" sz="1200" b="1">
                <a:solidFill>
                  <a:srgbClr val="000000"/>
                </a:solidFill>
                <a:latin typeface="Arial Narrow" panose="020B0606020202030204" pitchFamily="34" charset="0"/>
              </a:endParaRPr>
            </a:p>
          </p:txBody>
        </p:sp>
        <p:sp>
          <p:nvSpPr>
            <p:cNvPr id="33" name="Text Box 31">
              <a:extLst>
                <a:ext uri="{FF2B5EF4-FFF2-40B4-BE49-F238E27FC236}">
                  <a16:creationId xmlns:a16="http://schemas.microsoft.com/office/drawing/2014/main" id="{D5A51B1F-1F26-4D74-B89A-A7ECE2B7812C}"/>
                </a:ext>
              </a:extLst>
            </p:cNvPr>
            <p:cNvSpPr txBox="1">
              <a:spLocks noChangeArrowheads="1"/>
            </p:cNvSpPr>
            <p:nvPr/>
          </p:nvSpPr>
          <p:spPr bwMode="auto">
            <a:xfrm>
              <a:off x="5156200" y="822325"/>
              <a:ext cx="22012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rgbClr val="000000"/>
                  </a:solidFill>
                  <a:latin typeface="Arial Narrow" panose="020B0606020202030204" pitchFamily="34" charset="0"/>
                </a:rPr>
                <a:t>Unternehmensleitung in</a:t>
              </a:r>
              <a:br>
                <a:rPr lang="de-CH" altLang="de-DE" sz="1200" b="1">
                  <a:solidFill>
                    <a:srgbClr val="000000"/>
                  </a:solidFill>
                  <a:latin typeface="Arial Narrow" panose="020B0606020202030204" pitchFamily="34" charset="0"/>
                </a:rPr>
              </a:br>
              <a:r>
                <a:rPr lang="de-CH" altLang="de-DE" sz="1200" b="1">
                  <a:solidFill>
                    <a:srgbClr val="000000"/>
                  </a:solidFill>
                  <a:latin typeface="Arial Narrow" panose="020B0606020202030204" pitchFamily="34" charset="0"/>
                </a:rPr>
                <a:t>Interaktion mit den Leitungen </a:t>
              </a:r>
              <a:br>
                <a:rPr lang="de-CH" altLang="de-DE" sz="1200" b="1">
                  <a:solidFill>
                    <a:srgbClr val="000000"/>
                  </a:solidFill>
                  <a:latin typeface="Arial Narrow" panose="020B0606020202030204" pitchFamily="34" charset="0"/>
                </a:rPr>
              </a:br>
              <a:r>
                <a:rPr lang="de-CH" altLang="de-DE" sz="1200" b="1">
                  <a:solidFill>
                    <a:srgbClr val="000000"/>
                  </a:solidFill>
                  <a:latin typeface="Arial Narrow" panose="020B0606020202030204" pitchFamily="34" charset="0"/>
                </a:rPr>
                <a:t>der strat. Organisationseinheiten </a:t>
              </a:r>
              <a:endParaRPr lang="de-DE" altLang="de-DE" sz="1200" b="1">
                <a:solidFill>
                  <a:srgbClr val="000000"/>
                </a:solidFill>
                <a:latin typeface="Arial Narrow" panose="020B0606020202030204" pitchFamily="34" charset="0"/>
              </a:endParaRPr>
            </a:p>
          </p:txBody>
        </p:sp>
        <p:sp>
          <p:nvSpPr>
            <p:cNvPr id="34" name="Text Box 32">
              <a:extLst>
                <a:ext uri="{FF2B5EF4-FFF2-40B4-BE49-F238E27FC236}">
                  <a16:creationId xmlns:a16="http://schemas.microsoft.com/office/drawing/2014/main" id="{227DC340-1411-413C-A78D-79058C1E4141}"/>
                </a:ext>
              </a:extLst>
            </p:cNvPr>
            <p:cNvSpPr txBox="1">
              <a:spLocks noChangeArrowheads="1"/>
            </p:cNvSpPr>
            <p:nvPr/>
          </p:nvSpPr>
          <p:spPr bwMode="auto">
            <a:xfrm>
              <a:off x="7397750" y="974725"/>
              <a:ext cx="19688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rgbClr val="000000"/>
                  </a:solidFill>
                  <a:latin typeface="Arial Narrow" panose="020B0606020202030204" pitchFamily="34" charset="0"/>
                </a:rPr>
                <a:t>Strategiearbeit in den</a:t>
              </a:r>
              <a:br>
                <a:rPr lang="de-CH" altLang="de-DE" sz="1200" b="1">
                  <a:solidFill>
                    <a:srgbClr val="000000"/>
                  </a:solidFill>
                  <a:latin typeface="Arial Narrow" panose="020B0606020202030204" pitchFamily="34" charset="0"/>
                </a:rPr>
              </a:br>
              <a:r>
                <a:rPr lang="de-CH" altLang="de-DE" sz="1200" b="1">
                  <a:solidFill>
                    <a:srgbClr val="000000"/>
                  </a:solidFill>
                  <a:latin typeface="Arial Narrow" panose="020B0606020202030204" pitchFamily="34" charset="0"/>
                </a:rPr>
                <a:t>strat. Organisationseinheiten </a:t>
              </a:r>
              <a:endParaRPr lang="de-DE" altLang="de-DE" sz="1200" b="1">
                <a:solidFill>
                  <a:srgbClr val="000000"/>
                </a:solidFill>
                <a:latin typeface="Arial Narrow" panose="020B0606020202030204" pitchFamily="34" charset="0"/>
              </a:endParaRPr>
            </a:p>
          </p:txBody>
        </p:sp>
        <p:sp>
          <p:nvSpPr>
            <p:cNvPr id="35" name="Text Box 34">
              <a:extLst>
                <a:ext uri="{FF2B5EF4-FFF2-40B4-BE49-F238E27FC236}">
                  <a16:creationId xmlns:a16="http://schemas.microsoft.com/office/drawing/2014/main" id="{734FC374-CCDF-437A-8993-2807B01FA8E0}"/>
                </a:ext>
              </a:extLst>
            </p:cNvPr>
            <p:cNvSpPr txBox="1">
              <a:spLocks noChangeArrowheads="1"/>
            </p:cNvSpPr>
            <p:nvPr/>
          </p:nvSpPr>
          <p:spPr bwMode="auto">
            <a:xfrm>
              <a:off x="3016250" y="2279650"/>
              <a:ext cx="192552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Strategieklausur 1: </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Review Corporate Strategy</a:t>
              </a:r>
              <a:endParaRPr lang="de-DE" altLang="de-DE" sz="1300" b="1">
                <a:solidFill>
                  <a:srgbClr val="000000"/>
                </a:solidFill>
                <a:latin typeface="Arial Narrow" panose="020B0606020202030204" pitchFamily="34" charset="0"/>
              </a:endParaRPr>
            </a:p>
          </p:txBody>
        </p:sp>
        <p:sp>
          <p:nvSpPr>
            <p:cNvPr id="36" name="Text Box 39">
              <a:extLst>
                <a:ext uri="{FF2B5EF4-FFF2-40B4-BE49-F238E27FC236}">
                  <a16:creationId xmlns:a16="http://schemas.microsoft.com/office/drawing/2014/main" id="{E81A1903-A054-458D-8C21-DC528202CA2F}"/>
                </a:ext>
              </a:extLst>
            </p:cNvPr>
            <p:cNvSpPr txBox="1">
              <a:spLocks noChangeArrowheads="1"/>
            </p:cNvSpPr>
            <p:nvPr/>
          </p:nvSpPr>
          <p:spPr bwMode="auto">
            <a:xfrm>
              <a:off x="827973" y="2279650"/>
              <a:ext cx="175400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Abstimung</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Ergebnisse der Klausur </a:t>
              </a:r>
              <a:endParaRPr lang="de-DE" altLang="de-DE" sz="1300" b="1">
                <a:solidFill>
                  <a:srgbClr val="000000"/>
                </a:solidFill>
                <a:latin typeface="Arial Narrow" panose="020B0606020202030204" pitchFamily="34" charset="0"/>
              </a:endParaRPr>
            </a:p>
          </p:txBody>
        </p:sp>
        <p:sp>
          <p:nvSpPr>
            <p:cNvPr id="37" name="Text Box 40">
              <a:extLst>
                <a:ext uri="{FF2B5EF4-FFF2-40B4-BE49-F238E27FC236}">
                  <a16:creationId xmlns:a16="http://schemas.microsoft.com/office/drawing/2014/main" id="{0854ABB2-4E06-4C58-B9A3-A863D2672460}"/>
                </a:ext>
              </a:extLst>
            </p:cNvPr>
            <p:cNvSpPr txBox="1">
              <a:spLocks noChangeArrowheads="1"/>
            </p:cNvSpPr>
            <p:nvPr/>
          </p:nvSpPr>
          <p:spPr bwMode="auto">
            <a:xfrm>
              <a:off x="5191678" y="1966769"/>
              <a:ext cx="193405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 und Trendforum </a:t>
              </a:r>
              <a:endParaRPr lang="de-DE" altLang="de-DE" sz="1300" b="1">
                <a:solidFill>
                  <a:srgbClr val="000000"/>
                </a:solidFill>
                <a:latin typeface="Arial Narrow" panose="020B0606020202030204" pitchFamily="34" charset="0"/>
              </a:endParaRPr>
            </a:p>
          </p:txBody>
        </p:sp>
        <p:sp>
          <p:nvSpPr>
            <p:cNvPr id="38" name="Text Box 42">
              <a:extLst>
                <a:ext uri="{FF2B5EF4-FFF2-40B4-BE49-F238E27FC236}">
                  <a16:creationId xmlns:a16="http://schemas.microsoft.com/office/drawing/2014/main" id="{E8B50C87-FB05-4F7A-8D3A-E1F3259AD3A4}"/>
                </a:ext>
              </a:extLst>
            </p:cNvPr>
            <p:cNvSpPr txBox="1">
              <a:spLocks noChangeArrowheads="1"/>
            </p:cNvSpPr>
            <p:nvPr/>
          </p:nvSpPr>
          <p:spPr bwMode="auto">
            <a:xfrm>
              <a:off x="5578475" y="3235325"/>
              <a:ext cx="11588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Strategiedialog</a:t>
              </a:r>
              <a:endParaRPr lang="de-DE" altLang="de-DE" sz="1300">
                <a:solidFill>
                  <a:srgbClr val="000000"/>
                </a:solidFill>
                <a:latin typeface="Arial Narrow" panose="020B0606020202030204" pitchFamily="34" charset="0"/>
              </a:endParaRPr>
            </a:p>
          </p:txBody>
        </p:sp>
        <p:sp>
          <p:nvSpPr>
            <p:cNvPr id="39" name="Text Box 43">
              <a:extLst>
                <a:ext uri="{FF2B5EF4-FFF2-40B4-BE49-F238E27FC236}">
                  <a16:creationId xmlns:a16="http://schemas.microsoft.com/office/drawing/2014/main" id="{A3C317AB-2BBC-4B85-8C8A-1BED46D8D469}"/>
                </a:ext>
              </a:extLst>
            </p:cNvPr>
            <p:cNvSpPr txBox="1">
              <a:spLocks noChangeArrowheads="1"/>
            </p:cNvSpPr>
            <p:nvPr/>
          </p:nvSpPr>
          <p:spPr bwMode="auto">
            <a:xfrm>
              <a:off x="5318125" y="2279650"/>
              <a:ext cx="16827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Strategie-Briefing der</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Organisationseinheiten</a:t>
              </a:r>
              <a:endParaRPr lang="de-DE" altLang="de-DE" sz="1300">
                <a:solidFill>
                  <a:srgbClr val="000000"/>
                </a:solidFill>
                <a:latin typeface="Arial Narrow" panose="020B0606020202030204" pitchFamily="34" charset="0"/>
              </a:endParaRPr>
            </a:p>
          </p:txBody>
        </p:sp>
        <p:sp>
          <p:nvSpPr>
            <p:cNvPr id="40" name="Text Box 44">
              <a:extLst>
                <a:ext uri="{FF2B5EF4-FFF2-40B4-BE49-F238E27FC236}">
                  <a16:creationId xmlns:a16="http://schemas.microsoft.com/office/drawing/2014/main" id="{EC1C4B9C-2BDB-4457-B498-2E98E2FC0018}"/>
                </a:ext>
              </a:extLst>
            </p:cNvPr>
            <p:cNvSpPr txBox="1">
              <a:spLocks noChangeArrowheads="1"/>
            </p:cNvSpPr>
            <p:nvPr/>
          </p:nvSpPr>
          <p:spPr bwMode="auto">
            <a:xfrm>
              <a:off x="7324725" y="2698750"/>
              <a:ext cx="2119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 und Trendreview </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in den Organisationseinheiten</a:t>
              </a:r>
              <a:endParaRPr lang="de-DE" altLang="de-DE" sz="1300">
                <a:solidFill>
                  <a:srgbClr val="000000"/>
                </a:solidFill>
                <a:latin typeface="Arial Narrow" panose="020B0606020202030204" pitchFamily="34" charset="0"/>
              </a:endParaRPr>
            </a:p>
          </p:txBody>
        </p:sp>
        <p:sp>
          <p:nvSpPr>
            <p:cNvPr id="41" name="AutoShape 52">
              <a:extLst>
                <a:ext uri="{FF2B5EF4-FFF2-40B4-BE49-F238E27FC236}">
                  <a16:creationId xmlns:a16="http://schemas.microsoft.com/office/drawing/2014/main" id="{B6A2B6CF-1BDF-409F-BC0D-49AD73E0F93F}"/>
                </a:ext>
              </a:extLst>
            </p:cNvPr>
            <p:cNvSpPr>
              <a:spLocks noChangeArrowheads="1"/>
            </p:cNvSpPr>
            <p:nvPr/>
          </p:nvSpPr>
          <p:spPr bwMode="auto">
            <a:xfrm rot="10800000">
              <a:off x="7272338" y="3163888"/>
              <a:ext cx="1314450" cy="279400"/>
            </a:xfrm>
            <a:custGeom>
              <a:avLst/>
              <a:gdLst>
                <a:gd name="T0" fmla="*/ 2147483646 w 21600"/>
                <a:gd name="T1" fmla="*/ 0 h 21600"/>
                <a:gd name="T2" fmla="*/ 2147483646 w 21600"/>
                <a:gd name="T3" fmla="*/ 0 h 21600"/>
                <a:gd name="T4" fmla="*/ 0 w 21600"/>
                <a:gd name="T5" fmla="*/ 0 h 21600"/>
                <a:gd name="T6" fmla="*/ 2147483646 w 21600"/>
                <a:gd name="T7" fmla="*/ 0 h 21600"/>
                <a:gd name="T8" fmla="*/ 17694720 60000 65536"/>
                <a:gd name="T9" fmla="*/ 5898240 60000 65536"/>
                <a:gd name="T10" fmla="*/ 5898240 60000 65536"/>
                <a:gd name="T11" fmla="*/ 0 60000 65536"/>
                <a:gd name="T12" fmla="*/ 12417 w 21600"/>
                <a:gd name="T13" fmla="*/ 2945 h 21600"/>
                <a:gd name="T14" fmla="*/ 18235 w 21600"/>
                <a:gd name="T15" fmla="*/ 9205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800">
                  <a:solidFill>
                    <a:srgbClr val="000000"/>
                  </a:solidFill>
                </a:rPr>
                <a:t>                 </a:t>
              </a:r>
              <a:endParaRPr lang="de-DE" altLang="de-DE" sz="800">
                <a:solidFill>
                  <a:srgbClr val="000000"/>
                </a:solidFill>
              </a:endParaRPr>
            </a:p>
          </p:txBody>
        </p:sp>
        <p:sp>
          <p:nvSpPr>
            <p:cNvPr id="42" name="Oval 53">
              <a:extLst>
                <a:ext uri="{FF2B5EF4-FFF2-40B4-BE49-F238E27FC236}">
                  <a16:creationId xmlns:a16="http://schemas.microsoft.com/office/drawing/2014/main" id="{E429489E-6015-4709-92DB-E1002EE97EE4}"/>
                </a:ext>
              </a:extLst>
            </p:cNvPr>
            <p:cNvSpPr>
              <a:spLocks noChangeArrowheads="1"/>
            </p:cNvSpPr>
            <p:nvPr/>
          </p:nvSpPr>
          <p:spPr bwMode="auto">
            <a:xfrm>
              <a:off x="5413375" y="3109913"/>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6</a:t>
              </a:r>
              <a:endParaRPr lang="de-DE" altLang="de-DE" sz="1000" b="1">
                <a:solidFill>
                  <a:srgbClr val="FFFFFF"/>
                </a:solidFill>
              </a:endParaRPr>
            </a:p>
          </p:txBody>
        </p:sp>
        <p:sp>
          <p:nvSpPr>
            <p:cNvPr id="43" name="Text Box 54">
              <a:extLst>
                <a:ext uri="{FF2B5EF4-FFF2-40B4-BE49-F238E27FC236}">
                  <a16:creationId xmlns:a16="http://schemas.microsoft.com/office/drawing/2014/main" id="{1AB17C90-A6AF-4DFC-9F6A-25FA01AB862E}"/>
                </a:ext>
              </a:extLst>
            </p:cNvPr>
            <p:cNvSpPr txBox="1">
              <a:spLocks noChangeArrowheads="1"/>
            </p:cNvSpPr>
            <p:nvPr/>
          </p:nvSpPr>
          <p:spPr bwMode="auto">
            <a:xfrm>
              <a:off x="5103813" y="3562350"/>
              <a:ext cx="21113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Strategie-Vorgaben</a:t>
              </a:r>
            </a:p>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an die Organisationseinheiten</a:t>
              </a:r>
              <a:endParaRPr lang="de-DE" altLang="de-DE" sz="1300">
                <a:solidFill>
                  <a:srgbClr val="000000"/>
                </a:solidFill>
                <a:latin typeface="Arial Narrow" panose="020B0606020202030204" pitchFamily="34" charset="0"/>
              </a:endParaRPr>
            </a:p>
          </p:txBody>
        </p:sp>
        <p:sp>
          <p:nvSpPr>
            <p:cNvPr id="44" name="Text Box 61">
              <a:extLst>
                <a:ext uri="{FF2B5EF4-FFF2-40B4-BE49-F238E27FC236}">
                  <a16:creationId xmlns:a16="http://schemas.microsoft.com/office/drawing/2014/main" id="{CD42FEEB-E080-4219-ADA7-044E61AB005D}"/>
                </a:ext>
              </a:extLst>
            </p:cNvPr>
            <p:cNvSpPr txBox="1">
              <a:spLocks noChangeArrowheads="1"/>
            </p:cNvSpPr>
            <p:nvPr/>
          </p:nvSpPr>
          <p:spPr bwMode="auto">
            <a:xfrm>
              <a:off x="3135313" y="6127750"/>
              <a:ext cx="1573212"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Strategieklausur 3</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Entscheid Finanzplan</a:t>
              </a:r>
              <a:endParaRPr lang="de-DE" altLang="de-DE" sz="1300">
                <a:solidFill>
                  <a:srgbClr val="000000"/>
                </a:solidFill>
                <a:latin typeface="Arial Narrow" panose="020B0606020202030204" pitchFamily="34" charset="0"/>
              </a:endParaRPr>
            </a:p>
          </p:txBody>
        </p:sp>
        <p:sp>
          <p:nvSpPr>
            <p:cNvPr id="45" name="Text Box 62">
              <a:extLst>
                <a:ext uri="{FF2B5EF4-FFF2-40B4-BE49-F238E27FC236}">
                  <a16:creationId xmlns:a16="http://schemas.microsoft.com/office/drawing/2014/main" id="{2E4038FE-2D03-4BF6-90A9-67A8EFD3457C}"/>
                </a:ext>
              </a:extLst>
            </p:cNvPr>
            <p:cNvSpPr txBox="1">
              <a:spLocks noChangeArrowheads="1"/>
            </p:cNvSpPr>
            <p:nvPr/>
          </p:nvSpPr>
          <p:spPr bwMode="auto">
            <a:xfrm>
              <a:off x="851215" y="3562350"/>
              <a:ext cx="170752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Abstimmung</a:t>
              </a:r>
            </a:p>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Entscheide der Klausur</a:t>
              </a:r>
              <a:endParaRPr lang="de-DE" altLang="de-DE" sz="1300">
                <a:solidFill>
                  <a:srgbClr val="000000"/>
                </a:solidFill>
                <a:latin typeface="Arial Narrow" panose="020B0606020202030204" pitchFamily="34" charset="0"/>
              </a:endParaRPr>
            </a:p>
          </p:txBody>
        </p:sp>
        <p:sp>
          <p:nvSpPr>
            <p:cNvPr id="46" name="AutoShape 75">
              <a:extLst>
                <a:ext uri="{FF2B5EF4-FFF2-40B4-BE49-F238E27FC236}">
                  <a16:creationId xmlns:a16="http://schemas.microsoft.com/office/drawing/2014/main" id="{DF73C267-45E0-49B5-9253-ADB23F6FFE35}"/>
                </a:ext>
              </a:extLst>
            </p:cNvPr>
            <p:cNvSpPr>
              <a:spLocks noChangeArrowheads="1"/>
            </p:cNvSpPr>
            <p:nvPr/>
          </p:nvSpPr>
          <p:spPr bwMode="auto">
            <a:xfrm rot="16200000" flipH="1">
              <a:off x="4583113" y="3390900"/>
              <a:ext cx="704850" cy="4632325"/>
            </a:xfrm>
            <a:custGeom>
              <a:avLst/>
              <a:gdLst>
                <a:gd name="T0" fmla="*/ 0 w 21600"/>
                <a:gd name="T1" fmla="*/ 0 h 21600"/>
                <a:gd name="T2" fmla="*/ 0 w 21600"/>
                <a:gd name="T3" fmla="*/ 2147483646 h 21600"/>
                <a:gd name="T4" fmla="*/ 0 w 21600"/>
                <a:gd name="T5" fmla="*/ 2147483646 h 21600"/>
                <a:gd name="T6" fmla="*/ 0 w 21600"/>
                <a:gd name="T7" fmla="*/ 2147483646 h 21600"/>
                <a:gd name="T8" fmla="*/ 17694720 60000 65536"/>
                <a:gd name="T9" fmla="*/ 5898240 60000 65536"/>
                <a:gd name="T10" fmla="*/ 5898240 60000 65536"/>
                <a:gd name="T11" fmla="*/ 0 60000 65536"/>
                <a:gd name="T12" fmla="*/ 12405 w 21600"/>
                <a:gd name="T13" fmla="*/ 2909 h 21600"/>
                <a:gd name="T14" fmla="*/ 18243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47" name="Rectangle 77">
              <a:extLst>
                <a:ext uri="{FF2B5EF4-FFF2-40B4-BE49-F238E27FC236}">
                  <a16:creationId xmlns:a16="http://schemas.microsoft.com/office/drawing/2014/main" id="{88379F71-E758-4834-8262-5ABCD3DF655B}"/>
                </a:ext>
              </a:extLst>
            </p:cNvPr>
            <p:cNvSpPr>
              <a:spLocks noChangeArrowheads="1"/>
            </p:cNvSpPr>
            <p:nvPr/>
          </p:nvSpPr>
          <p:spPr bwMode="auto">
            <a:xfrm>
              <a:off x="7475538" y="4062413"/>
              <a:ext cx="1816100" cy="1630362"/>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48" name="Text Box 78">
              <a:extLst>
                <a:ext uri="{FF2B5EF4-FFF2-40B4-BE49-F238E27FC236}">
                  <a16:creationId xmlns:a16="http://schemas.microsoft.com/office/drawing/2014/main" id="{88EC972F-E850-487A-9CB2-66AD14634424}"/>
                </a:ext>
              </a:extLst>
            </p:cNvPr>
            <p:cNvSpPr txBox="1">
              <a:spLocks noChangeArrowheads="1"/>
            </p:cNvSpPr>
            <p:nvPr/>
          </p:nvSpPr>
          <p:spPr bwMode="auto">
            <a:xfrm>
              <a:off x="7542213" y="4294188"/>
              <a:ext cx="168275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30000"/>
                </a:lnSpc>
                <a:spcBef>
                  <a:spcPct val="0"/>
                </a:spcBef>
                <a:buClrTx/>
                <a:buSzTx/>
                <a:buFontTx/>
                <a:buNone/>
              </a:pPr>
              <a:r>
                <a:rPr lang="de-CH" altLang="de-DE" sz="1300" b="1">
                  <a:solidFill>
                    <a:srgbClr val="000000"/>
                  </a:solidFill>
                  <a:latin typeface="Arial Narrow" panose="020B0606020202030204" pitchFamily="34" charset="0"/>
                </a:rPr>
                <a:t>Strategische Planung,</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 Budgetierung und</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Finanzplanung in den</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Organisationseinheiten</a:t>
              </a:r>
              <a:endParaRPr lang="de-DE" altLang="de-DE" sz="1300" b="1">
                <a:solidFill>
                  <a:srgbClr val="000000"/>
                </a:solidFill>
                <a:latin typeface="Arial Narrow" panose="020B0606020202030204" pitchFamily="34" charset="0"/>
              </a:endParaRPr>
            </a:p>
          </p:txBody>
        </p:sp>
        <p:sp>
          <p:nvSpPr>
            <p:cNvPr id="49" name="Text Box 85">
              <a:extLst>
                <a:ext uri="{FF2B5EF4-FFF2-40B4-BE49-F238E27FC236}">
                  <a16:creationId xmlns:a16="http://schemas.microsoft.com/office/drawing/2014/main" id="{DDEDAAE9-D56F-4F9B-A37D-9480FEABFB38}"/>
                </a:ext>
              </a:extLst>
            </p:cNvPr>
            <p:cNvSpPr txBox="1">
              <a:spLocks noChangeArrowheads="1"/>
            </p:cNvSpPr>
            <p:nvPr/>
          </p:nvSpPr>
          <p:spPr bwMode="auto">
            <a:xfrm>
              <a:off x="841375" y="822325"/>
              <a:ext cx="1630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rgbClr val="000000"/>
                  </a:solidFill>
                  <a:latin typeface="Arial Narrow" panose="020B0606020202030204" pitchFamily="34" charset="0"/>
                </a:rPr>
                <a:t>Unternehmensleitung in</a:t>
              </a:r>
              <a:br>
                <a:rPr lang="de-CH" altLang="de-DE" sz="1200" b="1">
                  <a:solidFill>
                    <a:srgbClr val="000000"/>
                  </a:solidFill>
                  <a:latin typeface="Arial Narrow" panose="020B0606020202030204" pitchFamily="34" charset="0"/>
                </a:rPr>
              </a:br>
              <a:r>
                <a:rPr lang="de-CH" altLang="de-DE" sz="1200" b="1">
                  <a:solidFill>
                    <a:srgbClr val="000000"/>
                  </a:solidFill>
                  <a:latin typeface="Arial Narrow" panose="020B0606020202030204" pitchFamily="34" charset="0"/>
                </a:rPr>
                <a:t>Interaktion mit dem </a:t>
              </a:r>
              <a:br>
                <a:rPr lang="de-CH" altLang="de-DE" sz="1200" b="1">
                  <a:solidFill>
                    <a:srgbClr val="000000"/>
                  </a:solidFill>
                  <a:latin typeface="Arial Narrow" panose="020B0606020202030204" pitchFamily="34" charset="0"/>
                </a:rPr>
              </a:br>
              <a:r>
                <a:rPr lang="de-CH" altLang="de-DE" sz="1200" b="1">
                  <a:solidFill>
                    <a:srgbClr val="000000"/>
                  </a:solidFill>
                  <a:latin typeface="Arial Narrow" panose="020B0606020202030204" pitchFamily="34" charset="0"/>
                </a:rPr>
                <a:t>Aufsichtsorgan </a:t>
              </a:r>
              <a:endParaRPr lang="de-DE" altLang="de-DE" sz="1200" b="1">
                <a:solidFill>
                  <a:srgbClr val="000000"/>
                </a:solidFill>
                <a:latin typeface="Arial Narrow" panose="020B0606020202030204" pitchFamily="34" charset="0"/>
              </a:endParaRPr>
            </a:p>
          </p:txBody>
        </p:sp>
        <p:sp>
          <p:nvSpPr>
            <p:cNvPr id="50" name="Line 24">
              <a:extLst>
                <a:ext uri="{FF2B5EF4-FFF2-40B4-BE49-F238E27FC236}">
                  <a16:creationId xmlns:a16="http://schemas.microsoft.com/office/drawing/2014/main" id="{A09E77B7-9695-461A-BE00-CF4B988CFEAC}"/>
                </a:ext>
              </a:extLst>
            </p:cNvPr>
            <p:cNvSpPr>
              <a:spLocks noChangeShapeType="1"/>
            </p:cNvSpPr>
            <p:nvPr/>
          </p:nvSpPr>
          <p:spPr bwMode="auto">
            <a:xfrm flipH="1">
              <a:off x="574675" y="839788"/>
              <a:ext cx="17463" cy="5730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51" name="Line 26">
              <a:extLst>
                <a:ext uri="{FF2B5EF4-FFF2-40B4-BE49-F238E27FC236}">
                  <a16:creationId xmlns:a16="http://schemas.microsoft.com/office/drawing/2014/main" id="{8B325AB5-F053-4497-BD65-52A4E3DA1682}"/>
                </a:ext>
              </a:extLst>
            </p:cNvPr>
            <p:cNvSpPr>
              <a:spLocks noChangeShapeType="1"/>
            </p:cNvSpPr>
            <p:nvPr/>
          </p:nvSpPr>
          <p:spPr bwMode="auto">
            <a:xfrm flipH="1">
              <a:off x="7265988" y="839788"/>
              <a:ext cx="17462" cy="5730875"/>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52" name="Line 27">
              <a:extLst>
                <a:ext uri="{FF2B5EF4-FFF2-40B4-BE49-F238E27FC236}">
                  <a16:creationId xmlns:a16="http://schemas.microsoft.com/office/drawing/2014/main" id="{62CB7082-AFFE-454D-BCBF-0D6EF442B2B2}"/>
                </a:ext>
              </a:extLst>
            </p:cNvPr>
            <p:cNvSpPr>
              <a:spLocks noChangeShapeType="1"/>
            </p:cNvSpPr>
            <p:nvPr/>
          </p:nvSpPr>
          <p:spPr bwMode="auto">
            <a:xfrm flipH="1">
              <a:off x="9496425" y="839788"/>
              <a:ext cx="17463" cy="5730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53" name="Line 29">
              <a:extLst>
                <a:ext uri="{FF2B5EF4-FFF2-40B4-BE49-F238E27FC236}">
                  <a16:creationId xmlns:a16="http://schemas.microsoft.com/office/drawing/2014/main" id="{B66D9721-EFAD-421B-B220-4E3C45E13E6C}"/>
                </a:ext>
              </a:extLst>
            </p:cNvPr>
            <p:cNvSpPr>
              <a:spLocks noChangeShapeType="1"/>
            </p:cNvSpPr>
            <p:nvPr/>
          </p:nvSpPr>
          <p:spPr bwMode="auto">
            <a:xfrm flipH="1">
              <a:off x="5035550" y="839788"/>
              <a:ext cx="17463" cy="5730875"/>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54" name="Line 89">
              <a:extLst>
                <a:ext uri="{FF2B5EF4-FFF2-40B4-BE49-F238E27FC236}">
                  <a16:creationId xmlns:a16="http://schemas.microsoft.com/office/drawing/2014/main" id="{DC736BFA-1680-45E4-84F2-435E046DDDCC}"/>
                </a:ext>
              </a:extLst>
            </p:cNvPr>
            <p:cNvSpPr>
              <a:spLocks noChangeShapeType="1"/>
            </p:cNvSpPr>
            <p:nvPr/>
          </p:nvSpPr>
          <p:spPr bwMode="auto">
            <a:xfrm flipH="1">
              <a:off x="203200" y="839788"/>
              <a:ext cx="17463" cy="5730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55" name="Line 105">
              <a:extLst>
                <a:ext uri="{FF2B5EF4-FFF2-40B4-BE49-F238E27FC236}">
                  <a16:creationId xmlns:a16="http://schemas.microsoft.com/office/drawing/2014/main" id="{0C450EC8-394F-4DD0-9AEE-9733F14293C6}"/>
                </a:ext>
              </a:extLst>
            </p:cNvPr>
            <p:cNvSpPr>
              <a:spLocks noChangeShapeType="1"/>
            </p:cNvSpPr>
            <p:nvPr/>
          </p:nvSpPr>
          <p:spPr bwMode="auto">
            <a:xfrm>
              <a:off x="220663" y="844550"/>
              <a:ext cx="9283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56" name="AutoShape 107">
              <a:extLst>
                <a:ext uri="{FF2B5EF4-FFF2-40B4-BE49-F238E27FC236}">
                  <a16:creationId xmlns:a16="http://schemas.microsoft.com/office/drawing/2014/main" id="{BF113B70-FDEE-484A-A7B0-7A06826C4A1C}"/>
                </a:ext>
              </a:extLst>
            </p:cNvPr>
            <p:cNvSpPr>
              <a:spLocks noChangeArrowheads="1"/>
            </p:cNvSpPr>
            <p:nvPr/>
          </p:nvSpPr>
          <p:spPr bwMode="auto">
            <a:xfrm rot="5400000">
              <a:off x="7931151" y="1401762"/>
              <a:ext cx="215900" cy="1533525"/>
            </a:xfrm>
            <a:custGeom>
              <a:avLst/>
              <a:gdLst>
                <a:gd name="T0" fmla="*/ 0 w 21600"/>
                <a:gd name="T1" fmla="*/ 0 h 21600"/>
                <a:gd name="T2" fmla="*/ 0 w 21600"/>
                <a:gd name="T3" fmla="*/ 2147483646 h 21600"/>
                <a:gd name="T4" fmla="*/ 0 w 21600"/>
                <a:gd name="T5" fmla="*/ 2147483646 h 21600"/>
                <a:gd name="T6" fmla="*/ 0 w 21600"/>
                <a:gd name="T7" fmla="*/ 2147483646 h 21600"/>
                <a:gd name="T8" fmla="*/ 17694720 60000 65536"/>
                <a:gd name="T9" fmla="*/ 5898240 60000 65536"/>
                <a:gd name="T10" fmla="*/ 5898240 60000 65536"/>
                <a:gd name="T11" fmla="*/ 0 60000 65536"/>
                <a:gd name="T12" fmla="*/ 12388 w 21600"/>
                <a:gd name="T13" fmla="*/ 2907 h 21600"/>
                <a:gd name="T14" fmla="*/ 18265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57" name="AutoShape 36">
              <a:extLst>
                <a:ext uri="{FF2B5EF4-FFF2-40B4-BE49-F238E27FC236}">
                  <a16:creationId xmlns:a16="http://schemas.microsoft.com/office/drawing/2014/main" id="{78F871E6-F979-4E68-8057-44EFE5BAEFD7}"/>
                </a:ext>
              </a:extLst>
            </p:cNvPr>
            <p:cNvSpPr>
              <a:spLocks noChangeArrowheads="1"/>
            </p:cNvSpPr>
            <p:nvPr/>
          </p:nvSpPr>
          <p:spPr bwMode="auto">
            <a:xfrm rot="16200000" flipH="1">
              <a:off x="4152901" y="1366837"/>
              <a:ext cx="215900" cy="1603375"/>
            </a:xfrm>
            <a:custGeom>
              <a:avLst/>
              <a:gdLst>
                <a:gd name="T0" fmla="*/ 0 w 21600"/>
                <a:gd name="T1" fmla="*/ 0 h 21600"/>
                <a:gd name="T2" fmla="*/ 0 w 21600"/>
                <a:gd name="T3" fmla="*/ 2147483646 h 21600"/>
                <a:gd name="T4" fmla="*/ 0 w 21600"/>
                <a:gd name="T5" fmla="*/ 2147483646 h 21600"/>
                <a:gd name="T6" fmla="*/ 0 w 21600"/>
                <a:gd name="T7" fmla="*/ 2147483646 h 21600"/>
                <a:gd name="T8" fmla="*/ 17694720 60000 65536"/>
                <a:gd name="T9" fmla="*/ 5898240 60000 65536"/>
                <a:gd name="T10" fmla="*/ 5898240 60000 65536"/>
                <a:gd name="T11" fmla="*/ 0 60000 65536"/>
                <a:gd name="T12" fmla="*/ 12388 w 21600"/>
                <a:gd name="T13" fmla="*/ 2909 h 21600"/>
                <a:gd name="T14" fmla="*/ 18265 w 21600"/>
                <a:gd name="T15" fmla="*/ 9239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58" name="Oval 37">
              <a:extLst>
                <a:ext uri="{FF2B5EF4-FFF2-40B4-BE49-F238E27FC236}">
                  <a16:creationId xmlns:a16="http://schemas.microsoft.com/office/drawing/2014/main" id="{BC14748F-BC23-4606-A682-BFA9DCEA369E}"/>
                </a:ext>
              </a:extLst>
            </p:cNvPr>
            <p:cNvSpPr>
              <a:spLocks noChangeArrowheads="1"/>
            </p:cNvSpPr>
            <p:nvPr/>
          </p:nvSpPr>
          <p:spPr bwMode="auto">
            <a:xfrm>
              <a:off x="5286375" y="1812925"/>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1</a:t>
              </a:r>
              <a:endParaRPr lang="de-DE" altLang="de-DE" sz="1000" b="1">
                <a:solidFill>
                  <a:srgbClr val="FFFFFF"/>
                </a:solidFill>
              </a:endParaRPr>
            </a:p>
          </p:txBody>
        </p:sp>
        <p:sp>
          <p:nvSpPr>
            <p:cNvPr id="59" name="Rectangle 112">
              <a:extLst>
                <a:ext uri="{FF2B5EF4-FFF2-40B4-BE49-F238E27FC236}">
                  <a16:creationId xmlns:a16="http://schemas.microsoft.com/office/drawing/2014/main" id="{4A740052-18CA-4E2E-9818-F8DCAB7F269D}"/>
                </a:ext>
              </a:extLst>
            </p:cNvPr>
            <p:cNvSpPr>
              <a:spLocks noChangeArrowheads="1"/>
            </p:cNvSpPr>
            <p:nvPr/>
          </p:nvSpPr>
          <p:spPr bwMode="auto">
            <a:xfrm>
              <a:off x="593725" y="6154738"/>
              <a:ext cx="2222500" cy="425450"/>
            </a:xfrm>
            <a:prstGeom prst="rect">
              <a:avLst/>
            </a:prstGeom>
            <a:solidFill>
              <a:srgbClr val="C2FFA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0" name="Text Box 41">
              <a:extLst>
                <a:ext uri="{FF2B5EF4-FFF2-40B4-BE49-F238E27FC236}">
                  <a16:creationId xmlns:a16="http://schemas.microsoft.com/office/drawing/2014/main" id="{4EE09060-863D-4C4C-8181-6283E4B30EFA}"/>
                </a:ext>
              </a:extLst>
            </p:cNvPr>
            <p:cNvSpPr txBox="1">
              <a:spLocks noChangeArrowheads="1"/>
            </p:cNvSpPr>
            <p:nvPr/>
          </p:nvSpPr>
          <p:spPr bwMode="auto">
            <a:xfrm>
              <a:off x="918369" y="6127750"/>
              <a:ext cx="170752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Abstimmung</a:t>
              </a:r>
              <a:br>
                <a:rPr lang="de-CH" altLang="de-DE" sz="1300" b="1">
                  <a:solidFill>
                    <a:srgbClr val="000000"/>
                  </a:solidFill>
                  <a:latin typeface="Arial Narrow" panose="020B0606020202030204" pitchFamily="34" charset="0"/>
                </a:rPr>
              </a:br>
              <a:r>
                <a:rPr lang="de-CH" altLang="de-DE" sz="1300" b="1">
                  <a:solidFill>
                    <a:srgbClr val="000000"/>
                  </a:solidFill>
                  <a:latin typeface="Arial Narrow" panose="020B0606020202030204" pitchFamily="34" charset="0"/>
                </a:rPr>
                <a:t>Entscheide der Klausur</a:t>
              </a:r>
              <a:endParaRPr lang="de-DE" altLang="de-DE" sz="1300">
                <a:solidFill>
                  <a:srgbClr val="000000"/>
                </a:solidFill>
                <a:latin typeface="Arial Narrow" panose="020B0606020202030204" pitchFamily="34" charset="0"/>
              </a:endParaRPr>
            </a:p>
          </p:txBody>
        </p:sp>
        <p:sp>
          <p:nvSpPr>
            <p:cNvPr id="61" name="Line 25">
              <a:extLst>
                <a:ext uri="{FF2B5EF4-FFF2-40B4-BE49-F238E27FC236}">
                  <a16:creationId xmlns:a16="http://schemas.microsoft.com/office/drawing/2014/main" id="{687DAC09-048F-4599-BADE-4D26E7EC9A91}"/>
                </a:ext>
              </a:extLst>
            </p:cNvPr>
            <p:cNvSpPr>
              <a:spLocks noChangeShapeType="1"/>
            </p:cNvSpPr>
            <p:nvPr/>
          </p:nvSpPr>
          <p:spPr bwMode="auto">
            <a:xfrm flipH="1">
              <a:off x="2805113" y="858838"/>
              <a:ext cx="17462" cy="5730875"/>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62" name="Line 21">
              <a:extLst>
                <a:ext uri="{FF2B5EF4-FFF2-40B4-BE49-F238E27FC236}">
                  <a16:creationId xmlns:a16="http://schemas.microsoft.com/office/drawing/2014/main" id="{27F2B5BA-7DC8-4D03-86CC-B5C7EBE71EE1}"/>
                </a:ext>
              </a:extLst>
            </p:cNvPr>
            <p:cNvSpPr>
              <a:spLocks noChangeShapeType="1"/>
            </p:cNvSpPr>
            <p:nvPr/>
          </p:nvSpPr>
          <p:spPr bwMode="auto">
            <a:xfrm>
              <a:off x="212725" y="6154738"/>
              <a:ext cx="9283700" cy="0"/>
            </a:xfrm>
            <a:prstGeom prst="line">
              <a:avLst/>
            </a:prstGeom>
            <a:noFill/>
            <a:ln w="12700"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63" name="AutoShape 117">
              <a:extLst>
                <a:ext uri="{FF2B5EF4-FFF2-40B4-BE49-F238E27FC236}">
                  <a16:creationId xmlns:a16="http://schemas.microsoft.com/office/drawing/2014/main" id="{1EB1068B-D865-4502-8ABD-DF3600F87FE9}"/>
                </a:ext>
              </a:extLst>
            </p:cNvPr>
            <p:cNvSpPr>
              <a:spLocks noChangeArrowheads="1"/>
            </p:cNvSpPr>
            <p:nvPr/>
          </p:nvSpPr>
          <p:spPr bwMode="auto">
            <a:xfrm rot="10800000" flipH="1">
              <a:off x="5040313" y="2344738"/>
              <a:ext cx="192087" cy="217487"/>
            </a:xfrm>
            <a:prstGeom prst="rightArrow">
              <a:avLst>
                <a:gd name="adj1" fmla="val 50000"/>
                <a:gd name="adj2" fmla="val 40875"/>
              </a:avLst>
            </a:pr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4" name="Oval 118">
              <a:extLst>
                <a:ext uri="{FF2B5EF4-FFF2-40B4-BE49-F238E27FC236}">
                  <a16:creationId xmlns:a16="http://schemas.microsoft.com/office/drawing/2014/main" id="{4E9EBBDC-8C01-48B4-B7A0-8A0BA23D5B2E}"/>
                </a:ext>
              </a:extLst>
            </p:cNvPr>
            <p:cNvSpPr>
              <a:spLocks noChangeArrowheads="1"/>
            </p:cNvSpPr>
            <p:nvPr/>
          </p:nvSpPr>
          <p:spPr bwMode="auto">
            <a:xfrm>
              <a:off x="5235575" y="2266950"/>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4</a:t>
              </a:r>
              <a:endParaRPr lang="de-DE" altLang="de-DE" sz="1000" b="1">
                <a:solidFill>
                  <a:srgbClr val="FFFFFF"/>
                </a:solidFill>
              </a:endParaRPr>
            </a:p>
          </p:txBody>
        </p:sp>
        <p:sp>
          <p:nvSpPr>
            <p:cNvPr id="65" name="AutoShape 73">
              <a:extLst>
                <a:ext uri="{FF2B5EF4-FFF2-40B4-BE49-F238E27FC236}">
                  <a16:creationId xmlns:a16="http://schemas.microsoft.com/office/drawing/2014/main" id="{F0BD83B6-C6A7-4D0B-BD0C-6AFA53C1ED3F}"/>
                </a:ext>
              </a:extLst>
            </p:cNvPr>
            <p:cNvSpPr>
              <a:spLocks noChangeArrowheads="1"/>
            </p:cNvSpPr>
            <p:nvPr/>
          </p:nvSpPr>
          <p:spPr bwMode="auto">
            <a:xfrm rot="10800000">
              <a:off x="2466975" y="2344738"/>
              <a:ext cx="355600" cy="217487"/>
            </a:xfrm>
            <a:prstGeom prst="rightArrow">
              <a:avLst>
                <a:gd name="adj1" fmla="val 50000"/>
                <a:gd name="adj2" fmla="val 40876"/>
              </a:avLst>
            </a:pr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66" name="Oval 74">
              <a:extLst>
                <a:ext uri="{FF2B5EF4-FFF2-40B4-BE49-F238E27FC236}">
                  <a16:creationId xmlns:a16="http://schemas.microsoft.com/office/drawing/2014/main" id="{F9932C99-03B0-47F1-AA2F-0159F0293AEE}"/>
                </a:ext>
              </a:extLst>
            </p:cNvPr>
            <p:cNvSpPr>
              <a:spLocks noChangeArrowheads="1"/>
            </p:cNvSpPr>
            <p:nvPr/>
          </p:nvSpPr>
          <p:spPr bwMode="auto">
            <a:xfrm flipH="1">
              <a:off x="868363" y="2263775"/>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3</a:t>
              </a:r>
              <a:endParaRPr lang="de-DE" altLang="de-DE" sz="1000" b="1">
                <a:solidFill>
                  <a:srgbClr val="FFFFFF"/>
                </a:solidFill>
              </a:endParaRPr>
            </a:p>
          </p:txBody>
        </p:sp>
        <p:sp>
          <p:nvSpPr>
            <p:cNvPr id="67" name="AutoShape 124">
              <a:extLst>
                <a:ext uri="{FF2B5EF4-FFF2-40B4-BE49-F238E27FC236}">
                  <a16:creationId xmlns:a16="http://schemas.microsoft.com/office/drawing/2014/main" id="{C08F7628-544F-4242-A656-FC28A325ADDC}"/>
                </a:ext>
              </a:extLst>
            </p:cNvPr>
            <p:cNvSpPr>
              <a:spLocks noChangeArrowheads="1"/>
            </p:cNvSpPr>
            <p:nvPr/>
          </p:nvSpPr>
          <p:spPr bwMode="auto">
            <a:xfrm rot="5400000">
              <a:off x="7931151" y="1784350"/>
              <a:ext cx="215900" cy="1533525"/>
            </a:xfrm>
            <a:custGeom>
              <a:avLst/>
              <a:gdLst>
                <a:gd name="T0" fmla="*/ 0 w 21600"/>
                <a:gd name="T1" fmla="*/ 0 h 21600"/>
                <a:gd name="T2" fmla="*/ 0 w 21600"/>
                <a:gd name="T3" fmla="*/ 2147483646 h 21600"/>
                <a:gd name="T4" fmla="*/ 0 w 21600"/>
                <a:gd name="T5" fmla="*/ 2147483646 h 21600"/>
                <a:gd name="T6" fmla="*/ 0 w 21600"/>
                <a:gd name="T7" fmla="*/ 2147483646 h 21600"/>
                <a:gd name="T8" fmla="*/ 17694720 60000 65536"/>
                <a:gd name="T9" fmla="*/ 5898240 60000 65536"/>
                <a:gd name="T10" fmla="*/ 5898240 60000 65536"/>
                <a:gd name="T11" fmla="*/ 0 60000 65536"/>
                <a:gd name="T12" fmla="*/ 12388 w 21600"/>
                <a:gd name="T13" fmla="*/ 2907 h 21600"/>
                <a:gd name="T14" fmla="*/ 18265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68" name="Oval 125">
              <a:extLst>
                <a:ext uri="{FF2B5EF4-FFF2-40B4-BE49-F238E27FC236}">
                  <a16:creationId xmlns:a16="http://schemas.microsoft.com/office/drawing/2014/main" id="{E27414D7-7A8D-4CBC-8A1D-911F1EAE7BA7}"/>
                </a:ext>
              </a:extLst>
            </p:cNvPr>
            <p:cNvSpPr>
              <a:spLocks noChangeArrowheads="1"/>
            </p:cNvSpPr>
            <p:nvPr/>
          </p:nvSpPr>
          <p:spPr bwMode="auto">
            <a:xfrm>
              <a:off x="7239000" y="2714625"/>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5</a:t>
              </a:r>
              <a:endParaRPr lang="de-DE" altLang="de-DE" sz="1000" b="1">
                <a:solidFill>
                  <a:srgbClr val="FFFFFF"/>
                </a:solidFill>
              </a:endParaRPr>
            </a:p>
          </p:txBody>
        </p:sp>
        <p:sp>
          <p:nvSpPr>
            <p:cNvPr id="69" name="AutoShape 127">
              <a:extLst>
                <a:ext uri="{FF2B5EF4-FFF2-40B4-BE49-F238E27FC236}">
                  <a16:creationId xmlns:a16="http://schemas.microsoft.com/office/drawing/2014/main" id="{435A6694-F8F5-4C3E-AA0C-9E2B9DFFAB64}"/>
                </a:ext>
              </a:extLst>
            </p:cNvPr>
            <p:cNvSpPr>
              <a:spLocks noChangeArrowheads="1"/>
            </p:cNvSpPr>
            <p:nvPr/>
          </p:nvSpPr>
          <p:spPr bwMode="auto">
            <a:xfrm rot="5400000">
              <a:off x="7931151" y="3067050"/>
              <a:ext cx="215900" cy="1533525"/>
            </a:xfrm>
            <a:custGeom>
              <a:avLst/>
              <a:gdLst>
                <a:gd name="T0" fmla="*/ 0 w 21600"/>
                <a:gd name="T1" fmla="*/ 0 h 21600"/>
                <a:gd name="T2" fmla="*/ 0 w 21600"/>
                <a:gd name="T3" fmla="*/ 2147483646 h 21600"/>
                <a:gd name="T4" fmla="*/ 0 w 21600"/>
                <a:gd name="T5" fmla="*/ 2147483646 h 21600"/>
                <a:gd name="T6" fmla="*/ 0 w 21600"/>
                <a:gd name="T7" fmla="*/ 2147483646 h 21600"/>
                <a:gd name="T8" fmla="*/ 17694720 60000 65536"/>
                <a:gd name="T9" fmla="*/ 5898240 60000 65536"/>
                <a:gd name="T10" fmla="*/ 5898240 60000 65536"/>
                <a:gd name="T11" fmla="*/ 0 60000 65536"/>
                <a:gd name="T12" fmla="*/ 12388 w 21600"/>
                <a:gd name="T13" fmla="*/ 2907 h 21600"/>
                <a:gd name="T14" fmla="*/ 18265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70" name="Oval 128">
              <a:extLst>
                <a:ext uri="{FF2B5EF4-FFF2-40B4-BE49-F238E27FC236}">
                  <a16:creationId xmlns:a16="http://schemas.microsoft.com/office/drawing/2014/main" id="{A30945D9-5310-4BE5-B836-EF2684446F8B}"/>
                </a:ext>
              </a:extLst>
            </p:cNvPr>
            <p:cNvSpPr>
              <a:spLocks noChangeArrowheads="1"/>
            </p:cNvSpPr>
            <p:nvPr/>
          </p:nvSpPr>
          <p:spPr bwMode="auto">
            <a:xfrm>
              <a:off x="7524750" y="4143375"/>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10</a:t>
              </a:r>
              <a:endParaRPr lang="de-DE" altLang="de-DE" sz="1000" b="1">
                <a:solidFill>
                  <a:srgbClr val="FFFFFF"/>
                </a:solidFill>
              </a:endParaRPr>
            </a:p>
          </p:txBody>
        </p:sp>
        <p:sp>
          <p:nvSpPr>
            <p:cNvPr id="71" name="AutoShape 130">
              <a:extLst>
                <a:ext uri="{FF2B5EF4-FFF2-40B4-BE49-F238E27FC236}">
                  <a16:creationId xmlns:a16="http://schemas.microsoft.com/office/drawing/2014/main" id="{CD41CB08-9979-4088-AB92-34035662BA11}"/>
                </a:ext>
              </a:extLst>
            </p:cNvPr>
            <p:cNvSpPr>
              <a:spLocks noChangeArrowheads="1"/>
            </p:cNvSpPr>
            <p:nvPr/>
          </p:nvSpPr>
          <p:spPr bwMode="auto">
            <a:xfrm rot="10800000" flipH="1">
              <a:off x="5040313" y="3622675"/>
              <a:ext cx="201612" cy="217488"/>
            </a:xfrm>
            <a:prstGeom prst="rightArrow">
              <a:avLst>
                <a:gd name="adj1" fmla="val 50000"/>
                <a:gd name="adj2" fmla="val 40875"/>
              </a:avLst>
            </a:pr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000">
                <a:solidFill>
                  <a:schemeClr val="tx1"/>
                </a:solidFill>
              </a:endParaRPr>
            </a:p>
          </p:txBody>
        </p:sp>
        <p:sp>
          <p:nvSpPr>
            <p:cNvPr id="72" name="Oval 131">
              <a:extLst>
                <a:ext uri="{FF2B5EF4-FFF2-40B4-BE49-F238E27FC236}">
                  <a16:creationId xmlns:a16="http://schemas.microsoft.com/office/drawing/2014/main" id="{8F308F62-D321-4E3F-9AF8-C550D856B8B6}"/>
                </a:ext>
              </a:extLst>
            </p:cNvPr>
            <p:cNvSpPr>
              <a:spLocks noChangeArrowheads="1"/>
            </p:cNvSpPr>
            <p:nvPr/>
          </p:nvSpPr>
          <p:spPr bwMode="auto">
            <a:xfrm>
              <a:off x="5280025" y="3533775"/>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9</a:t>
              </a:r>
              <a:endParaRPr lang="de-DE" altLang="de-DE" sz="1000" b="1">
                <a:solidFill>
                  <a:srgbClr val="FFFFFF"/>
                </a:solidFill>
              </a:endParaRPr>
            </a:p>
          </p:txBody>
        </p:sp>
        <p:sp>
          <p:nvSpPr>
            <p:cNvPr id="73" name="AutoShape 134">
              <a:extLst>
                <a:ext uri="{FF2B5EF4-FFF2-40B4-BE49-F238E27FC236}">
                  <a16:creationId xmlns:a16="http://schemas.microsoft.com/office/drawing/2014/main" id="{78B2C890-CBC1-4F7C-B15F-FE31EFAE31F6}"/>
                </a:ext>
              </a:extLst>
            </p:cNvPr>
            <p:cNvSpPr>
              <a:spLocks noChangeArrowheads="1"/>
            </p:cNvSpPr>
            <p:nvPr/>
          </p:nvSpPr>
          <p:spPr bwMode="auto">
            <a:xfrm rot="16200000" flipH="1">
              <a:off x="4152901" y="2644775"/>
              <a:ext cx="215900" cy="1603375"/>
            </a:xfrm>
            <a:custGeom>
              <a:avLst/>
              <a:gdLst>
                <a:gd name="T0" fmla="*/ 0 w 21600"/>
                <a:gd name="T1" fmla="*/ 0 h 21600"/>
                <a:gd name="T2" fmla="*/ 0 w 21600"/>
                <a:gd name="T3" fmla="*/ 2147483646 h 21600"/>
                <a:gd name="T4" fmla="*/ 0 w 21600"/>
                <a:gd name="T5" fmla="*/ 2147483646 h 21600"/>
                <a:gd name="T6" fmla="*/ 0 w 21600"/>
                <a:gd name="T7" fmla="*/ 2147483646 h 21600"/>
                <a:gd name="T8" fmla="*/ 17694720 60000 65536"/>
                <a:gd name="T9" fmla="*/ 5898240 60000 65536"/>
                <a:gd name="T10" fmla="*/ 5898240 60000 65536"/>
                <a:gd name="T11" fmla="*/ 0 60000 65536"/>
                <a:gd name="T12" fmla="*/ 12388 w 21600"/>
                <a:gd name="T13" fmla="*/ 2909 h 21600"/>
                <a:gd name="T14" fmla="*/ 18265 w 21600"/>
                <a:gd name="T15" fmla="*/ 9239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74" name="Oval 135">
              <a:extLst>
                <a:ext uri="{FF2B5EF4-FFF2-40B4-BE49-F238E27FC236}">
                  <a16:creationId xmlns:a16="http://schemas.microsoft.com/office/drawing/2014/main" id="{EDE9058D-FE39-462F-AEC5-6A5946C9B698}"/>
                </a:ext>
              </a:extLst>
            </p:cNvPr>
            <p:cNvSpPr>
              <a:spLocks noChangeArrowheads="1"/>
            </p:cNvSpPr>
            <p:nvPr/>
          </p:nvSpPr>
          <p:spPr bwMode="auto">
            <a:xfrm>
              <a:off x="3024188" y="3538538"/>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7</a:t>
              </a:r>
              <a:endParaRPr lang="de-DE" altLang="de-DE" sz="1000" b="1">
                <a:solidFill>
                  <a:srgbClr val="FFFFFF"/>
                </a:solidFill>
              </a:endParaRPr>
            </a:p>
          </p:txBody>
        </p:sp>
        <p:sp>
          <p:nvSpPr>
            <p:cNvPr id="75" name="AutoShape 137">
              <a:extLst>
                <a:ext uri="{FF2B5EF4-FFF2-40B4-BE49-F238E27FC236}">
                  <a16:creationId xmlns:a16="http://schemas.microsoft.com/office/drawing/2014/main" id="{936F6250-08AA-4529-933B-DCBA1E7AD48A}"/>
                </a:ext>
              </a:extLst>
            </p:cNvPr>
            <p:cNvSpPr>
              <a:spLocks noChangeArrowheads="1"/>
            </p:cNvSpPr>
            <p:nvPr/>
          </p:nvSpPr>
          <p:spPr bwMode="auto">
            <a:xfrm rot="10800000">
              <a:off x="2466975" y="3622675"/>
              <a:ext cx="355600" cy="217488"/>
            </a:xfrm>
            <a:prstGeom prst="rightArrow">
              <a:avLst>
                <a:gd name="adj1" fmla="val 50000"/>
                <a:gd name="adj2" fmla="val 40876"/>
              </a:avLst>
            </a:pr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76" name="Oval 138">
              <a:extLst>
                <a:ext uri="{FF2B5EF4-FFF2-40B4-BE49-F238E27FC236}">
                  <a16:creationId xmlns:a16="http://schemas.microsoft.com/office/drawing/2014/main" id="{89FA5060-89C8-4751-B83F-5239FFD32A84}"/>
                </a:ext>
              </a:extLst>
            </p:cNvPr>
            <p:cNvSpPr>
              <a:spLocks noChangeArrowheads="1"/>
            </p:cNvSpPr>
            <p:nvPr/>
          </p:nvSpPr>
          <p:spPr bwMode="auto">
            <a:xfrm flipH="1">
              <a:off x="1058863" y="3538538"/>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8</a:t>
              </a:r>
              <a:endParaRPr lang="de-DE" altLang="de-DE" sz="1000" b="1">
                <a:solidFill>
                  <a:srgbClr val="FFFFFF"/>
                </a:solidFill>
              </a:endParaRPr>
            </a:p>
          </p:txBody>
        </p:sp>
        <p:sp>
          <p:nvSpPr>
            <p:cNvPr id="77" name="AutoShape 140">
              <a:extLst>
                <a:ext uri="{FF2B5EF4-FFF2-40B4-BE49-F238E27FC236}">
                  <a16:creationId xmlns:a16="http://schemas.microsoft.com/office/drawing/2014/main" id="{5FB8DF86-E028-40BB-AD89-C7E3D4DF88B9}"/>
                </a:ext>
              </a:extLst>
            </p:cNvPr>
            <p:cNvSpPr>
              <a:spLocks noChangeArrowheads="1"/>
            </p:cNvSpPr>
            <p:nvPr/>
          </p:nvSpPr>
          <p:spPr bwMode="auto">
            <a:xfrm rot="10800000">
              <a:off x="2466975" y="6197600"/>
              <a:ext cx="355600" cy="217488"/>
            </a:xfrm>
            <a:prstGeom prst="rightArrow">
              <a:avLst>
                <a:gd name="adj1" fmla="val 50000"/>
                <a:gd name="adj2" fmla="val 40876"/>
              </a:avLst>
            </a:pr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78" name="AutoShape 144">
              <a:extLst>
                <a:ext uri="{FF2B5EF4-FFF2-40B4-BE49-F238E27FC236}">
                  <a16:creationId xmlns:a16="http://schemas.microsoft.com/office/drawing/2014/main" id="{BECF34E2-8712-4A47-B3B1-EEDC7EB9CF4A}"/>
                </a:ext>
              </a:extLst>
            </p:cNvPr>
            <p:cNvSpPr>
              <a:spLocks noChangeArrowheads="1"/>
            </p:cNvSpPr>
            <p:nvPr/>
          </p:nvSpPr>
          <p:spPr bwMode="auto">
            <a:xfrm rot="10800000" flipH="1">
              <a:off x="5040313" y="6197600"/>
              <a:ext cx="238918" cy="217488"/>
            </a:xfrm>
            <a:prstGeom prst="rightArrow">
              <a:avLst>
                <a:gd name="adj1" fmla="val 50000"/>
                <a:gd name="adj2" fmla="val 40875"/>
              </a:avLst>
            </a:prstGeom>
            <a:solidFill>
              <a:srgbClr val="B2B2B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79" name="Oval 145">
              <a:extLst>
                <a:ext uri="{FF2B5EF4-FFF2-40B4-BE49-F238E27FC236}">
                  <a16:creationId xmlns:a16="http://schemas.microsoft.com/office/drawing/2014/main" id="{D639966A-D063-4D07-BF2C-433E686E4385}"/>
                </a:ext>
              </a:extLst>
            </p:cNvPr>
            <p:cNvSpPr>
              <a:spLocks noChangeArrowheads="1"/>
            </p:cNvSpPr>
            <p:nvPr/>
          </p:nvSpPr>
          <p:spPr bwMode="auto">
            <a:xfrm>
              <a:off x="5274467" y="6095185"/>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13</a:t>
              </a:r>
              <a:endParaRPr lang="de-DE" altLang="de-DE" sz="1000" b="1">
                <a:solidFill>
                  <a:srgbClr val="FFFFFF"/>
                </a:solidFill>
              </a:endParaRPr>
            </a:p>
          </p:txBody>
        </p:sp>
        <p:sp>
          <p:nvSpPr>
            <p:cNvPr id="80" name="Oval 74">
              <a:extLst>
                <a:ext uri="{FF2B5EF4-FFF2-40B4-BE49-F238E27FC236}">
                  <a16:creationId xmlns:a16="http://schemas.microsoft.com/office/drawing/2014/main" id="{AB817A6D-C6FD-4E96-BAD1-883F96C7C61A}"/>
                </a:ext>
              </a:extLst>
            </p:cNvPr>
            <p:cNvSpPr>
              <a:spLocks noChangeArrowheads="1"/>
            </p:cNvSpPr>
            <p:nvPr/>
          </p:nvSpPr>
          <p:spPr bwMode="auto">
            <a:xfrm flipH="1">
              <a:off x="3024188" y="2259013"/>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2</a:t>
              </a:r>
              <a:endParaRPr lang="de-DE" altLang="de-DE" sz="1000" b="1">
                <a:solidFill>
                  <a:srgbClr val="FFFFFF"/>
                </a:solidFill>
              </a:endParaRPr>
            </a:p>
          </p:txBody>
        </p:sp>
        <p:sp>
          <p:nvSpPr>
            <p:cNvPr id="81" name="Oval 76">
              <a:extLst>
                <a:ext uri="{FF2B5EF4-FFF2-40B4-BE49-F238E27FC236}">
                  <a16:creationId xmlns:a16="http://schemas.microsoft.com/office/drawing/2014/main" id="{6F5EF028-A8BF-4E15-92E3-8BAA5A5B7C65}"/>
                </a:ext>
              </a:extLst>
            </p:cNvPr>
            <p:cNvSpPr>
              <a:spLocks noChangeArrowheads="1"/>
            </p:cNvSpPr>
            <p:nvPr/>
          </p:nvSpPr>
          <p:spPr bwMode="auto">
            <a:xfrm>
              <a:off x="3024188" y="6072188"/>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11</a:t>
              </a:r>
              <a:endParaRPr lang="de-DE" altLang="de-DE" sz="1000" b="1">
                <a:solidFill>
                  <a:srgbClr val="FFFFFF"/>
                </a:solidFill>
              </a:endParaRPr>
            </a:p>
          </p:txBody>
        </p:sp>
        <p:sp>
          <p:nvSpPr>
            <p:cNvPr id="82" name="Oval 141">
              <a:extLst>
                <a:ext uri="{FF2B5EF4-FFF2-40B4-BE49-F238E27FC236}">
                  <a16:creationId xmlns:a16="http://schemas.microsoft.com/office/drawing/2014/main" id="{4C342EB9-BA40-4D24-B60C-9F5FC862AD06}"/>
                </a:ext>
              </a:extLst>
            </p:cNvPr>
            <p:cNvSpPr>
              <a:spLocks noChangeArrowheads="1"/>
            </p:cNvSpPr>
            <p:nvPr/>
          </p:nvSpPr>
          <p:spPr bwMode="auto">
            <a:xfrm flipH="1">
              <a:off x="1058863" y="6072188"/>
              <a:ext cx="215900" cy="215900"/>
            </a:xfrm>
            <a:prstGeom prst="ellipse">
              <a:avLst/>
            </a:prstGeom>
            <a:solidFill>
              <a:srgbClr val="246237"/>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000" b="1">
                  <a:solidFill>
                    <a:srgbClr val="FFFFFF"/>
                  </a:solidFill>
                </a:rPr>
                <a:t>12</a:t>
              </a:r>
              <a:endParaRPr lang="de-DE" altLang="de-DE" sz="1000" b="1">
                <a:solidFill>
                  <a:srgbClr val="FFFFFF"/>
                </a:solidFill>
              </a:endParaRPr>
            </a:p>
          </p:txBody>
        </p:sp>
        <p:sp>
          <p:nvSpPr>
            <p:cNvPr id="83" name="Text Box 142">
              <a:extLst>
                <a:ext uri="{FF2B5EF4-FFF2-40B4-BE49-F238E27FC236}">
                  <a16:creationId xmlns:a16="http://schemas.microsoft.com/office/drawing/2014/main" id="{6832FF6F-3117-4B6D-B65F-2D9E27E80048}"/>
                </a:ext>
              </a:extLst>
            </p:cNvPr>
            <p:cNvSpPr txBox="1">
              <a:spLocks noChangeArrowheads="1"/>
            </p:cNvSpPr>
            <p:nvPr/>
          </p:nvSpPr>
          <p:spPr bwMode="auto">
            <a:xfrm>
              <a:off x="5194300" y="6127750"/>
              <a:ext cx="19304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Freigabe Finanzplan</a:t>
              </a:r>
            </a:p>
            <a:p>
              <a:pPr algn="ctr" eaLnBrk="1" hangingPunct="1">
                <a:lnSpc>
                  <a:spcPct val="100000"/>
                </a:lnSpc>
                <a:spcBef>
                  <a:spcPct val="0"/>
                </a:spcBef>
                <a:buClrTx/>
                <a:buSzTx/>
                <a:buFontTx/>
                <a:buNone/>
              </a:pPr>
              <a:r>
                <a:rPr lang="de-CH" altLang="de-DE" sz="1300" b="1">
                  <a:solidFill>
                    <a:srgbClr val="000000"/>
                  </a:solidFill>
                  <a:latin typeface="Arial Narrow" panose="020B0606020202030204" pitchFamily="34" charset="0"/>
                </a:rPr>
                <a:t>der Organisationseinheiten</a:t>
              </a:r>
              <a:endParaRPr lang="de-DE" altLang="de-DE" sz="1300">
                <a:solidFill>
                  <a:srgbClr val="000000"/>
                </a:solidFill>
                <a:latin typeface="Arial Narrow" panose="020B0606020202030204" pitchFamily="34" charset="0"/>
              </a:endParaRPr>
            </a:p>
          </p:txBody>
        </p:sp>
      </p:grpSp>
      <p:sp>
        <p:nvSpPr>
          <p:cNvPr id="84" name="Textfeld 83">
            <a:extLst>
              <a:ext uri="{FF2B5EF4-FFF2-40B4-BE49-F238E27FC236}">
                <a16:creationId xmlns:a16="http://schemas.microsoft.com/office/drawing/2014/main" id="{E069C5AE-B629-4FF6-B914-B90BF6E76A17}"/>
              </a:ext>
            </a:extLst>
          </p:cNvPr>
          <p:cNvSpPr txBox="1"/>
          <p:nvPr/>
        </p:nvSpPr>
        <p:spPr>
          <a:xfrm>
            <a:off x="8818910" y="6025534"/>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11-3</a:t>
            </a:r>
          </a:p>
        </p:txBody>
      </p:sp>
    </p:spTree>
    <p:extLst>
      <p:ext uri="{BB962C8B-B14F-4D97-AF65-F5344CB8AC3E}">
        <p14:creationId xmlns:p14="http://schemas.microsoft.com/office/powerpoint/2010/main" val="2629732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D36B282-11AF-483F-A277-F38810F40F7F}"/>
              </a:ext>
            </a:extLst>
          </p:cNvPr>
          <p:cNvSpPr>
            <a:spLocks noGrp="1" noChangeArrowheads="1"/>
          </p:cNvSpPr>
          <p:nvPr>
            <p:ph type="title"/>
          </p:nvPr>
        </p:nvSpPr>
        <p:spPr>
          <a:xfrm>
            <a:off x="193675" y="190500"/>
            <a:ext cx="9361488" cy="646113"/>
          </a:xfrm>
        </p:spPr>
        <p:txBody>
          <a:bodyPr/>
          <a:lstStyle/>
          <a:p>
            <a:r>
              <a:rPr lang="de-CH" altLang="de-DE" dirty="0"/>
              <a:t>Phasenmodell eines Pipelineprozesses zum Management einer strategischen Initiative</a:t>
            </a:r>
            <a:endParaRPr lang="de-DE" altLang="de-DE" dirty="0"/>
          </a:p>
        </p:txBody>
      </p:sp>
      <p:grpSp>
        <p:nvGrpSpPr>
          <p:cNvPr id="10244" name="Group 3">
            <a:extLst>
              <a:ext uri="{FF2B5EF4-FFF2-40B4-BE49-F238E27FC236}">
                <a16:creationId xmlns:a16="http://schemas.microsoft.com/office/drawing/2014/main" id="{D3EFD1C5-B959-4762-9A42-5AF724387F44}"/>
              </a:ext>
            </a:extLst>
          </p:cNvPr>
          <p:cNvGrpSpPr>
            <a:grpSpLocks/>
          </p:cNvGrpSpPr>
          <p:nvPr/>
        </p:nvGrpSpPr>
        <p:grpSpPr bwMode="auto">
          <a:xfrm>
            <a:off x="2504728" y="1700808"/>
            <a:ext cx="6937327" cy="3255940"/>
            <a:chOff x="1442" y="1071"/>
            <a:chExt cx="3266" cy="1793"/>
          </a:xfrm>
        </p:grpSpPr>
        <p:sp>
          <p:nvSpPr>
            <p:cNvPr id="10285" name="AutoShape 4">
              <a:extLst>
                <a:ext uri="{FF2B5EF4-FFF2-40B4-BE49-F238E27FC236}">
                  <a16:creationId xmlns:a16="http://schemas.microsoft.com/office/drawing/2014/main" id="{2B795D2D-02DB-409F-83A3-4227B39051C7}"/>
                </a:ext>
              </a:extLst>
            </p:cNvPr>
            <p:cNvSpPr>
              <a:spLocks noChangeArrowheads="1"/>
            </p:cNvSpPr>
            <p:nvPr/>
          </p:nvSpPr>
          <p:spPr bwMode="auto">
            <a:xfrm rot="-5400000">
              <a:off x="1067" y="1446"/>
              <a:ext cx="1793" cy="10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6 w 21600"/>
                <a:gd name="T13" fmla="*/ 4494 h 21600"/>
                <a:gd name="T14" fmla="*/ 17094 w 21600"/>
                <a:gd name="T15" fmla="*/ 1710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12700">
              <a:solidFill>
                <a:schemeClr val="tx1"/>
              </a:solidFill>
              <a:miter lim="800000"/>
              <a:headEnd/>
              <a:tailEnd/>
            </a:ln>
          </p:spPr>
          <p:txBody>
            <a:bodyPr wrap="none" anchor="ctr"/>
            <a:lstStyle/>
            <a:p>
              <a:endParaRPr lang="de-CH"/>
            </a:p>
          </p:txBody>
        </p:sp>
        <p:sp>
          <p:nvSpPr>
            <p:cNvPr id="10286" name="AutoShape 5">
              <a:extLst>
                <a:ext uri="{FF2B5EF4-FFF2-40B4-BE49-F238E27FC236}">
                  <a16:creationId xmlns:a16="http://schemas.microsoft.com/office/drawing/2014/main" id="{B47F5172-774C-4FD0-A59F-4C9735695A47}"/>
                </a:ext>
              </a:extLst>
            </p:cNvPr>
            <p:cNvSpPr>
              <a:spLocks noChangeArrowheads="1"/>
            </p:cNvSpPr>
            <p:nvPr/>
          </p:nvSpPr>
          <p:spPr bwMode="auto">
            <a:xfrm rot="-5400000">
              <a:off x="2644" y="1446"/>
              <a:ext cx="861" cy="10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1 w 21600"/>
                <a:gd name="T13" fmla="*/ 4494 h 21600"/>
                <a:gd name="T14" fmla="*/ 17109 w 21600"/>
                <a:gd name="T15" fmla="*/ 1710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12700">
              <a:solidFill>
                <a:schemeClr val="tx1"/>
              </a:solidFill>
              <a:miter lim="800000"/>
              <a:headEnd/>
              <a:tailEnd/>
            </a:ln>
          </p:spPr>
          <p:txBody>
            <a:bodyPr wrap="none" anchor="ctr"/>
            <a:lstStyle/>
            <a:p>
              <a:endParaRPr lang="de-CH"/>
            </a:p>
          </p:txBody>
        </p:sp>
        <p:sp>
          <p:nvSpPr>
            <p:cNvPr id="10287" name="AutoShape 6">
              <a:extLst>
                <a:ext uri="{FF2B5EF4-FFF2-40B4-BE49-F238E27FC236}">
                  <a16:creationId xmlns:a16="http://schemas.microsoft.com/office/drawing/2014/main" id="{0FB9CE56-DE57-4D7E-A541-7DED978E6EAD}"/>
                </a:ext>
              </a:extLst>
            </p:cNvPr>
            <p:cNvSpPr>
              <a:spLocks noChangeArrowheads="1"/>
            </p:cNvSpPr>
            <p:nvPr/>
          </p:nvSpPr>
          <p:spPr bwMode="auto">
            <a:xfrm rot="-5400000">
              <a:off x="3983" y="1445"/>
              <a:ext cx="408" cy="10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94 h 21600"/>
                <a:gd name="T14" fmla="*/ 17100 w 21600"/>
                <a:gd name="T15" fmla="*/ 1710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12700">
              <a:solidFill>
                <a:schemeClr val="tx1"/>
              </a:solidFill>
              <a:miter lim="800000"/>
              <a:headEnd/>
              <a:tailEnd/>
            </a:ln>
          </p:spPr>
          <p:txBody>
            <a:bodyPr wrap="none" anchor="ctr"/>
            <a:lstStyle/>
            <a:p>
              <a:endParaRPr lang="de-CH"/>
            </a:p>
          </p:txBody>
        </p:sp>
      </p:grpSp>
      <p:sp>
        <p:nvSpPr>
          <p:cNvPr id="10245" name="Text Box 7">
            <a:extLst>
              <a:ext uri="{FF2B5EF4-FFF2-40B4-BE49-F238E27FC236}">
                <a16:creationId xmlns:a16="http://schemas.microsoft.com/office/drawing/2014/main" id="{A58120DB-8D6B-4232-97CD-1194A97642FF}"/>
              </a:ext>
            </a:extLst>
          </p:cNvPr>
          <p:cNvSpPr txBox="1">
            <a:spLocks noChangeArrowheads="1"/>
          </p:cNvSpPr>
          <p:nvPr/>
        </p:nvSpPr>
        <p:spPr bwMode="auto">
          <a:xfrm>
            <a:off x="2496666" y="4617025"/>
            <a:ext cx="2278172" cy="115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30000"/>
              </a:spcBef>
              <a:buClrTx/>
              <a:buSzTx/>
              <a:buFontTx/>
              <a:buNone/>
            </a:pPr>
            <a:r>
              <a:rPr lang="de-CH" altLang="de-DE" sz="1600" b="1">
                <a:solidFill>
                  <a:schemeClr val="tx1"/>
                </a:solidFill>
              </a:rPr>
              <a:t>Variation:</a:t>
            </a:r>
          </a:p>
          <a:p>
            <a:pPr algn="r" eaLnBrk="1" hangingPunct="1">
              <a:lnSpc>
                <a:spcPct val="100000"/>
              </a:lnSpc>
              <a:spcBef>
                <a:spcPct val="30000"/>
              </a:spcBef>
              <a:buClrTx/>
              <a:buSzTx/>
              <a:buFontTx/>
              <a:buNone/>
            </a:pPr>
            <a:r>
              <a:rPr lang="de-CH" altLang="de-DE" sz="1600">
                <a:solidFill>
                  <a:schemeClr val="tx1"/>
                </a:solidFill>
              </a:rPr>
              <a:t>Exploration von Ideen</a:t>
            </a:r>
            <a:br>
              <a:rPr lang="de-CH" altLang="de-DE" sz="1600">
                <a:solidFill>
                  <a:schemeClr val="tx1"/>
                </a:solidFill>
              </a:rPr>
            </a:br>
            <a:r>
              <a:rPr lang="de-CH" altLang="de-DE" sz="1600">
                <a:solidFill>
                  <a:schemeClr val="tx1"/>
                </a:solidFill>
              </a:rPr>
              <a:t>zur inhaltlichen Füllung</a:t>
            </a:r>
            <a:br>
              <a:rPr lang="de-CH" altLang="de-DE" sz="1600">
                <a:solidFill>
                  <a:schemeClr val="tx1"/>
                </a:solidFill>
              </a:rPr>
            </a:br>
            <a:r>
              <a:rPr lang="de-CH" altLang="de-DE" sz="1600">
                <a:solidFill>
                  <a:schemeClr val="tx1"/>
                </a:solidFill>
              </a:rPr>
              <a:t>der Pipeline.</a:t>
            </a:r>
          </a:p>
        </p:txBody>
      </p:sp>
      <p:pic>
        <p:nvPicPr>
          <p:cNvPr id="10246" name="Picture 8" descr="gluehlampe">
            <a:extLst>
              <a:ext uri="{FF2B5EF4-FFF2-40B4-BE49-F238E27FC236}">
                <a16:creationId xmlns:a16="http://schemas.microsoft.com/office/drawing/2014/main" id="{F785474B-4975-419E-AB9A-C750B0E21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9859" y="2004019"/>
            <a:ext cx="819144" cy="754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9" descr="gluehlampe">
            <a:extLst>
              <a:ext uri="{FF2B5EF4-FFF2-40B4-BE49-F238E27FC236}">
                <a16:creationId xmlns:a16="http://schemas.microsoft.com/office/drawing/2014/main" id="{3563C14C-B713-4751-A241-122060DA31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826" y="2527890"/>
            <a:ext cx="777870" cy="71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0" descr="gluehlampe">
            <a:extLst>
              <a:ext uri="{FF2B5EF4-FFF2-40B4-BE49-F238E27FC236}">
                <a16:creationId xmlns:a16="http://schemas.microsoft.com/office/drawing/2014/main" id="{6646E499-3458-4667-92AF-D082F5A00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4320" y="2924762"/>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1" descr="gluehlampe">
            <a:extLst>
              <a:ext uri="{FF2B5EF4-FFF2-40B4-BE49-F238E27FC236}">
                <a16:creationId xmlns:a16="http://schemas.microsoft.com/office/drawing/2014/main" id="{2FCAD6B1-6F6E-4328-A142-AA497160F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960" y="3308948"/>
            <a:ext cx="403222" cy="3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12" descr="gluehlampe">
            <a:extLst>
              <a:ext uri="{FF2B5EF4-FFF2-40B4-BE49-F238E27FC236}">
                <a16:creationId xmlns:a16="http://schemas.microsoft.com/office/drawing/2014/main" id="{0B23F933-D4B9-4296-AEAF-F79E95DC0A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2871" y="3445459"/>
            <a:ext cx="774695" cy="71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13" descr="gluehlampe">
            <a:extLst>
              <a:ext uri="{FF2B5EF4-FFF2-40B4-BE49-F238E27FC236}">
                <a16:creationId xmlns:a16="http://schemas.microsoft.com/office/drawing/2014/main" id="{4C05502C-1783-4514-B53B-C9E3B07BEB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688" y="3909006"/>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14" descr="gluehlampe">
            <a:extLst>
              <a:ext uri="{FF2B5EF4-FFF2-40B4-BE49-F238E27FC236}">
                <a16:creationId xmlns:a16="http://schemas.microsoft.com/office/drawing/2014/main" id="{5637DADD-7B56-47A0-B665-B673DB507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870" y="4197928"/>
            <a:ext cx="403222" cy="3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3" name="Picture 16" descr="gluehlampe">
            <a:extLst>
              <a:ext uri="{FF2B5EF4-FFF2-40B4-BE49-F238E27FC236}">
                <a16:creationId xmlns:a16="http://schemas.microsoft.com/office/drawing/2014/main" id="{4EE4F1B1-34A0-4F4C-89FA-04DCE4A5A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6026" y="2351679"/>
            <a:ext cx="403222" cy="3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17" descr="gluehlampe">
            <a:extLst>
              <a:ext uri="{FF2B5EF4-FFF2-40B4-BE49-F238E27FC236}">
                <a16:creationId xmlns:a16="http://schemas.microsoft.com/office/drawing/2014/main" id="{7DED5D3C-B350-412C-989C-AF55DE2FA5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1564" y="2854913"/>
            <a:ext cx="776283" cy="71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5" name="Picture 18" descr="gluehlampe">
            <a:extLst>
              <a:ext uri="{FF2B5EF4-FFF2-40B4-BE49-F238E27FC236}">
                <a16:creationId xmlns:a16="http://schemas.microsoft.com/office/drawing/2014/main" id="{BE0502E3-B373-4939-BB97-9B5715E1B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984" y="2396128"/>
            <a:ext cx="404810" cy="3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19" descr="gluehlampe">
            <a:extLst>
              <a:ext uri="{FF2B5EF4-FFF2-40B4-BE49-F238E27FC236}">
                <a16:creationId xmlns:a16="http://schemas.microsoft.com/office/drawing/2014/main" id="{31B3FF0C-2DD4-4354-AE36-E501385587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1925" y="3647069"/>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7" name="Picture 20" descr="gluehlampe">
            <a:extLst>
              <a:ext uri="{FF2B5EF4-FFF2-40B4-BE49-F238E27FC236}">
                <a16:creationId xmlns:a16="http://schemas.microsoft.com/office/drawing/2014/main" id="{1B6F3D4A-107C-43CE-9ECF-C2B6E44F0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183" y="2854913"/>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8" name="Picture 21" descr="gluehlampe">
            <a:extLst>
              <a:ext uri="{FF2B5EF4-FFF2-40B4-BE49-F238E27FC236}">
                <a16:creationId xmlns:a16="http://schemas.microsoft.com/office/drawing/2014/main" id="{873886B0-DF01-4099-A7E5-3A9215CA50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442" y="2712039"/>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9" name="Picture 22" descr="gluehlampe">
            <a:extLst>
              <a:ext uri="{FF2B5EF4-FFF2-40B4-BE49-F238E27FC236}">
                <a16:creationId xmlns:a16="http://schemas.microsoft.com/office/drawing/2014/main" id="{22159C37-EFE9-450B-97F8-E3D2758EC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620" y="3431171"/>
            <a:ext cx="776282" cy="71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0" name="Picture 23" descr="gluehlampe">
            <a:extLst>
              <a:ext uri="{FF2B5EF4-FFF2-40B4-BE49-F238E27FC236}">
                <a16:creationId xmlns:a16="http://schemas.microsoft.com/office/drawing/2014/main" id="{8D346673-ECA4-4D6B-973D-C6F7167F31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3002" y="4223328"/>
            <a:ext cx="403222" cy="3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1" name="Picture 24" descr="gluehlampe">
            <a:extLst>
              <a:ext uri="{FF2B5EF4-FFF2-40B4-BE49-F238E27FC236}">
                <a16:creationId xmlns:a16="http://schemas.microsoft.com/office/drawing/2014/main" id="{FECFA0CE-A38D-4240-9EF4-80ED32445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8882" y="2726326"/>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2" name="Picture 25" descr="gluehlampe">
            <a:extLst>
              <a:ext uri="{FF2B5EF4-FFF2-40B4-BE49-F238E27FC236}">
                <a16:creationId xmlns:a16="http://schemas.microsoft.com/office/drawing/2014/main" id="{AE86DED7-B871-44E1-B413-34DA478D7D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7398" y="3132723"/>
            <a:ext cx="403222" cy="3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3" name="Picture 26" descr="gluehlampe">
            <a:extLst>
              <a:ext uri="{FF2B5EF4-FFF2-40B4-BE49-F238E27FC236}">
                <a16:creationId xmlns:a16="http://schemas.microsoft.com/office/drawing/2014/main" id="{758F1D41-9FBE-4A70-9420-907D1DC22D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395" y="3215272"/>
            <a:ext cx="776283" cy="71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4" name="Picture 27" descr="gluehlampe">
            <a:extLst>
              <a:ext uri="{FF2B5EF4-FFF2-40B4-BE49-F238E27FC236}">
                <a16:creationId xmlns:a16="http://schemas.microsoft.com/office/drawing/2014/main" id="{A524D974-A332-4D33-BF00-D3056EDA5F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3727" y="2948574"/>
            <a:ext cx="327023" cy="30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5" name="Picture 28" descr="gluehlampe">
            <a:extLst>
              <a:ext uri="{FF2B5EF4-FFF2-40B4-BE49-F238E27FC236}">
                <a16:creationId xmlns:a16="http://schemas.microsoft.com/office/drawing/2014/main" id="{447D8638-0481-4CE3-88DA-6ABF839D5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502" y="3385134"/>
            <a:ext cx="328610" cy="30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6" name="Picture 29" descr="gluehlampe">
            <a:extLst>
              <a:ext uri="{FF2B5EF4-FFF2-40B4-BE49-F238E27FC236}">
                <a16:creationId xmlns:a16="http://schemas.microsoft.com/office/drawing/2014/main" id="{4866494A-F8A1-44FB-8BBB-89266DDBB1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6286" y="3601033"/>
            <a:ext cx="327023" cy="30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7" name="Picture 30" descr="gluehlampe">
            <a:extLst>
              <a:ext uri="{FF2B5EF4-FFF2-40B4-BE49-F238E27FC236}">
                <a16:creationId xmlns:a16="http://schemas.microsoft.com/office/drawing/2014/main" id="{F9C8F686-4A41-484C-A8D3-AD47C0DEF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1658" y="4132841"/>
            <a:ext cx="327023" cy="30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8" name="Picture 31" descr="gluehlampe">
            <a:extLst>
              <a:ext uri="{FF2B5EF4-FFF2-40B4-BE49-F238E27FC236}">
                <a16:creationId xmlns:a16="http://schemas.microsoft.com/office/drawing/2014/main" id="{193D551B-D9CA-40A6-BC25-7FC489FFDB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2756" y="3156536"/>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9" name="Picture 32" descr="gluehlampe">
            <a:extLst>
              <a:ext uri="{FF2B5EF4-FFF2-40B4-BE49-F238E27FC236}">
                <a16:creationId xmlns:a16="http://schemas.microsoft.com/office/drawing/2014/main" id="{3A4DBE71-0D6B-4D3D-A10B-4F85D7BD0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9015" y="3013662"/>
            <a:ext cx="520696" cy="47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0" name="Picture 33" descr="gluehlampe">
            <a:extLst>
              <a:ext uri="{FF2B5EF4-FFF2-40B4-BE49-F238E27FC236}">
                <a16:creationId xmlns:a16="http://schemas.microsoft.com/office/drawing/2014/main" id="{5E6CA7F0-4EFC-45AA-BCC7-AB22904DA2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3686" y="3156536"/>
            <a:ext cx="404809" cy="3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1" name="Text Box 35">
            <a:extLst>
              <a:ext uri="{FF2B5EF4-FFF2-40B4-BE49-F238E27FC236}">
                <a16:creationId xmlns:a16="http://schemas.microsoft.com/office/drawing/2014/main" id="{A0B28073-E6D5-4CDE-A79F-6D64BCB23934}"/>
              </a:ext>
            </a:extLst>
          </p:cNvPr>
          <p:cNvSpPr txBox="1">
            <a:spLocks noChangeArrowheads="1"/>
          </p:cNvSpPr>
          <p:nvPr/>
        </p:nvSpPr>
        <p:spPr bwMode="auto">
          <a:xfrm>
            <a:off x="4839923" y="4243965"/>
            <a:ext cx="2139935" cy="1276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30000"/>
              </a:spcBef>
              <a:buClrTx/>
              <a:buSzTx/>
              <a:buFontTx/>
              <a:buNone/>
            </a:pPr>
            <a:r>
              <a:rPr lang="de-CH" altLang="de-DE" sz="1600" b="1">
                <a:solidFill>
                  <a:schemeClr val="tx1"/>
                </a:solidFill>
              </a:rPr>
              <a:t>Selektion:</a:t>
            </a:r>
          </a:p>
          <a:p>
            <a:pPr algn="r" eaLnBrk="1" hangingPunct="1">
              <a:lnSpc>
                <a:spcPct val="100000"/>
              </a:lnSpc>
              <a:spcBef>
                <a:spcPct val="30000"/>
              </a:spcBef>
              <a:buClrTx/>
              <a:buSzTx/>
              <a:buFontTx/>
              <a:buNone/>
            </a:pPr>
            <a:r>
              <a:rPr lang="de-CH" altLang="de-DE" sz="1600">
                <a:solidFill>
                  <a:schemeClr val="tx1"/>
                </a:solidFill>
              </a:rPr>
              <a:t>Auswahl der vielver-</a:t>
            </a:r>
            <a:br>
              <a:rPr lang="de-CH" altLang="de-DE" sz="1600">
                <a:solidFill>
                  <a:schemeClr val="tx1"/>
                </a:solidFill>
              </a:rPr>
            </a:br>
            <a:r>
              <a:rPr lang="de-CH" altLang="de-DE" sz="1600">
                <a:solidFill>
                  <a:schemeClr val="tx1"/>
                </a:solidFill>
              </a:rPr>
              <a:t>sprechendsten Ideen.</a:t>
            </a:r>
          </a:p>
          <a:p>
            <a:pPr algn="r" eaLnBrk="1" hangingPunct="1">
              <a:lnSpc>
                <a:spcPct val="100000"/>
              </a:lnSpc>
              <a:spcBef>
                <a:spcPct val="30000"/>
              </a:spcBef>
              <a:buClrTx/>
              <a:buSzTx/>
              <a:buFontTx/>
              <a:buNone/>
            </a:pPr>
            <a:endParaRPr lang="de-DE" altLang="de-DE" sz="1600" i="1">
              <a:solidFill>
                <a:schemeClr val="tx1"/>
              </a:solidFill>
            </a:endParaRPr>
          </a:p>
        </p:txBody>
      </p:sp>
      <p:sp>
        <p:nvSpPr>
          <p:cNvPr id="10272" name="Text Box 36">
            <a:extLst>
              <a:ext uri="{FF2B5EF4-FFF2-40B4-BE49-F238E27FC236}">
                <a16:creationId xmlns:a16="http://schemas.microsoft.com/office/drawing/2014/main" id="{5BD644FC-9348-443B-A187-2C207CCEDD82}"/>
              </a:ext>
            </a:extLst>
          </p:cNvPr>
          <p:cNvSpPr txBox="1">
            <a:spLocks noChangeArrowheads="1"/>
          </p:cNvSpPr>
          <p:nvPr/>
        </p:nvSpPr>
        <p:spPr bwMode="auto">
          <a:xfrm>
            <a:off x="7378319" y="3923292"/>
            <a:ext cx="2022461" cy="1203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30000"/>
              </a:spcBef>
              <a:buClrTx/>
              <a:buSzTx/>
              <a:buFontTx/>
              <a:buNone/>
            </a:pPr>
            <a:r>
              <a:rPr lang="de-CH" altLang="de-DE" sz="1600" b="1">
                <a:solidFill>
                  <a:schemeClr val="tx1"/>
                </a:solidFill>
              </a:rPr>
              <a:t>Retention:</a:t>
            </a:r>
          </a:p>
          <a:p>
            <a:pPr algn="r" eaLnBrk="1" hangingPunct="1">
              <a:lnSpc>
                <a:spcPct val="100000"/>
              </a:lnSpc>
              <a:spcBef>
                <a:spcPct val="30000"/>
              </a:spcBef>
              <a:buClrTx/>
              <a:buSzTx/>
              <a:buFontTx/>
              <a:buNone/>
            </a:pPr>
            <a:r>
              <a:rPr lang="de-CH" altLang="de-DE" sz="1600">
                <a:solidFill>
                  <a:schemeClr val="tx1"/>
                </a:solidFill>
              </a:rPr>
              <a:t>Überführung der</a:t>
            </a:r>
            <a:br>
              <a:rPr lang="de-CH" altLang="de-DE" sz="1600">
                <a:solidFill>
                  <a:schemeClr val="tx1"/>
                </a:solidFill>
              </a:rPr>
            </a:br>
            <a:r>
              <a:rPr lang="de-CH" altLang="de-DE" sz="1600">
                <a:solidFill>
                  <a:schemeClr val="tx1"/>
                </a:solidFill>
              </a:rPr>
              <a:t>verbleibenden Ideen</a:t>
            </a:r>
            <a:br>
              <a:rPr lang="de-CH" altLang="de-DE" sz="1600">
                <a:solidFill>
                  <a:schemeClr val="tx1"/>
                </a:solidFill>
              </a:rPr>
            </a:br>
            <a:r>
              <a:rPr lang="de-CH" altLang="de-DE" sz="1600">
                <a:solidFill>
                  <a:schemeClr val="tx1"/>
                </a:solidFill>
              </a:rPr>
              <a:t>in die Linie</a:t>
            </a:r>
          </a:p>
        </p:txBody>
      </p:sp>
      <p:grpSp>
        <p:nvGrpSpPr>
          <p:cNvPr id="10273" name="Group 38">
            <a:extLst>
              <a:ext uri="{FF2B5EF4-FFF2-40B4-BE49-F238E27FC236}">
                <a16:creationId xmlns:a16="http://schemas.microsoft.com/office/drawing/2014/main" id="{8C98257C-97DF-4E2A-B69E-3FC8F77FDD5C}"/>
              </a:ext>
            </a:extLst>
          </p:cNvPr>
          <p:cNvGrpSpPr>
            <a:grpSpLocks/>
          </p:cNvGrpSpPr>
          <p:nvPr/>
        </p:nvGrpSpPr>
        <p:grpSpPr bwMode="auto">
          <a:xfrm>
            <a:off x="739440" y="4548763"/>
            <a:ext cx="1089017" cy="828669"/>
            <a:chOff x="145" y="2614"/>
            <a:chExt cx="686" cy="522"/>
          </a:xfrm>
        </p:grpSpPr>
        <p:sp>
          <p:nvSpPr>
            <p:cNvPr id="10283" name="AutoShape 39">
              <a:extLst>
                <a:ext uri="{FF2B5EF4-FFF2-40B4-BE49-F238E27FC236}">
                  <a16:creationId xmlns:a16="http://schemas.microsoft.com/office/drawing/2014/main" id="{98D6CAF2-E71E-4FB0-88B2-EF4C3F8789C6}"/>
                </a:ext>
              </a:extLst>
            </p:cNvPr>
            <p:cNvSpPr>
              <a:spLocks noChangeArrowheads="1"/>
            </p:cNvSpPr>
            <p:nvPr/>
          </p:nvSpPr>
          <p:spPr bwMode="auto">
            <a:xfrm>
              <a:off x="295" y="2614"/>
              <a:ext cx="318" cy="27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30 w 21600"/>
                <a:gd name="T13" fmla="*/ 2938 h 21600"/>
                <a:gd name="T14" fmla="*/ 18204 w 21600"/>
                <a:gd name="T15" fmla="*/ 921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10284" name="Text Box 40">
              <a:extLst>
                <a:ext uri="{FF2B5EF4-FFF2-40B4-BE49-F238E27FC236}">
                  <a16:creationId xmlns:a16="http://schemas.microsoft.com/office/drawing/2014/main" id="{89988EF8-4C96-44AC-84D9-5A9B119C4969}"/>
                </a:ext>
              </a:extLst>
            </p:cNvPr>
            <p:cNvSpPr txBox="1">
              <a:spLocks noChangeArrowheads="1"/>
            </p:cNvSpPr>
            <p:nvPr/>
          </p:nvSpPr>
          <p:spPr bwMode="auto">
            <a:xfrm>
              <a:off x="145" y="2924"/>
              <a:ext cx="68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bottom up</a:t>
              </a:r>
              <a:endParaRPr lang="de-DE" altLang="de-DE" sz="1600">
                <a:solidFill>
                  <a:schemeClr val="tx1"/>
                </a:solidFill>
              </a:endParaRPr>
            </a:p>
          </p:txBody>
        </p:sp>
      </p:grpSp>
      <p:sp>
        <p:nvSpPr>
          <p:cNvPr id="10274" name="AutoShape 41">
            <a:extLst>
              <a:ext uri="{FF2B5EF4-FFF2-40B4-BE49-F238E27FC236}">
                <a16:creationId xmlns:a16="http://schemas.microsoft.com/office/drawing/2014/main" id="{1326A5A0-D744-429B-B828-D4961166F908}"/>
              </a:ext>
            </a:extLst>
          </p:cNvPr>
          <p:cNvSpPr>
            <a:spLocks noChangeArrowheads="1"/>
          </p:cNvSpPr>
          <p:nvPr/>
        </p:nvSpPr>
        <p:spPr bwMode="auto">
          <a:xfrm flipV="1">
            <a:off x="1110895" y="1705570"/>
            <a:ext cx="504821" cy="431797"/>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10275" name="Text Box 42">
            <a:extLst>
              <a:ext uri="{FF2B5EF4-FFF2-40B4-BE49-F238E27FC236}">
                <a16:creationId xmlns:a16="http://schemas.microsoft.com/office/drawing/2014/main" id="{877EB2FD-7A4A-4349-B11E-D54268102BE2}"/>
              </a:ext>
            </a:extLst>
          </p:cNvPr>
          <p:cNvSpPr txBox="1">
            <a:spLocks noChangeArrowheads="1"/>
          </p:cNvSpPr>
          <p:nvPr/>
        </p:nvSpPr>
        <p:spPr bwMode="auto">
          <a:xfrm>
            <a:off x="872772" y="1308698"/>
            <a:ext cx="1008055" cy="33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top down</a:t>
            </a:r>
            <a:endParaRPr lang="de-DE" altLang="de-DE" sz="1600">
              <a:solidFill>
                <a:schemeClr val="tx1"/>
              </a:solidFill>
            </a:endParaRPr>
          </a:p>
        </p:txBody>
      </p:sp>
      <p:grpSp>
        <p:nvGrpSpPr>
          <p:cNvPr id="10276" name="Group 38">
            <a:extLst>
              <a:ext uri="{FF2B5EF4-FFF2-40B4-BE49-F238E27FC236}">
                <a16:creationId xmlns:a16="http://schemas.microsoft.com/office/drawing/2014/main" id="{82B820B0-D3AA-40EF-8F01-3B6ACDE7ED0D}"/>
              </a:ext>
            </a:extLst>
          </p:cNvPr>
          <p:cNvGrpSpPr>
            <a:grpSpLocks/>
          </p:cNvGrpSpPr>
          <p:nvPr/>
        </p:nvGrpSpPr>
        <p:grpSpPr bwMode="auto">
          <a:xfrm>
            <a:off x="372710" y="3523260"/>
            <a:ext cx="844544" cy="1076318"/>
            <a:chOff x="145" y="2614"/>
            <a:chExt cx="532" cy="678"/>
          </a:xfrm>
        </p:grpSpPr>
        <p:sp>
          <p:nvSpPr>
            <p:cNvPr id="10281" name="AutoShape 39">
              <a:extLst>
                <a:ext uri="{FF2B5EF4-FFF2-40B4-BE49-F238E27FC236}">
                  <a16:creationId xmlns:a16="http://schemas.microsoft.com/office/drawing/2014/main" id="{BF0BE916-2D7B-456F-88EE-B953400BEB91}"/>
                </a:ext>
              </a:extLst>
            </p:cNvPr>
            <p:cNvSpPr>
              <a:spLocks noChangeArrowheads="1"/>
            </p:cNvSpPr>
            <p:nvPr/>
          </p:nvSpPr>
          <p:spPr bwMode="auto">
            <a:xfrm>
              <a:off x="295" y="2614"/>
              <a:ext cx="318" cy="27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30 w 21600"/>
                <a:gd name="T13" fmla="*/ 2938 h 21600"/>
                <a:gd name="T14" fmla="*/ 18204 w 21600"/>
                <a:gd name="T15" fmla="*/ 921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10282" name="Text Box 40">
              <a:extLst>
                <a:ext uri="{FF2B5EF4-FFF2-40B4-BE49-F238E27FC236}">
                  <a16:creationId xmlns:a16="http://schemas.microsoft.com/office/drawing/2014/main" id="{276C46B8-C30C-4F4D-9824-601502A70E5C}"/>
                </a:ext>
              </a:extLst>
            </p:cNvPr>
            <p:cNvSpPr txBox="1">
              <a:spLocks noChangeArrowheads="1"/>
            </p:cNvSpPr>
            <p:nvPr/>
          </p:nvSpPr>
          <p:spPr bwMode="auto">
            <a:xfrm>
              <a:off x="145" y="2924"/>
              <a:ext cx="53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von</a:t>
              </a:r>
            </a:p>
            <a:p>
              <a:pPr eaLnBrk="1" hangingPunct="1">
                <a:lnSpc>
                  <a:spcPct val="100000"/>
                </a:lnSpc>
                <a:spcBef>
                  <a:spcPct val="0"/>
                </a:spcBef>
                <a:buClrTx/>
                <a:buSzTx/>
                <a:buFontTx/>
                <a:buNone/>
              </a:pPr>
              <a:r>
                <a:rPr lang="de-CH" altLang="de-DE" sz="1600">
                  <a:solidFill>
                    <a:schemeClr val="tx1"/>
                  </a:solidFill>
                </a:rPr>
                <a:t>aussen</a:t>
              </a:r>
              <a:endParaRPr lang="de-DE" altLang="de-DE" sz="1600">
                <a:solidFill>
                  <a:schemeClr val="tx1"/>
                </a:solidFill>
              </a:endParaRPr>
            </a:p>
          </p:txBody>
        </p:sp>
      </p:grpSp>
      <p:sp>
        <p:nvSpPr>
          <p:cNvPr id="10277" name="AutoShape 41">
            <a:extLst>
              <a:ext uri="{FF2B5EF4-FFF2-40B4-BE49-F238E27FC236}">
                <a16:creationId xmlns:a16="http://schemas.microsoft.com/office/drawing/2014/main" id="{2DE6B93E-7830-4B2F-B6FB-359039F97EDA}"/>
              </a:ext>
            </a:extLst>
          </p:cNvPr>
          <p:cNvSpPr>
            <a:spLocks noChangeArrowheads="1"/>
          </p:cNvSpPr>
          <p:nvPr/>
        </p:nvSpPr>
        <p:spPr bwMode="auto">
          <a:xfrm flipV="1">
            <a:off x="515585" y="2165948"/>
            <a:ext cx="504821" cy="431797"/>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de-CH"/>
          </a:p>
        </p:txBody>
      </p:sp>
      <p:sp>
        <p:nvSpPr>
          <p:cNvPr id="10278" name="Text Box 42">
            <a:extLst>
              <a:ext uri="{FF2B5EF4-FFF2-40B4-BE49-F238E27FC236}">
                <a16:creationId xmlns:a16="http://schemas.microsoft.com/office/drawing/2014/main" id="{C2A023F7-1844-49E9-9C47-DD3F19262669}"/>
              </a:ext>
            </a:extLst>
          </p:cNvPr>
          <p:cNvSpPr txBox="1">
            <a:spLocks noChangeArrowheads="1"/>
          </p:cNvSpPr>
          <p:nvPr/>
        </p:nvSpPr>
        <p:spPr bwMode="auto">
          <a:xfrm>
            <a:off x="277461" y="1554763"/>
            <a:ext cx="684798" cy="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600">
                <a:solidFill>
                  <a:schemeClr val="tx1"/>
                </a:solidFill>
              </a:rPr>
              <a:t>von</a:t>
            </a:r>
          </a:p>
          <a:p>
            <a:pPr eaLnBrk="1" hangingPunct="1">
              <a:lnSpc>
                <a:spcPct val="100000"/>
              </a:lnSpc>
              <a:spcBef>
                <a:spcPct val="0"/>
              </a:spcBef>
              <a:buClrTx/>
              <a:buSzTx/>
              <a:buFontTx/>
              <a:buNone/>
            </a:pPr>
            <a:r>
              <a:rPr lang="de-CH" altLang="de-DE" sz="1600">
                <a:solidFill>
                  <a:schemeClr val="tx1"/>
                </a:solidFill>
              </a:rPr>
              <a:t>innen</a:t>
            </a:r>
            <a:endParaRPr lang="de-DE" altLang="de-DE" sz="1600">
              <a:solidFill>
                <a:schemeClr val="tx1"/>
              </a:solidFill>
            </a:endParaRPr>
          </a:p>
        </p:txBody>
      </p:sp>
      <p:sp>
        <p:nvSpPr>
          <p:cNvPr id="10280" name="Textfeld 46">
            <a:extLst>
              <a:ext uri="{FF2B5EF4-FFF2-40B4-BE49-F238E27FC236}">
                <a16:creationId xmlns:a16="http://schemas.microsoft.com/office/drawing/2014/main" id="{ADE661F0-E6AE-4471-84B3-B8FD10D165D5}"/>
              </a:ext>
            </a:extLst>
          </p:cNvPr>
          <p:cNvSpPr txBox="1">
            <a:spLocks noChangeArrowheads="1"/>
          </p:cNvSpPr>
          <p:nvPr/>
        </p:nvSpPr>
        <p:spPr bwMode="auto">
          <a:xfrm>
            <a:off x="4301768" y="1594432"/>
            <a:ext cx="34660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600" b="1">
                <a:solidFill>
                  <a:schemeClr val="tx1"/>
                </a:solidFill>
              </a:rPr>
              <a:t>Kontextgestaltung:</a:t>
            </a:r>
            <a:br>
              <a:rPr lang="de-CH" altLang="de-DE" sz="1600">
                <a:solidFill>
                  <a:schemeClr val="tx1"/>
                </a:solidFill>
              </a:rPr>
            </a:br>
            <a:r>
              <a:rPr lang="de-CH" altLang="de-DE" sz="1600">
                <a:solidFill>
                  <a:schemeClr val="tx1"/>
                </a:solidFill>
              </a:rPr>
              <a:t>Bereitstellung innovationsfördernder</a:t>
            </a:r>
          </a:p>
          <a:p>
            <a:pPr algn="r" eaLnBrk="1" hangingPunct="1">
              <a:lnSpc>
                <a:spcPct val="100000"/>
              </a:lnSpc>
              <a:spcBef>
                <a:spcPct val="0"/>
              </a:spcBef>
              <a:buClrTx/>
              <a:buSzTx/>
              <a:buFontTx/>
              <a:buNone/>
            </a:pPr>
            <a:r>
              <a:rPr lang="de-CH" altLang="de-DE" sz="1600">
                <a:solidFill>
                  <a:schemeClr val="tx1"/>
                </a:solidFill>
              </a:rPr>
              <a:t>Rahmenbedingungen</a:t>
            </a:r>
          </a:p>
        </p:txBody>
      </p:sp>
      <p:sp>
        <p:nvSpPr>
          <p:cNvPr id="49" name="Textfeld 48">
            <a:extLst>
              <a:ext uri="{FF2B5EF4-FFF2-40B4-BE49-F238E27FC236}">
                <a16:creationId xmlns:a16="http://schemas.microsoft.com/office/drawing/2014/main" id="{B6482904-7FD4-4CD5-9B66-3BE94CE530F7}"/>
              </a:ext>
            </a:extLst>
          </p:cNvPr>
          <p:cNvSpPr txBox="1"/>
          <p:nvPr/>
        </p:nvSpPr>
        <p:spPr>
          <a:xfrm>
            <a:off x="8923053" y="6138976"/>
            <a:ext cx="736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Abb. 11-4</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377D37F-60C7-4C0F-93E7-89E20C7A7027}"/>
              </a:ext>
            </a:extLst>
          </p:cNvPr>
          <p:cNvSpPr>
            <a:spLocks noGrp="1" noChangeArrowheads="1"/>
          </p:cNvSpPr>
          <p:nvPr>
            <p:ph type="title"/>
          </p:nvPr>
        </p:nvSpPr>
        <p:spPr/>
        <p:txBody>
          <a:bodyPr/>
          <a:lstStyle/>
          <a:p>
            <a:pPr eaLnBrk="1" hangingPunct="1"/>
            <a:r>
              <a:rPr lang="de-CH" altLang="de-DE" dirty="0"/>
              <a:t>Ausgestaltungsformen eines Corporate Controllings</a:t>
            </a:r>
            <a:endParaRPr lang="de-DE" altLang="de-DE" dirty="0"/>
          </a:p>
        </p:txBody>
      </p:sp>
      <p:grpSp>
        <p:nvGrpSpPr>
          <p:cNvPr id="12291" name="Gruppieren 1">
            <a:extLst>
              <a:ext uri="{FF2B5EF4-FFF2-40B4-BE49-F238E27FC236}">
                <a16:creationId xmlns:a16="http://schemas.microsoft.com/office/drawing/2014/main" id="{54F57B61-130B-46F0-9608-3A07AB2A01BD}"/>
              </a:ext>
            </a:extLst>
          </p:cNvPr>
          <p:cNvGrpSpPr>
            <a:grpSpLocks/>
          </p:cNvGrpSpPr>
          <p:nvPr/>
        </p:nvGrpSpPr>
        <p:grpSpPr bwMode="auto">
          <a:xfrm>
            <a:off x="254000" y="830263"/>
            <a:ext cx="9250363" cy="5432425"/>
            <a:chOff x="254000" y="830263"/>
            <a:chExt cx="9250363" cy="5431877"/>
          </a:xfrm>
        </p:grpSpPr>
        <p:sp>
          <p:nvSpPr>
            <p:cNvPr id="12292" name="Rectangle 3">
              <a:extLst>
                <a:ext uri="{FF2B5EF4-FFF2-40B4-BE49-F238E27FC236}">
                  <a16:creationId xmlns:a16="http://schemas.microsoft.com/office/drawing/2014/main" id="{4F0E94CD-FDEF-4BE2-BC94-CA781B32EB2C}"/>
                </a:ext>
              </a:extLst>
            </p:cNvPr>
            <p:cNvSpPr>
              <a:spLocks noChangeArrowheads="1"/>
            </p:cNvSpPr>
            <p:nvPr/>
          </p:nvSpPr>
          <p:spPr bwMode="auto">
            <a:xfrm>
              <a:off x="273048" y="837235"/>
              <a:ext cx="9216235" cy="540005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2293" name="Line 4">
              <a:extLst>
                <a:ext uri="{FF2B5EF4-FFF2-40B4-BE49-F238E27FC236}">
                  <a16:creationId xmlns:a16="http://schemas.microsoft.com/office/drawing/2014/main" id="{76E81AFE-6010-41E9-BE52-A530CDBDACCE}"/>
                </a:ext>
              </a:extLst>
            </p:cNvPr>
            <p:cNvSpPr>
              <a:spLocks noChangeShapeType="1"/>
            </p:cNvSpPr>
            <p:nvPr/>
          </p:nvSpPr>
          <p:spPr bwMode="auto">
            <a:xfrm>
              <a:off x="1712788" y="837235"/>
              <a:ext cx="0" cy="540005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294" name="Line 5">
              <a:extLst>
                <a:ext uri="{FF2B5EF4-FFF2-40B4-BE49-F238E27FC236}">
                  <a16:creationId xmlns:a16="http://schemas.microsoft.com/office/drawing/2014/main" id="{9F737193-7D13-4B58-A99B-6C8A421D1BA5}"/>
                </a:ext>
              </a:extLst>
            </p:cNvPr>
            <p:cNvSpPr>
              <a:spLocks noChangeShapeType="1"/>
            </p:cNvSpPr>
            <p:nvPr/>
          </p:nvSpPr>
          <p:spPr bwMode="auto">
            <a:xfrm>
              <a:off x="4304953" y="837235"/>
              <a:ext cx="0" cy="54000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295" name="Line 6">
              <a:extLst>
                <a:ext uri="{FF2B5EF4-FFF2-40B4-BE49-F238E27FC236}">
                  <a16:creationId xmlns:a16="http://schemas.microsoft.com/office/drawing/2014/main" id="{B343A892-8FB6-4C49-A6E1-B8BCC98C44E1}"/>
                </a:ext>
              </a:extLst>
            </p:cNvPr>
            <p:cNvSpPr>
              <a:spLocks noChangeShapeType="1"/>
            </p:cNvSpPr>
            <p:nvPr/>
          </p:nvSpPr>
          <p:spPr bwMode="auto">
            <a:xfrm>
              <a:off x="9489283" y="837235"/>
              <a:ext cx="0" cy="54000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296" name="Line 7">
              <a:extLst>
                <a:ext uri="{FF2B5EF4-FFF2-40B4-BE49-F238E27FC236}">
                  <a16:creationId xmlns:a16="http://schemas.microsoft.com/office/drawing/2014/main" id="{0416A568-0BF1-4B82-99F6-ECD687E29F1C}"/>
                </a:ext>
              </a:extLst>
            </p:cNvPr>
            <p:cNvSpPr>
              <a:spLocks noChangeShapeType="1"/>
            </p:cNvSpPr>
            <p:nvPr/>
          </p:nvSpPr>
          <p:spPr bwMode="auto">
            <a:xfrm rot="-5400000">
              <a:off x="4893865" y="-3228020"/>
              <a:ext cx="0" cy="92114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297" name="Line 9">
              <a:extLst>
                <a:ext uri="{FF2B5EF4-FFF2-40B4-BE49-F238E27FC236}">
                  <a16:creationId xmlns:a16="http://schemas.microsoft.com/office/drawing/2014/main" id="{ED6178AA-56DB-4DE1-8ACD-B7A6F16DBEFE}"/>
                </a:ext>
              </a:extLst>
            </p:cNvPr>
            <p:cNvSpPr>
              <a:spLocks noChangeShapeType="1"/>
            </p:cNvSpPr>
            <p:nvPr/>
          </p:nvSpPr>
          <p:spPr bwMode="auto">
            <a:xfrm rot="-5400000">
              <a:off x="4895452" y="-1656576"/>
              <a:ext cx="0" cy="92114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298" name="Line 11">
              <a:extLst>
                <a:ext uri="{FF2B5EF4-FFF2-40B4-BE49-F238E27FC236}">
                  <a16:creationId xmlns:a16="http://schemas.microsoft.com/office/drawing/2014/main" id="{5543DC08-50E1-4972-B50F-475B17A7B0BE}"/>
                </a:ext>
              </a:extLst>
            </p:cNvPr>
            <p:cNvSpPr>
              <a:spLocks noChangeShapeType="1"/>
            </p:cNvSpPr>
            <p:nvPr/>
          </p:nvSpPr>
          <p:spPr bwMode="auto">
            <a:xfrm rot="-5400000">
              <a:off x="4898627" y="-13702"/>
              <a:ext cx="0" cy="92114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299" name="Line 13">
              <a:extLst>
                <a:ext uri="{FF2B5EF4-FFF2-40B4-BE49-F238E27FC236}">
                  <a16:creationId xmlns:a16="http://schemas.microsoft.com/office/drawing/2014/main" id="{1B9703A0-D2E1-4389-B141-AFBDB2819260}"/>
                </a:ext>
              </a:extLst>
            </p:cNvPr>
            <p:cNvSpPr>
              <a:spLocks noChangeShapeType="1"/>
            </p:cNvSpPr>
            <p:nvPr/>
          </p:nvSpPr>
          <p:spPr bwMode="auto">
            <a:xfrm rot="-5400000">
              <a:off x="4890691" y="1629171"/>
              <a:ext cx="0" cy="92114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300" name="Text Box 14">
              <a:extLst>
                <a:ext uri="{FF2B5EF4-FFF2-40B4-BE49-F238E27FC236}">
                  <a16:creationId xmlns:a16="http://schemas.microsoft.com/office/drawing/2014/main" id="{A4B61369-C52D-48CC-ACF2-FAA391440171}"/>
                </a:ext>
              </a:extLst>
            </p:cNvPr>
            <p:cNvSpPr txBox="1">
              <a:spLocks noChangeArrowheads="1"/>
            </p:cNvSpPr>
            <p:nvPr/>
          </p:nvSpPr>
          <p:spPr bwMode="auto">
            <a:xfrm>
              <a:off x="7092176" y="852072"/>
              <a:ext cx="2225098" cy="52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chemeClr val="tx1"/>
                  </a:solidFill>
                </a:rPr>
                <a:t>Bezogen auf den Output:</a:t>
              </a:r>
              <a:br>
                <a:rPr lang="de-CH" altLang="de-DE" sz="1600" b="1">
                  <a:solidFill>
                    <a:schemeClr val="tx1"/>
                  </a:solidFill>
                </a:rPr>
              </a:br>
              <a:r>
                <a:rPr lang="de-CH" altLang="de-DE" sz="1600" b="1">
                  <a:solidFill>
                    <a:schemeClr val="tx1"/>
                  </a:solidFill>
                </a:rPr>
                <a:t>Ergebnis-Controlling</a:t>
              </a:r>
              <a:endParaRPr lang="de-DE" altLang="de-DE" sz="1600" b="1">
                <a:solidFill>
                  <a:schemeClr val="tx1"/>
                </a:solidFill>
              </a:endParaRPr>
            </a:p>
          </p:txBody>
        </p:sp>
        <p:sp>
          <p:nvSpPr>
            <p:cNvPr id="12301" name="Text Box 15">
              <a:extLst>
                <a:ext uri="{FF2B5EF4-FFF2-40B4-BE49-F238E27FC236}">
                  <a16:creationId xmlns:a16="http://schemas.microsoft.com/office/drawing/2014/main" id="{D86D6937-8062-40A9-8C98-E360784B5810}"/>
                </a:ext>
              </a:extLst>
            </p:cNvPr>
            <p:cNvSpPr txBox="1">
              <a:spLocks noChangeArrowheads="1"/>
            </p:cNvSpPr>
            <p:nvPr/>
          </p:nvSpPr>
          <p:spPr bwMode="auto">
            <a:xfrm>
              <a:off x="1787203" y="852072"/>
              <a:ext cx="2406222" cy="52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chemeClr val="tx1"/>
                  </a:solidFill>
                </a:rPr>
                <a:t>Bezogen auf den Input:</a:t>
              </a:r>
            </a:p>
            <a:p>
              <a:pPr algn="ctr" eaLnBrk="1" hangingPunct="1">
                <a:lnSpc>
                  <a:spcPct val="100000"/>
                </a:lnSpc>
                <a:spcBef>
                  <a:spcPct val="0"/>
                </a:spcBef>
                <a:buClrTx/>
                <a:buSzTx/>
                <a:buFontTx/>
                <a:buNone/>
              </a:pPr>
              <a:r>
                <a:rPr lang="de-CH" altLang="de-DE" sz="1600" b="1">
                  <a:solidFill>
                    <a:schemeClr val="tx1"/>
                  </a:solidFill>
                </a:rPr>
                <a:t>Annahmen-Controlling</a:t>
              </a:r>
              <a:endParaRPr lang="de-DE" altLang="de-DE" sz="1600" b="1">
                <a:solidFill>
                  <a:schemeClr val="tx1"/>
                </a:solidFill>
              </a:endParaRPr>
            </a:p>
          </p:txBody>
        </p:sp>
        <p:sp>
          <p:nvSpPr>
            <p:cNvPr id="12302" name="Line 16">
              <a:extLst>
                <a:ext uri="{FF2B5EF4-FFF2-40B4-BE49-F238E27FC236}">
                  <a16:creationId xmlns:a16="http://schemas.microsoft.com/office/drawing/2014/main" id="{AF62E80E-5719-4902-9CEB-56972A756C62}"/>
                </a:ext>
              </a:extLst>
            </p:cNvPr>
            <p:cNvSpPr>
              <a:spLocks noChangeShapeType="1"/>
            </p:cNvSpPr>
            <p:nvPr/>
          </p:nvSpPr>
          <p:spPr bwMode="auto">
            <a:xfrm>
              <a:off x="6897119" y="837235"/>
              <a:ext cx="0" cy="54000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2303" name="Text Box 17">
              <a:extLst>
                <a:ext uri="{FF2B5EF4-FFF2-40B4-BE49-F238E27FC236}">
                  <a16:creationId xmlns:a16="http://schemas.microsoft.com/office/drawing/2014/main" id="{2C2B7B4E-3A10-4B90-991C-9E954274C593}"/>
                </a:ext>
              </a:extLst>
            </p:cNvPr>
            <p:cNvSpPr txBox="1">
              <a:spLocks noChangeArrowheads="1"/>
            </p:cNvSpPr>
            <p:nvPr/>
          </p:nvSpPr>
          <p:spPr bwMode="auto">
            <a:xfrm>
              <a:off x="4389084" y="852072"/>
              <a:ext cx="2385256" cy="52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chemeClr val="tx1"/>
                  </a:solidFill>
                </a:rPr>
                <a:t>Bezogen auf den Throughput:</a:t>
              </a:r>
            </a:p>
            <a:p>
              <a:pPr algn="ctr" eaLnBrk="1" hangingPunct="1">
                <a:lnSpc>
                  <a:spcPct val="100000"/>
                </a:lnSpc>
                <a:spcBef>
                  <a:spcPct val="0"/>
                </a:spcBef>
                <a:buClrTx/>
                <a:buSzTx/>
                <a:buFontTx/>
                <a:buNone/>
              </a:pPr>
              <a:r>
                <a:rPr lang="de-CH" altLang="de-DE" sz="1600" b="1">
                  <a:solidFill>
                    <a:schemeClr val="tx1"/>
                  </a:solidFill>
                </a:rPr>
                <a:t>Verhaltens-Controlling</a:t>
              </a:r>
              <a:endParaRPr lang="de-DE" altLang="de-DE" sz="1600" b="1">
                <a:solidFill>
                  <a:schemeClr val="tx1"/>
                </a:solidFill>
              </a:endParaRPr>
            </a:p>
          </p:txBody>
        </p:sp>
        <p:sp>
          <p:nvSpPr>
            <p:cNvPr id="12304" name="Text Box 18">
              <a:extLst>
                <a:ext uri="{FF2B5EF4-FFF2-40B4-BE49-F238E27FC236}">
                  <a16:creationId xmlns:a16="http://schemas.microsoft.com/office/drawing/2014/main" id="{CDF3506D-D5E5-41C5-986C-BFC00A274E43}"/>
                </a:ext>
              </a:extLst>
            </p:cNvPr>
            <p:cNvSpPr txBox="1">
              <a:spLocks noChangeArrowheads="1"/>
            </p:cNvSpPr>
            <p:nvPr/>
          </p:nvSpPr>
          <p:spPr bwMode="auto">
            <a:xfrm>
              <a:off x="254000" y="1362638"/>
              <a:ext cx="1090520" cy="517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b="1">
                  <a:solidFill>
                    <a:schemeClr val="tx1"/>
                  </a:solidFill>
                </a:rPr>
                <a:t>Corporate-</a:t>
              </a:r>
              <a:br>
                <a:rPr lang="de-CH" altLang="de-DE" sz="1400" b="1">
                  <a:solidFill>
                    <a:schemeClr val="tx1"/>
                  </a:solidFill>
                </a:rPr>
              </a:br>
              <a:r>
                <a:rPr lang="de-CH" altLang="de-DE" sz="1400" b="1">
                  <a:solidFill>
                    <a:schemeClr val="tx1"/>
                  </a:solidFill>
                </a:rPr>
                <a:t>Ebene</a:t>
              </a:r>
              <a:endParaRPr lang="de-DE" altLang="de-DE" sz="1400" b="1">
                <a:solidFill>
                  <a:schemeClr val="tx1"/>
                </a:solidFill>
              </a:endParaRPr>
            </a:p>
          </p:txBody>
        </p:sp>
        <p:sp>
          <p:nvSpPr>
            <p:cNvPr id="12305" name="Text Box 27">
              <a:extLst>
                <a:ext uri="{FF2B5EF4-FFF2-40B4-BE49-F238E27FC236}">
                  <a16:creationId xmlns:a16="http://schemas.microsoft.com/office/drawing/2014/main" id="{6B652EE0-4CBC-4C73-8331-656EA686E9C3}"/>
                </a:ext>
              </a:extLst>
            </p:cNvPr>
            <p:cNvSpPr txBox="1">
              <a:spLocks noChangeArrowheads="1"/>
            </p:cNvSpPr>
            <p:nvPr/>
          </p:nvSpPr>
          <p:spPr bwMode="auto">
            <a:xfrm>
              <a:off x="4304953" y="1397559"/>
              <a:ext cx="2592166" cy="1006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Wurden der normative Rahmen und die Corporate Strategy über Aktivitäten auf der Corporate-Ebene so implementiert, wie es intendiert war? </a:t>
              </a:r>
              <a:br>
                <a:rPr lang="de-DE" altLang="de-DE" sz="1000">
                  <a:solidFill>
                    <a:schemeClr val="tx1"/>
                  </a:solidFill>
                </a:rPr>
              </a:br>
              <a:r>
                <a:rPr lang="de-DE" altLang="de-DE" sz="1000">
                  <a:solidFill>
                    <a:schemeClr val="tx1"/>
                  </a:solidFill>
                </a:rPr>
                <a:t>Befindet man sich dabei im vereinbarten Zeit- und Budgetrahmen?</a:t>
              </a:r>
            </a:p>
          </p:txBody>
        </p:sp>
        <p:sp>
          <p:nvSpPr>
            <p:cNvPr id="12306" name="Text Box 29">
              <a:extLst>
                <a:ext uri="{FF2B5EF4-FFF2-40B4-BE49-F238E27FC236}">
                  <a16:creationId xmlns:a16="http://schemas.microsoft.com/office/drawing/2014/main" id="{B2D6972F-2A6D-420E-9EA7-A4C6AC3437D8}"/>
                </a:ext>
              </a:extLst>
            </p:cNvPr>
            <p:cNvSpPr txBox="1">
              <a:spLocks noChangeArrowheads="1"/>
            </p:cNvSpPr>
            <p:nvPr/>
          </p:nvSpPr>
          <p:spPr bwMode="auto">
            <a:xfrm>
              <a:off x="4304953" y="2999162"/>
              <a:ext cx="2592166" cy="1463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Wurden die vereinbarten Geschäftsstrategien über Aktivitäten auf der Geschäfts-Ebene so implementiert, wie es intendiert war?</a:t>
              </a:r>
              <a:br>
                <a:rPr lang="de-DE" altLang="de-DE" sz="1000">
                  <a:solidFill>
                    <a:schemeClr val="tx1"/>
                  </a:solidFill>
                </a:rPr>
              </a:br>
              <a:r>
                <a:rPr lang="de-DE" altLang="de-DE" sz="1000">
                  <a:solidFill>
                    <a:schemeClr val="tx1"/>
                  </a:solidFill>
                </a:rPr>
                <a:t>Erfüllt man die vereinbarten Rollen im Portfolio? </a:t>
              </a:r>
            </a:p>
            <a:p>
              <a:pPr eaLnBrk="1" hangingPunct="1">
                <a:lnSpc>
                  <a:spcPct val="100000"/>
                </a:lnSpc>
                <a:spcBef>
                  <a:spcPct val="0"/>
                </a:spcBef>
                <a:buClrTx/>
                <a:buSzTx/>
                <a:buFontTx/>
                <a:buNone/>
              </a:pPr>
              <a:r>
                <a:rPr lang="de-DE" altLang="de-DE" sz="1000">
                  <a:solidFill>
                    <a:schemeClr val="tx1"/>
                  </a:solidFill>
                </a:rPr>
                <a:t>Befindet man sich dabei im vereinbarten Zeit- und Budgetrahmen?</a:t>
              </a:r>
            </a:p>
            <a:p>
              <a:pPr eaLnBrk="1" hangingPunct="1">
                <a:lnSpc>
                  <a:spcPct val="100000"/>
                </a:lnSpc>
                <a:spcBef>
                  <a:spcPct val="0"/>
                </a:spcBef>
                <a:buClrTx/>
                <a:buSzTx/>
                <a:buFontTx/>
                <a:buNone/>
              </a:pPr>
              <a:endParaRPr lang="de-DE" altLang="de-DE" sz="1000">
                <a:solidFill>
                  <a:schemeClr val="tx1"/>
                </a:solidFill>
              </a:endParaRPr>
            </a:p>
          </p:txBody>
        </p:sp>
        <p:sp>
          <p:nvSpPr>
            <p:cNvPr id="12307" name="Text Box 31">
              <a:extLst>
                <a:ext uri="{FF2B5EF4-FFF2-40B4-BE49-F238E27FC236}">
                  <a16:creationId xmlns:a16="http://schemas.microsoft.com/office/drawing/2014/main" id="{3E99CDBA-7A3F-4DBC-9195-85AE39609628}"/>
                </a:ext>
              </a:extLst>
            </p:cNvPr>
            <p:cNvSpPr txBox="1">
              <a:spLocks noChangeArrowheads="1"/>
            </p:cNvSpPr>
            <p:nvPr/>
          </p:nvSpPr>
          <p:spPr bwMode="auto">
            <a:xfrm>
              <a:off x="4304953" y="4630924"/>
              <a:ext cx="259216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Wurden die vereinbarten Strategien der Zentralbereiche über Aktivitäten auf der Corporate Center-Ebene so implementiert, wie es intendiert war? </a:t>
              </a:r>
            </a:p>
            <a:p>
              <a:pPr eaLnBrk="1" hangingPunct="1">
                <a:lnSpc>
                  <a:spcPct val="100000"/>
                </a:lnSpc>
                <a:spcBef>
                  <a:spcPct val="0"/>
                </a:spcBef>
                <a:buClrTx/>
                <a:buSzTx/>
                <a:buFontTx/>
                <a:buNone/>
              </a:pPr>
              <a:r>
                <a:rPr lang="de-DE" altLang="de-DE" sz="1000">
                  <a:solidFill>
                    <a:schemeClr val="tx1"/>
                  </a:solidFill>
                </a:rPr>
                <a:t>Befindet man sich dabei im vereinbarten Zeit- und Budgetrahmen?</a:t>
              </a:r>
              <a:endParaRPr lang="de-DE" altLang="de-DE" sz="1000">
                <a:solidFill>
                  <a:schemeClr val="tx1"/>
                </a:solidFill>
                <a:latin typeface="Arial Narrow" panose="020B0606020202030204" pitchFamily="34" charset="0"/>
              </a:endParaRPr>
            </a:p>
          </p:txBody>
        </p:sp>
        <p:grpSp>
          <p:nvGrpSpPr>
            <p:cNvPr id="12308" name="Gruppieren 34">
              <a:extLst>
                <a:ext uri="{FF2B5EF4-FFF2-40B4-BE49-F238E27FC236}">
                  <a16:creationId xmlns:a16="http://schemas.microsoft.com/office/drawing/2014/main" id="{2EED8886-5E09-41E2-B451-3BA4143D64DA}"/>
                </a:ext>
              </a:extLst>
            </p:cNvPr>
            <p:cNvGrpSpPr>
              <a:grpSpLocks/>
            </p:cNvGrpSpPr>
            <p:nvPr/>
          </p:nvGrpSpPr>
          <p:grpSpPr bwMode="auto">
            <a:xfrm>
              <a:off x="1725474" y="1397559"/>
              <a:ext cx="2592166" cy="4556803"/>
              <a:chOff x="6897688" y="1397001"/>
              <a:chExt cx="2592388" cy="4557328"/>
            </a:xfrm>
          </p:grpSpPr>
          <p:sp>
            <p:nvSpPr>
              <p:cNvPr id="12318" name="Text Box 20">
                <a:extLst>
                  <a:ext uri="{FF2B5EF4-FFF2-40B4-BE49-F238E27FC236}">
                    <a16:creationId xmlns:a16="http://schemas.microsoft.com/office/drawing/2014/main" id="{169076FF-29DF-4416-9611-847E486F345D}"/>
                  </a:ext>
                </a:extLst>
              </p:cNvPr>
              <p:cNvSpPr txBox="1">
                <a:spLocks noChangeArrowheads="1"/>
              </p:cNvSpPr>
              <p:nvPr/>
            </p:nvSpPr>
            <p:spPr bwMode="auto">
              <a:xfrm>
                <a:off x="6897688" y="1397001"/>
                <a:ext cx="2592388"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Treffen die zentralen Annahmen, auf die der normative Rahmen und die Corporate Strategy aufbauen, derzeit noch zu? </a:t>
                </a:r>
                <a:br>
                  <a:rPr lang="de-DE" altLang="de-DE" sz="1000">
                    <a:solidFill>
                      <a:schemeClr val="tx1"/>
                    </a:solidFill>
                  </a:rPr>
                </a:br>
                <a:r>
                  <a:rPr lang="de-DE" altLang="de-DE" sz="1000">
                    <a:solidFill>
                      <a:schemeClr val="tx1"/>
                    </a:solidFill>
                  </a:rPr>
                  <a:t>Wurden ausreichend neue Trends sowie Chancen und Risiken, denen sich das MGU als Ganzes gegenüber sieht, berücksichtigt?</a:t>
                </a:r>
              </a:p>
            </p:txBody>
          </p:sp>
          <p:sp>
            <p:nvSpPr>
              <p:cNvPr id="12319" name="Text Box 22">
                <a:extLst>
                  <a:ext uri="{FF2B5EF4-FFF2-40B4-BE49-F238E27FC236}">
                    <a16:creationId xmlns:a16="http://schemas.microsoft.com/office/drawing/2014/main" id="{A0D24845-6E91-461B-A947-AA522A260904}"/>
                  </a:ext>
                </a:extLst>
              </p:cNvPr>
              <p:cNvSpPr txBox="1">
                <a:spLocks noChangeArrowheads="1"/>
              </p:cNvSpPr>
              <p:nvPr/>
            </p:nvSpPr>
            <p:spPr bwMode="auto">
              <a:xfrm>
                <a:off x="6897688" y="2998788"/>
                <a:ext cx="2592388"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Treffen die zentralen Annahmen, auf die die Geschäftsstrategien aufbauen, derzeit noch zu? </a:t>
                </a:r>
                <a:br>
                  <a:rPr lang="de-DE" altLang="de-DE" sz="1000">
                    <a:solidFill>
                      <a:schemeClr val="tx1"/>
                    </a:solidFill>
                  </a:rPr>
                </a:br>
                <a:r>
                  <a:rPr lang="de-DE" altLang="de-DE" sz="1000">
                    <a:solidFill>
                      <a:schemeClr val="tx1"/>
                    </a:solidFill>
                  </a:rPr>
                  <a:t>Wurden ausreichend neue Trends sowie Chancen und Risiken, denen sich die Geschäfte gegenüber sehen, berücksichtigt?</a:t>
                </a:r>
              </a:p>
            </p:txBody>
          </p:sp>
          <p:sp>
            <p:nvSpPr>
              <p:cNvPr id="12320" name="Text Box 24">
                <a:extLst>
                  <a:ext uri="{FF2B5EF4-FFF2-40B4-BE49-F238E27FC236}">
                    <a16:creationId xmlns:a16="http://schemas.microsoft.com/office/drawing/2014/main" id="{174C4ECB-B0C0-4FDA-9CD1-A22F7B96A73B}"/>
                  </a:ext>
                </a:extLst>
              </p:cNvPr>
              <p:cNvSpPr txBox="1">
                <a:spLocks noChangeArrowheads="1"/>
              </p:cNvSpPr>
              <p:nvPr/>
            </p:nvSpPr>
            <p:spPr bwMode="auto">
              <a:xfrm>
                <a:off x="6897688" y="4630738"/>
                <a:ext cx="2592388" cy="1323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dirty="0">
                    <a:solidFill>
                      <a:schemeClr val="tx1"/>
                    </a:solidFill>
                  </a:rPr>
                  <a:t>Treffen die zentralen Annahmen, auf die die Strategien der Zentralbereiche aufbauen, derzeit noch zu? </a:t>
                </a:r>
                <a:br>
                  <a:rPr lang="de-DE" altLang="de-DE" sz="1000" dirty="0">
                    <a:solidFill>
                      <a:schemeClr val="tx1"/>
                    </a:solidFill>
                  </a:rPr>
                </a:br>
                <a:r>
                  <a:rPr lang="de-DE" altLang="de-DE" sz="1000" dirty="0">
                    <a:solidFill>
                      <a:schemeClr val="tx1"/>
                    </a:solidFill>
                  </a:rPr>
                  <a:t>Wurden ausreichend neue Trends sowie Chancen und Risiken denen sich die Zentralbereiche gegenüber sehen, berücksichtigt?</a:t>
                </a:r>
              </a:p>
              <a:p>
                <a:pPr eaLnBrk="1" hangingPunct="1">
                  <a:lnSpc>
                    <a:spcPct val="100000"/>
                  </a:lnSpc>
                  <a:spcBef>
                    <a:spcPct val="0"/>
                  </a:spcBef>
                  <a:buClrTx/>
                  <a:buSzTx/>
                  <a:buFontTx/>
                  <a:buNone/>
                </a:pPr>
                <a:endParaRPr lang="de-DE" altLang="de-DE" sz="1000" dirty="0">
                  <a:solidFill>
                    <a:schemeClr val="tx1"/>
                  </a:solidFill>
                  <a:latin typeface="Arial Narrow" panose="020B0606020202030204" pitchFamily="34" charset="0"/>
                </a:endParaRPr>
              </a:p>
            </p:txBody>
          </p:sp>
        </p:grpSp>
        <p:grpSp>
          <p:nvGrpSpPr>
            <p:cNvPr id="12309" name="Gruppieren 32">
              <a:extLst>
                <a:ext uri="{FF2B5EF4-FFF2-40B4-BE49-F238E27FC236}">
                  <a16:creationId xmlns:a16="http://schemas.microsoft.com/office/drawing/2014/main" id="{00FB8F20-587B-4D05-BB12-9BAC67AA5B50}"/>
                </a:ext>
              </a:extLst>
            </p:cNvPr>
            <p:cNvGrpSpPr>
              <a:grpSpLocks/>
            </p:cNvGrpSpPr>
            <p:nvPr/>
          </p:nvGrpSpPr>
          <p:grpSpPr bwMode="auto">
            <a:xfrm>
              <a:off x="6881258" y="1397559"/>
              <a:ext cx="2592166" cy="4864581"/>
              <a:chOff x="1692275" y="1397001"/>
              <a:chExt cx="2592388" cy="4865140"/>
            </a:xfrm>
          </p:grpSpPr>
          <p:sp>
            <p:nvSpPr>
              <p:cNvPr id="12315" name="Text Box 34">
                <a:extLst>
                  <a:ext uri="{FF2B5EF4-FFF2-40B4-BE49-F238E27FC236}">
                    <a16:creationId xmlns:a16="http://schemas.microsoft.com/office/drawing/2014/main" id="{E0E289D1-6EA5-42CC-8F30-88B8D00418DA}"/>
                  </a:ext>
                </a:extLst>
              </p:cNvPr>
              <p:cNvSpPr txBox="1">
                <a:spLocks noChangeArrowheads="1"/>
              </p:cNvSpPr>
              <p:nvPr/>
            </p:nvSpPr>
            <p:spPr bwMode="auto">
              <a:xfrm>
                <a:off x="1692275" y="1397001"/>
                <a:ext cx="259238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Welche Wirkungen haben die bisherigen Aktivitäten bzgl. der Unternehmensziele gezeigt? Ergab die bisherige Umsetzung die intendierten Resultate? </a:t>
                </a:r>
                <a:br>
                  <a:rPr lang="de-DE" altLang="de-DE" sz="1000">
                    <a:solidFill>
                      <a:schemeClr val="tx1"/>
                    </a:solidFill>
                  </a:rPr>
                </a:br>
                <a:r>
                  <a:rPr lang="de-DE" altLang="de-DE" sz="1000">
                    <a:solidFill>
                      <a:schemeClr val="tx1"/>
                    </a:solidFill>
                  </a:rPr>
                  <a:t>Wie hat man sich insbesondere bzgl. der Ziele, die mit angestrebten Corporate-Wettbewerbsvorteilen verbunden sind, entwickelt?</a:t>
                </a:r>
              </a:p>
            </p:txBody>
          </p:sp>
          <p:sp>
            <p:nvSpPr>
              <p:cNvPr id="12316" name="Text Box 36">
                <a:extLst>
                  <a:ext uri="{FF2B5EF4-FFF2-40B4-BE49-F238E27FC236}">
                    <a16:creationId xmlns:a16="http://schemas.microsoft.com/office/drawing/2014/main" id="{E5683F73-74BD-4927-A8AB-6F715D453983}"/>
                  </a:ext>
                </a:extLst>
              </p:cNvPr>
              <p:cNvSpPr txBox="1">
                <a:spLocks noChangeArrowheads="1"/>
              </p:cNvSpPr>
              <p:nvPr/>
            </p:nvSpPr>
            <p:spPr bwMode="auto">
              <a:xfrm>
                <a:off x="1692275" y="2998788"/>
                <a:ext cx="2592388"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Welche Wirkungen haben die bisherigen Aktivitäten bzgl. der auf der Geschäftsebene getroffenen Zielvereinbarungen gezeigt? Ergab die bisherige Umsetzung die intendierten Resultate? </a:t>
                </a:r>
                <a:br>
                  <a:rPr lang="de-DE" altLang="de-DE" sz="1000">
                    <a:solidFill>
                      <a:schemeClr val="tx1"/>
                    </a:solidFill>
                  </a:rPr>
                </a:br>
                <a:r>
                  <a:rPr lang="de-DE" altLang="de-DE" sz="1000">
                    <a:solidFill>
                      <a:schemeClr val="tx1"/>
                    </a:solidFill>
                  </a:rPr>
                  <a:t>Wie hat man sich insbesondere bzgl. der Ziele, die mit angestrebten Wettbewerbsvorteilen verbunden sind, entwickelt?</a:t>
                </a:r>
              </a:p>
            </p:txBody>
          </p:sp>
          <p:sp>
            <p:nvSpPr>
              <p:cNvPr id="12317" name="Text Box 38">
                <a:extLst>
                  <a:ext uri="{FF2B5EF4-FFF2-40B4-BE49-F238E27FC236}">
                    <a16:creationId xmlns:a16="http://schemas.microsoft.com/office/drawing/2014/main" id="{D7281191-EB46-4CB8-8EC6-8F3D6F81F54A}"/>
                  </a:ext>
                </a:extLst>
              </p:cNvPr>
              <p:cNvSpPr txBox="1">
                <a:spLocks noChangeArrowheads="1"/>
              </p:cNvSpPr>
              <p:nvPr/>
            </p:nvSpPr>
            <p:spPr bwMode="auto">
              <a:xfrm>
                <a:off x="1692275" y="4630738"/>
                <a:ext cx="2592388" cy="163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DE" altLang="de-DE" sz="1000">
                    <a:solidFill>
                      <a:schemeClr val="tx1"/>
                    </a:solidFill>
                  </a:rPr>
                  <a:t>Welche Wirkungen haben die bisherigen Aktivitäten bzgl. der auf der Corporate Center-Ebene getroffenen Zielvereinbar-ungen gezeigt? Ergab die bisherige Umsetzung die intendierten Resultate? </a:t>
                </a:r>
                <a:br>
                  <a:rPr lang="de-DE" altLang="de-DE" sz="1000">
                    <a:solidFill>
                      <a:schemeClr val="tx1"/>
                    </a:solidFill>
                  </a:rPr>
                </a:br>
                <a:r>
                  <a:rPr lang="de-DE" altLang="de-DE" sz="1000">
                    <a:solidFill>
                      <a:schemeClr val="tx1"/>
                    </a:solidFill>
                  </a:rPr>
                  <a:t>Konnten die mit Servicezentren angestrebten Kostenvorteile erzielt werden? Konnten die mit dem Kompetenzzentren angestrebten Differenzierungsvorteile erzielt werden?</a:t>
                </a:r>
              </a:p>
            </p:txBody>
          </p:sp>
        </p:grpSp>
        <p:sp>
          <p:nvSpPr>
            <p:cNvPr id="12310" name="Text Box 40">
              <a:extLst>
                <a:ext uri="{FF2B5EF4-FFF2-40B4-BE49-F238E27FC236}">
                  <a16:creationId xmlns:a16="http://schemas.microsoft.com/office/drawing/2014/main" id="{1872ACC3-C67F-4E0F-8EE4-FE8D1E9C9D13}"/>
                </a:ext>
              </a:extLst>
            </p:cNvPr>
            <p:cNvSpPr txBox="1">
              <a:spLocks noChangeArrowheads="1"/>
            </p:cNvSpPr>
            <p:nvPr/>
          </p:nvSpPr>
          <p:spPr bwMode="auto">
            <a:xfrm>
              <a:off x="254000" y="2975352"/>
              <a:ext cx="1300356"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b="1">
                  <a:solidFill>
                    <a:schemeClr val="tx1"/>
                  </a:solidFill>
                </a:rPr>
                <a:t>Geschäfts-</a:t>
              </a:r>
              <a:br>
                <a:rPr lang="de-CH" altLang="de-DE" sz="1400" b="1">
                  <a:solidFill>
                    <a:schemeClr val="tx1"/>
                  </a:solidFill>
                </a:rPr>
              </a:br>
              <a:r>
                <a:rPr lang="de-CH" altLang="de-DE" sz="1400" b="1">
                  <a:solidFill>
                    <a:schemeClr val="tx1"/>
                  </a:solidFill>
                </a:rPr>
                <a:t>Ebene</a:t>
              </a:r>
              <a:br>
                <a:rPr lang="de-CH" altLang="de-DE" sz="1400" b="1">
                  <a:solidFill>
                    <a:schemeClr val="tx1"/>
                  </a:solidFill>
                </a:rPr>
              </a:br>
              <a:r>
                <a:rPr lang="de-CH" altLang="de-DE" sz="1200">
                  <a:solidFill>
                    <a:schemeClr val="tx1"/>
                  </a:solidFill>
                  <a:latin typeface="Arial Narrow" panose="020B0606020202030204" pitchFamily="34" charset="0"/>
                </a:rPr>
                <a:t>Strategische </a:t>
              </a:r>
              <a:br>
                <a:rPr lang="de-CH" altLang="de-DE" sz="1200">
                  <a:solidFill>
                    <a:schemeClr val="tx1"/>
                  </a:solidFill>
                  <a:latin typeface="Arial Narrow" panose="020B0606020202030204" pitchFamily="34" charset="0"/>
                </a:rPr>
              </a:br>
              <a:r>
                <a:rPr lang="de-CH" altLang="de-DE" sz="1200">
                  <a:solidFill>
                    <a:schemeClr val="tx1"/>
                  </a:solidFill>
                  <a:latin typeface="Arial Narrow" panose="020B0606020202030204" pitchFamily="34" charset="0"/>
                </a:rPr>
                <a:t>Geschäftseinheiten </a:t>
              </a:r>
              <a:br>
                <a:rPr lang="de-CH" altLang="de-DE" sz="1200">
                  <a:solidFill>
                    <a:schemeClr val="tx1"/>
                  </a:solidFill>
                  <a:latin typeface="Arial Narrow" panose="020B0606020202030204" pitchFamily="34" charset="0"/>
                </a:rPr>
              </a:br>
              <a:r>
                <a:rPr lang="de-CH" altLang="de-DE" sz="1200">
                  <a:solidFill>
                    <a:schemeClr val="tx1"/>
                  </a:solidFill>
                  <a:latin typeface="Arial Narrow" panose="020B0606020202030204" pitchFamily="34" charset="0"/>
                </a:rPr>
                <a:t>(SGE),</a:t>
              </a:r>
              <a:br>
                <a:rPr lang="de-CH" altLang="de-DE" sz="1200">
                  <a:solidFill>
                    <a:schemeClr val="tx1"/>
                  </a:solidFill>
                  <a:latin typeface="Arial Narrow" panose="020B0606020202030204" pitchFamily="34" charset="0"/>
                </a:rPr>
              </a:br>
              <a:r>
                <a:rPr lang="de-CH" altLang="de-DE" sz="1200">
                  <a:solidFill>
                    <a:schemeClr val="tx1"/>
                  </a:solidFill>
                  <a:latin typeface="Arial Narrow" panose="020B0606020202030204" pitchFamily="34" charset="0"/>
                </a:rPr>
                <a:t>Sekundäreinheiten</a:t>
              </a:r>
              <a:endParaRPr lang="de-DE" altLang="de-DE" sz="1200">
                <a:solidFill>
                  <a:schemeClr val="tx1"/>
                </a:solidFill>
                <a:latin typeface="Arial Narrow" panose="020B0606020202030204" pitchFamily="34" charset="0"/>
              </a:endParaRPr>
            </a:p>
          </p:txBody>
        </p:sp>
        <p:sp>
          <p:nvSpPr>
            <p:cNvPr id="12311" name="Text Box 41">
              <a:extLst>
                <a:ext uri="{FF2B5EF4-FFF2-40B4-BE49-F238E27FC236}">
                  <a16:creationId xmlns:a16="http://schemas.microsoft.com/office/drawing/2014/main" id="{CF82E62B-7FDF-4EC6-80DE-F8D8DBDAB5C5}"/>
                </a:ext>
              </a:extLst>
            </p:cNvPr>
            <p:cNvSpPr txBox="1">
              <a:spLocks noChangeArrowheads="1"/>
            </p:cNvSpPr>
            <p:nvPr/>
          </p:nvSpPr>
          <p:spPr bwMode="auto">
            <a:xfrm>
              <a:off x="254000" y="4630924"/>
              <a:ext cx="14430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400" b="1">
                  <a:solidFill>
                    <a:schemeClr val="tx1"/>
                  </a:solidFill>
                </a:rPr>
                <a:t>Corporate</a:t>
              </a:r>
              <a:br>
                <a:rPr lang="de-CH" altLang="de-DE" sz="1400" b="1">
                  <a:solidFill>
                    <a:schemeClr val="tx1"/>
                  </a:solidFill>
                </a:rPr>
              </a:br>
              <a:r>
                <a:rPr lang="de-CH" altLang="de-DE" sz="1400" b="1">
                  <a:solidFill>
                    <a:schemeClr val="tx1"/>
                  </a:solidFill>
                </a:rPr>
                <a:t>Center-</a:t>
              </a:r>
              <a:br>
                <a:rPr lang="de-CH" altLang="de-DE" sz="1400" b="1">
                  <a:solidFill>
                    <a:schemeClr val="tx1"/>
                  </a:solidFill>
                </a:rPr>
              </a:br>
              <a:r>
                <a:rPr lang="de-CH" altLang="de-DE" sz="1400" b="1">
                  <a:solidFill>
                    <a:schemeClr val="tx1"/>
                  </a:solidFill>
                </a:rPr>
                <a:t>Ebene</a:t>
              </a:r>
            </a:p>
            <a:p>
              <a:pPr eaLnBrk="1" hangingPunct="1">
                <a:lnSpc>
                  <a:spcPct val="100000"/>
                </a:lnSpc>
                <a:spcBef>
                  <a:spcPct val="0"/>
                </a:spcBef>
                <a:buClrTx/>
                <a:buSzTx/>
                <a:buFontTx/>
                <a:buNone/>
              </a:pPr>
              <a:r>
                <a:rPr lang="de-CH" altLang="de-DE" sz="1200">
                  <a:solidFill>
                    <a:schemeClr val="tx1"/>
                  </a:solidFill>
                  <a:latin typeface="Arial Narrow" panose="020B0606020202030204" pitchFamily="34" charset="0"/>
                </a:rPr>
                <a:t>Corporate Funktionen,</a:t>
              </a:r>
            </a:p>
            <a:p>
              <a:pPr eaLnBrk="1" hangingPunct="1">
                <a:lnSpc>
                  <a:spcPct val="100000"/>
                </a:lnSpc>
                <a:spcBef>
                  <a:spcPct val="0"/>
                </a:spcBef>
                <a:buClrTx/>
                <a:buSzTx/>
                <a:buFontTx/>
                <a:buNone/>
              </a:pPr>
              <a:r>
                <a:rPr lang="de-CH" altLang="de-DE" sz="1200">
                  <a:solidFill>
                    <a:schemeClr val="tx1"/>
                  </a:solidFill>
                  <a:latin typeface="Arial Narrow" panose="020B0606020202030204" pitchFamily="34" charset="0"/>
                </a:rPr>
                <a:t>Servicezentren,</a:t>
              </a:r>
              <a:br>
                <a:rPr lang="de-CH" altLang="de-DE" sz="1200">
                  <a:solidFill>
                    <a:schemeClr val="tx1"/>
                  </a:solidFill>
                  <a:latin typeface="Arial Narrow" panose="020B0606020202030204" pitchFamily="34" charset="0"/>
                </a:rPr>
              </a:br>
              <a:r>
                <a:rPr lang="de-CH" altLang="de-DE" sz="1200">
                  <a:solidFill>
                    <a:schemeClr val="tx1"/>
                  </a:solidFill>
                  <a:latin typeface="Arial Narrow" panose="020B0606020202030204" pitchFamily="34" charset="0"/>
                </a:rPr>
                <a:t>Kompetenzzentren</a:t>
              </a:r>
              <a:endParaRPr lang="de-DE" altLang="de-DE" sz="1200" b="1">
                <a:solidFill>
                  <a:schemeClr val="tx1"/>
                </a:solidFill>
                <a:latin typeface="Arial Narrow" panose="020B0606020202030204" pitchFamily="34" charset="0"/>
              </a:endParaRPr>
            </a:p>
          </p:txBody>
        </p:sp>
        <p:sp>
          <p:nvSpPr>
            <p:cNvPr id="12312" name="Text Box 43">
              <a:extLst>
                <a:ext uri="{FF2B5EF4-FFF2-40B4-BE49-F238E27FC236}">
                  <a16:creationId xmlns:a16="http://schemas.microsoft.com/office/drawing/2014/main" id="{D6D5DF9C-F806-4E25-B1D1-580F78241D48}"/>
                </a:ext>
              </a:extLst>
            </p:cNvPr>
            <p:cNvSpPr txBox="1">
              <a:spLocks noChangeArrowheads="1"/>
            </p:cNvSpPr>
            <p:nvPr/>
          </p:nvSpPr>
          <p:spPr bwMode="auto">
            <a:xfrm>
              <a:off x="808318" y="843856"/>
              <a:ext cx="904797" cy="396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r" eaLnBrk="1" hangingPunct="1">
                <a:lnSpc>
                  <a:spcPct val="100000"/>
                </a:lnSpc>
                <a:spcBef>
                  <a:spcPct val="0"/>
                </a:spcBef>
                <a:buClrTx/>
                <a:buSzTx/>
                <a:buFontTx/>
                <a:buNone/>
              </a:pPr>
              <a:r>
                <a:rPr lang="de-CH" altLang="de-DE" sz="1000" b="1">
                  <a:solidFill>
                    <a:schemeClr val="tx1"/>
                  </a:solidFill>
                </a:rPr>
                <a:t>Controlling-</a:t>
              </a:r>
              <a:br>
                <a:rPr lang="de-CH" altLang="de-DE" sz="1000" b="1">
                  <a:solidFill>
                    <a:schemeClr val="tx1"/>
                  </a:solidFill>
                </a:rPr>
              </a:br>
              <a:r>
                <a:rPr lang="de-CH" altLang="de-DE" sz="1000" b="1">
                  <a:solidFill>
                    <a:schemeClr val="tx1"/>
                  </a:solidFill>
                </a:rPr>
                <a:t>form</a:t>
              </a:r>
              <a:endParaRPr lang="de-DE" altLang="de-DE" sz="1000" b="1">
                <a:solidFill>
                  <a:schemeClr val="tx1"/>
                </a:solidFill>
              </a:endParaRPr>
            </a:p>
          </p:txBody>
        </p:sp>
        <p:sp>
          <p:nvSpPr>
            <p:cNvPr id="12313" name="Text Box 43">
              <a:extLst>
                <a:ext uri="{FF2B5EF4-FFF2-40B4-BE49-F238E27FC236}">
                  <a16:creationId xmlns:a16="http://schemas.microsoft.com/office/drawing/2014/main" id="{7D321C86-AEA0-4642-BC2E-725B5207194B}"/>
                </a:ext>
              </a:extLst>
            </p:cNvPr>
            <p:cNvSpPr txBox="1">
              <a:spLocks noChangeArrowheads="1"/>
            </p:cNvSpPr>
            <p:nvPr/>
          </p:nvSpPr>
          <p:spPr bwMode="auto">
            <a:xfrm>
              <a:off x="279718" y="830263"/>
              <a:ext cx="553310"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b="1">
                  <a:solidFill>
                    <a:schemeClr val="tx1"/>
                  </a:solidFill>
                </a:rPr>
                <a:t>Be-</a:t>
              </a:r>
              <a:br>
                <a:rPr lang="de-CH" altLang="de-DE" sz="1000" b="1">
                  <a:solidFill>
                    <a:schemeClr val="tx1"/>
                  </a:solidFill>
                </a:rPr>
              </a:br>
              <a:r>
                <a:rPr lang="de-CH" altLang="de-DE" sz="1000" b="1">
                  <a:solidFill>
                    <a:schemeClr val="tx1"/>
                  </a:solidFill>
                </a:rPr>
                <a:t>zugs-</a:t>
              </a:r>
              <a:br>
                <a:rPr lang="de-CH" altLang="de-DE" sz="1000" b="1">
                  <a:solidFill>
                    <a:schemeClr val="tx1"/>
                  </a:solidFill>
                </a:rPr>
              </a:br>
              <a:r>
                <a:rPr lang="de-CH" altLang="de-DE" sz="1000" b="1">
                  <a:solidFill>
                    <a:schemeClr val="tx1"/>
                  </a:solidFill>
                </a:rPr>
                <a:t>ebene</a:t>
              </a:r>
              <a:endParaRPr lang="de-DE" altLang="de-DE" sz="1000" b="1">
                <a:solidFill>
                  <a:schemeClr val="tx1"/>
                </a:solidFill>
              </a:endParaRPr>
            </a:p>
          </p:txBody>
        </p:sp>
        <p:cxnSp>
          <p:nvCxnSpPr>
            <p:cNvPr id="12314" name="Gerade Verbindung 31">
              <a:extLst>
                <a:ext uri="{FF2B5EF4-FFF2-40B4-BE49-F238E27FC236}">
                  <a16:creationId xmlns:a16="http://schemas.microsoft.com/office/drawing/2014/main" id="{D06763BE-260D-473C-9902-E454C43D197A}"/>
                </a:ext>
              </a:extLst>
            </p:cNvPr>
            <p:cNvCxnSpPr>
              <a:cxnSpLocks noChangeShapeType="1"/>
              <a:stCxn id="12313" idx="0"/>
            </p:cNvCxnSpPr>
            <p:nvPr/>
          </p:nvCxnSpPr>
          <p:spPr bwMode="auto">
            <a:xfrm rot="16200000" flipH="1">
              <a:off x="562025" y="824611"/>
              <a:ext cx="527597" cy="538903"/>
            </a:xfrm>
            <a:prstGeom prst="line">
              <a:avLst/>
            </a:prstGeom>
            <a:noFill/>
            <a:ln w="12700" algn="ctr">
              <a:solidFill>
                <a:schemeClr val="tx1"/>
              </a:solidFill>
              <a:prstDash val="sysDot"/>
              <a:round/>
              <a:headEnd/>
              <a:tailEnd/>
            </a:ln>
            <a:extLst>
              <a:ext uri="{909E8E84-426E-40DD-AFC4-6F175D3DCCD1}">
                <a14:hiddenFill xmlns:a14="http://schemas.microsoft.com/office/drawing/2010/main">
                  <a:noFill/>
                </a14:hiddenFill>
              </a:ext>
            </a:extLst>
          </p:spPr>
        </p:cxnSp>
      </p:grpSp>
      <p:sp>
        <p:nvSpPr>
          <p:cNvPr id="33" name="Textfeld 32">
            <a:extLst>
              <a:ext uri="{FF2B5EF4-FFF2-40B4-BE49-F238E27FC236}">
                <a16:creationId xmlns:a16="http://schemas.microsoft.com/office/drawing/2014/main" id="{0CC363E0-D535-4547-9B83-C8BDC2BBF883}"/>
              </a:ext>
            </a:extLst>
          </p:cNvPr>
          <p:cNvSpPr txBox="1"/>
          <p:nvPr/>
        </p:nvSpPr>
        <p:spPr>
          <a:xfrm>
            <a:off x="7691038" y="6319164"/>
            <a:ext cx="72968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de-CH" sz="1000" dirty="0">
                <a:solidFill>
                  <a:srgbClr val="000000"/>
                </a:solidFill>
              </a:rPr>
              <a:t>Tab</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11-1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C689443D-4BD6-4CA4-AED8-12AFDA720EEC}"/>
              </a:ext>
            </a:extLst>
          </p:cNvPr>
          <p:cNvSpPr>
            <a:spLocks noGrp="1" noChangeArrowheads="1"/>
          </p:cNvSpPr>
          <p:nvPr>
            <p:ph type="title"/>
          </p:nvPr>
        </p:nvSpPr>
        <p:spPr/>
        <p:txBody>
          <a:bodyPr/>
          <a:lstStyle/>
          <a:p>
            <a:pPr eaLnBrk="1" hangingPunct="1"/>
            <a:r>
              <a:rPr lang="de-CH" altLang="de-DE" dirty="0"/>
              <a:t>Managementsysteme im Vergleich</a:t>
            </a:r>
            <a:endParaRPr lang="de-DE" altLang="de-DE" dirty="0"/>
          </a:p>
        </p:txBody>
      </p:sp>
      <p:grpSp>
        <p:nvGrpSpPr>
          <p:cNvPr id="14339" name="Gruppieren 3">
            <a:extLst>
              <a:ext uri="{FF2B5EF4-FFF2-40B4-BE49-F238E27FC236}">
                <a16:creationId xmlns:a16="http://schemas.microsoft.com/office/drawing/2014/main" id="{B0D6ADAD-01EA-4C5F-82F5-575035FDA93C}"/>
              </a:ext>
            </a:extLst>
          </p:cNvPr>
          <p:cNvGrpSpPr>
            <a:grpSpLocks/>
          </p:cNvGrpSpPr>
          <p:nvPr/>
        </p:nvGrpSpPr>
        <p:grpSpPr bwMode="auto">
          <a:xfrm>
            <a:off x="272324" y="1052736"/>
            <a:ext cx="9272588" cy="4503737"/>
            <a:chOff x="254000" y="836614"/>
            <a:chExt cx="9272588" cy="4503482"/>
          </a:xfrm>
        </p:grpSpPr>
        <p:sp>
          <p:nvSpPr>
            <p:cNvPr id="14340" name="Line 11">
              <a:extLst>
                <a:ext uri="{FF2B5EF4-FFF2-40B4-BE49-F238E27FC236}">
                  <a16:creationId xmlns:a16="http://schemas.microsoft.com/office/drawing/2014/main" id="{E6B0E39E-F1EA-42C7-BFE0-5F9340A6EA08}"/>
                </a:ext>
              </a:extLst>
            </p:cNvPr>
            <p:cNvSpPr>
              <a:spLocks noChangeShapeType="1"/>
            </p:cNvSpPr>
            <p:nvPr/>
          </p:nvSpPr>
          <p:spPr bwMode="auto">
            <a:xfrm rot="-5400000">
              <a:off x="4894256" y="-3228968"/>
              <a:ext cx="0" cy="921224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1" name="Line 15">
              <a:extLst>
                <a:ext uri="{FF2B5EF4-FFF2-40B4-BE49-F238E27FC236}">
                  <a16:creationId xmlns:a16="http://schemas.microsoft.com/office/drawing/2014/main" id="{E652AF41-1B74-44CE-A038-64BB472F9926}"/>
                </a:ext>
              </a:extLst>
            </p:cNvPr>
            <p:cNvSpPr>
              <a:spLocks noChangeShapeType="1"/>
            </p:cNvSpPr>
            <p:nvPr/>
          </p:nvSpPr>
          <p:spPr bwMode="auto">
            <a:xfrm rot="-5400000">
              <a:off x="4894256" y="-2479668"/>
              <a:ext cx="0" cy="921224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2" name="Line 16">
              <a:extLst>
                <a:ext uri="{FF2B5EF4-FFF2-40B4-BE49-F238E27FC236}">
                  <a16:creationId xmlns:a16="http://schemas.microsoft.com/office/drawing/2014/main" id="{1CA2DFE6-424B-44E8-9F50-CEC3E7C4F606}"/>
                </a:ext>
              </a:extLst>
            </p:cNvPr>
            <p:cNvSpPr>
              <a:spLocks noChangeShapeType="1"/>
            </p:cNvSpPr>
            <p:nvPr/>
          </p:nvSpPr>
          <p:spPr bwMode="auto">
            <a:xfrm rot="-5400000">
              <a:off x="4895843" y="-1657343"/>
              <a:ext cx="0" cy="921224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3" name="Line 17">
              <a:extLst>
                <a:ext uri="{FF2B5EF4-FFF2-40B4-BE49-F238E27FC236}">
                  <a16:creationId xmlns:a16="http://schemas.microsoft.com/office/drawing/2014/main" id="{22E0D52E-8E6E-4D07-AD43-79A74BAB73BD}"/>
                </a:ext>
              </a:extLst>
            </p:cNvPr>
            <p:cNvSpPr>
              <a:spLocks noChangeShapeType="1"/>
            </p:cNvSpPr>
            <p:nvPr/>
          </p:nvSpPr>
          <p:spPr bwMode="auto">
            <a:xfrm rot="-5400000">
              <a:off x="4897431" y="-836605"/>
              <a:ext cx="0" cy="921224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4" name="Line 18">
              <a:extLst>
                <a:ext uri="{FF2B5EF4-FFF2-40B4-BE49-F238E27FC236}">
                  <a16:creationId xmlns:a16="http://schemas.microsoft.com/office/drawing/2014/main" id="{C9C46D5F-26D8-4190-8368-BFDF20FCF13D}"/>
                </a:ext>
              </a:extLst>
            </p:cNvPr>
            <p:cNvSpPr>
              <a:spLocks noChangeShapeType="1"/>
            </p:cNvSpPr>
            <p:nvPr/>
          </p:nvSpPr>
          <p:spPr bwMode="auto">
            <a:xfrm rot="-5400000">
              <a:off x="4899018" y="-14280"/>
              <a:ext cx="0" cy="921224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5" name="Text Box 21">
              <a:extLst>
                <a:ext uri="{FF2B5EF4-FFF2-40B4-BE49-F238E27FC236}">
                  <a16:creationId xmlns:a16="http://schemas.microsoft.com/office/drawing/2014/main" id="{5673F988-440D-4DF1-B142-E6B859A276CB}"/>
                </a:ext>
              </a:extLst>
            </p:cNvPr>
            <p:cNvSpPr txBox="1">
              <a:spLocks noChangeArrowheads="1"/>
            </p:cNvSpPr>
            <p:nvPr/>
          </p:nvSpPr>
          <p:spPr bwMode="auto">
            <a:xfrm>
              <a:off x="1753524" y="867924"/>
              <a:ext cx="18678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chemeClr val="tx1"/>
                  </a:solidFill>
                </a:rPr>
                <a:t>Corporate</a:t>
              </a:r>
              <a:br>
                <a:rPr lang="de-CH" altLang="de-DE" sz="1200" b="1">
                  <a:solidFill>
                    <a:schemeClr val="tx1"/>
                  </a:solidFill>
                </a:rPr>
              </a:br>
              <a:r>
                <a:rPr lang="de-CH" altLang="de-DE" sz="1200" b="1">
                  <a:solidFill>
                    <a:schemeClr val="tx1"/>
                  </a:solidFill>
                </a:rPr>
                <a:t>Planungssystem (CPS)</a:t>
              </a:r>
              <a:endParaRPr lang="de-DE" altLang="de-DE" sz="1200" b="1">
                <a:solidFill>
                  <a:schemeClr val="tx1"/>
                </a:solidFill>
              </a:endParaRPr>
            </a:p>
          </p:txBody>
        </p:sp>
        <p:sp>
          <p:nvSpPr>
            <p:cNvPr id="14346" name="Text Box 22">
              <a:extLst>
                <a:ext uri="{FF2B5EF4-FFF2-40B4-BE49-F238E27FC236}">
                  <a16:creationId xmlns:a16="http://schemas.microsoft.com/office/drawing/2014/main" id="{24F058D0-926B-4415-ABCE-F7252810AE25}"/>
                </a:ext>
              </a:extLst>
            </p:cNvPr>
            <p:cNvSpPr txBox="1">
              <a:spLocks noChangeArrowheads="1"/>
            </p:cNvSpPr>
            <p:nvPr/>
          </p:nvSpPr>
          <p:spPr bwMode="auto">
            <a:xfrm>
              <a:off x="5766667" y="891074"/>
              <a:ext cx="35734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b="1">
                  <a:solidFill>
                    <a:schemeClr val="tx1"/>
                  </a:solidFill>
                </a:rPr>
                <a:t>Corporate Human Ressourcen System (CHRS)</a:t>
              </a:r>
              <a:endParaRPr lang="de-DE" altLang="de-DE" sz="1200" b="1">
                <a:solidFill>
                  <a:schemeClr val="tx1"/>
                </a:solidFill>
              </a:endParaRPr>
            </a:p>
          </p:txBody>
        </p:sp>
        <p:sp>
          <p:nvSpPr>
            <p:cNvPr id="14347" name="Rectangle 5">
              <a:extLst>
                <a:ext uri="{FF2B5EF4-FFF2-40B4-BE49-F238E27FC236}">
                  <a16:creationId xmlns:a16="http://schemas.microsoft.com/office/drawing/2014/main" id="{19B566C2-357C-40F2-900B-93FCC4D5BBFA}"/>
                </a:ext>
              </a:extLst>
            </p:cNvPr>
            <p:cNvSpPr>
              <a:spLocks noChangeArrowheads="1"/>
            </p:cNvSpPr>
            <p:nvPr/>
          </p:nvSpPr>
          <p:spPr bwMode="auto">
            <a:xfrm>
              <a:off x="273050" y="836614"/>
              <a:ext cx="9217011" cy="449575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endParaRPr lang="de-CH" altLang="de-DE" sz="1600">
                <a:solidFill>
                  <a:schemeClr val="tx1"/>
                </a:solidFill>
              </a:endParaRPr>
            </a:p>
          </p:txBody>
        </p:sp>
        <p:sp>
          <p:nvSpPr>
            <p:cNvPr id="14348" name="Line 6">
              <a:extLst>
                <a:ext uri="{FF2B5EF4-FFF2-40B4-BE49-F238E27FC236}">
                  <a16:creationId xmlns:a16="http://schemas.microsoft.com/office/drawing/2014/main" id="{C27E2229-D4BD-422F-AD06-94E8B41CBDC9}"/>
                </a:ext>
              </a:extLst>
            </p:cNvPr>
            <p:cNvSpPr>
              <a:spLocks noChangeShapeType="1"/>
            </p:cNvSpPr>
            <p:nvPr/>
          </p:nvSpPr>
          <p:spPr bwMode="auto">
            <a:xfrm>
              <a:off x="1712911" y="836614"/>
              <a:ext cx="0" cy="450348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9" name="Line 7">
              <a:extLst>
                <a:ext uri="{FF2B5EF4-FFF2-40B4-BE49-F238E27FC236}">
                  <a16:creationId xmlns:a16="http://schemas.microsoft.com/office/drawing/2014/main" id="{A71CD144-3735-4E0D-92F5-CD34432BB119}"/>
                </a:ext>
              </a:extLst>
            </p:cNvPr>
            <p:cNvSpPr>
              <a:spLocks noChangeShapeType="1"/>
            </p:cNvSpPr>
            <p:nvPr/>
          </p:nvSpPr>
          <p:spPr bwMode="auto">
            <a:xfrm>
              <a:off x="3656008" y="836614"/>
              <a:ext cx="0" cy="45034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50" name="Line 9">
              <a:extLst>
                <a:ext uri="{FF2B5EF4-FFF2-40B4-BE49-F238E27FC236}">
                  <a16:creationId xmlns:a16="http://schemas.microsoft.com/office/drawing/2014/main" id="{2A7D0CB3-071D-4D4E-8F80-3E39F4274A1F}"/>
                </a:ext>
              </a:extLst>
            </p:cNvPr>
            <p:cNvSpPr>
              <a:spLocks noChangeShapeType="1"/>
            </p:cNvSpPr>
            <p:nvPr/>
          </p:nvSpPr>
          <p:spPr bwMode="auto">
            <a:xfrm>
              <a:off x="7534656" y="1199693"/>
              <a:ext cx="10721" cy="41404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51" name="Line 23">
              <a:extLst>
                <a:ext uri="{FF2B5EF4-FFF2-40B4-BE49-F238E27FC236}">
                  <a16:creationId xmlns:a16="http://schemas.microsoft.com/office/drawing/2014/main" id="{A70D8610-69F4-44CD-9C4D-953019528901}"/>
                </a:ext>
              </a:extLst>
            </p:cNvPr>
            <p:cNvSpPr>
              <a:spLocks noChangeShapeType="1"/>
            </p:cNvSpPr>
            <p:nvPr/>
          </p:nvSpPr>
          <p:spPr bwMode="auto">
            <a:xfrm>
              <a:off x="5600692" y="836614"/>
              <a:ext cx="0" cy="45034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52" name="Text Box 24">
              <a:extLst>
                <a:ext uri="{FF2B5EF4-FFF2-40B4-BE49-F238E27FC236}">
                  <a16:creationId xmlns:a16="http://schemas.microsoft.com/office/drawing/2014/main" id="{5DE9A7FA-7E74-4293-BB9A-51E9796FC871}"/>
                </a:ext>
              </a:extLst>
            </p:cNvPr>
            <p:cNvSpPr txBox="1">
              <a:spLocks noChangeArrowheads="1"/>
            </p:cNvSpPr>
            <p:nvPr/>
          </p:nvSpPr>
          <p:spPr bwMode="auto">
            <a:xfrm>
              <a:off x="7956538" y="1108076"/>
              <a:ext cx="106838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b="1">
                  <a:solidFill>
                    <a:schemeClr val="tx1"/>
                  </a:solidFill>
                  <a:latin typeface="Arial Narrow" panose="020B0606020202030204" pitchFamily="34" charset="0"/>
                </a:rPr>
                <a:t>Anreizsysteme</a:t>
              </a:r>
              <a:endParaRPr lang="de-DE" altLang="de-DE" sz="1200" b="1">
                <a:solidFill>
                  <a:schemeClr val="tx1"/>
                </a:solidFill>
                <a:latin typeface="Arial Narrow" panose="020B0606020202030204" pitchFamily="34" charset="0"/>
              </a:endParaRPr>
            </a:p>
          </p:txBody>
        </p:sp>
        <p:sp>
          <p:nvSpPr>
            <p:cNvPr id="14353" name="Text Box 25">
              <a:extLst>
                <a:ext uri="{FF2B5EF4-FFF2-40B4-BE49-F238E27FC236}">
                  <a16:creationId xmlns:a16="http://schemas.microsoft.com/office/drawing/2014/main" id="{63BE670B-145C-4F08-B131-630741B0F40D}"/>
                </a:ext>
              </a:extLst>
            </p:cNvPr>
            <p:cNvSpPr txBox="1">
              <a:spLocks noChangeArrowheads="1"/>
            </p:cNvSpPr>
            <p:nvPr/>
          </p:nvSpPr>
          <p:spPr bwMode="auto">
            <a:xfrm>
              <a:off x="5738805" y="1108076"/>
              <a:ext cx="167163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200" b="1">
                  <a:solidFill>
                    <a:schemeClr val="tx1"/>
                  </a:solidFill>
                  <a:latin typeface="Arial Narrow" panose="020B0606020202030204" pitchFamily="34" charset="0"/>
                </a:rPr>
                <a:t>Managemententwicklung</a:t>
              </a:r>
              <a:endParaRPr lang="de-DE" altLang="de-DE" sz="1200" b="1">
                <a:solidFill>
                  <a:schemeClr val="tx1"/>
                </a:solidFill>
                <a:latin typeface="Arial Narrow" panose="020B0606020202030204" pitchFamily="34" charset="0"/>
              </a:endParaRPr>
            </a:p>
          </p:txBody>
        </p:sp>
        <p:sp>
          <p:nvSpPr>
            <p:cNvPr id="14354" name="Text Box 26">
              <a:extLst>
                <a:ext uri="{FF2B5EF4-FFF2-40B4-BE49-F238E27FC236}">
                  <a16:creationId xmlns:a16="http://schemas.microsoft.com/office/drawing/2014/main" id="{36643C27-DF02-4A92-807F-C5DE0F67224A}"/>
                </a:ext>
              </a:extLst>
            </p:cNvPr>
            <p:cNvSpPr txBox="1">
              <a:spLocks noChangeArrowheads="1"/>
            </p:cNvSpPr>
            <p:nvPr/>
          </p:nvSpPr>
          <p:spPr bwMode="auto">
            <a:xfrm>
              <a:off x="3618815" y="867924"/>
              <a:ext cx="20665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algn="ctr" eaLnBrk="1" hangingPunct="1">
                <a:lnSpc>
                  <a:spcPct val="100000"/>
                </a:lnSpc>
                <a:spcBef>
                  <a:spcPct val="0"/>
                </a:spcBef>
                <a:buClrTx/>
                <a:buSzTx/>
                <a:buFontTx/>
                <a:buNone/>
              </a:pPr>
              <a:r>
                <a:rPr lang="de-CH" altLang="de-DE" sz="1200" b="1">
                  <a:solidFill>
                    <a:schemeClr val="tx1"/>
                  </a:solidFill>
                </a:rPr>
                <a:t>Corporate</a:t>
              </a:r>
              <a:br>
                <a:rPr lang="de-CH" altLang="de-DE" sz="1200" b="1">
                  <a:solidFill>
                    <a:schemeClr val="tx1"/>
                  </a:solidFill>
                </a:rPr>
              </a:br>
              <a:r>
                <a:rPr lang="de-CH" altLang="de-DE" sz="1200" b="1">
                  <a:solidFill>
                    <a:schemeClr val="tx1"/>
                  </a:solidFill>
                </a:rPr>
                <a:t>Controlling System (CCS)</a:t>
              </a:r>
              <a:endParaRPr lang="de-DE" altLang="de-DE" sz="1200" b="1">
                <a:solidFill>
                  <a:schemeClr val="tx1"/>
                </a:solidFill>
              </a:endParaRPr>
            </a:p>
          </p:txBody>
        </p:sp>
        <p:sp>
          <p:nvSpPr>
            <p:cNvPr id="14355" name="Text Box 27">
              <a:extLst>
                <a:ext uri="{FF2B5EF4-FFF2-40B4-BE49-F238E27FC236}">
                  <a16:creationId xmlns:a16="http://schemas.microsoft.com/office/drawing/2014/main" id="{FD4E1C10-7111-4EA6-840D-6A055ADB42EB}"/>
                </a:ext>
              </a:extLst>
            </p:cNvPr>
            <p:cNvSpPr txBox="1">
              <a:spLocks noChangeArrowheads="1"/>
            </p:cNvSpPr>
            <p:nvPr/>
          </p:nvSpPr>
          <p:spPr bwMode="auto">
            <a:xfrm>
              <a:off x="254000" y="1384301"/>
              <a:ext cx="1396536"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ts val="3000"/>
                </a:spcBef>
                <a:buClrTx/>
                <a:buSzTx/>
                <a:buFontTx/>
                <a:buNone/>
              </a:pPr>
              <a:r>
                <a:rPr lang="de-CH" altLang="de-DE" sz="1400" b="1">
                  <a:solidFill>
                    <a:schemeClr val="tx1"/>
                  </a:solidFill>
                </a:rPr>
                <a:t>Primärer</a:t>
              </a:r>
              <a:br>
                <a:rPr lang="de-CH" altLang="de-DE" sz="1400" b="1">
                  <a:solidFill>
                    <a:schemeClr val="tx1"/>
                  </a:solidFill>
                </a:rPr>
              </a:br>
              <a:r>
                <a:rPr lang="de-CH" altLang="de-DE" sz="1400" b="1">
                  <a:solidFill>
                    <a:schemeClr val="tx1"/>
                  </a:solidFill>
                </a:rPr>
                <a:t>Zweck</a:t>
              </a:r>
            </a:p>
            <a:p>
              <a:pPr eaLnBrk="1" hangingPunct="1">
                <a:lnSpc>
                  <a:spcPct val="100000"/>
                </a:lnSpc>
                <a:spcBef>
                  <a:spcPts val="3000"/>
                </a:spcBef>
                <a:buClrTx/>
                <a:buSzTx/>
                <a:buFontTx/>
                <a:buNone/>
              </a:pPr>
              <a:r>
                <a:rPr lang="de-CH" altLang="de-DE" sz="1400" b="1">
                  <a:solidFill>
                    <a:schemeClr val="tx1"/>
                  </a:solidFill>
                </a:rPr>
                <a:t>Kern der</a:t>
              </a:r>
              <a:br>
                <a:rPr lang="de-CH" altLang="de-DE" sz="1400" b="1">
                  <a:solidFill>
                    <a:schemeClr val="tx1"/>
                  </a:solidFill>
                </a:rPr>
              </a:br>
              <a:r>
                <a:rPr lang="de-CH" altLang="de-DE" sz="1400" b="1">
                  <a:solidFill>
                    <a:schemeClr val="tx1"/>
                  </a:solidFill>
                </a:rPr>
                <a:t>Kritik</a:t>
              </a:r>
            </a:p>
            <a:p>
              <a:pPr eaLnBrk="1" hangingPunct="1">
                <a:lnSpc>
                  <a:spcPct val="100000"/>
                </a:lnSpc>
                <a:spcBef>
                  <a:spcPts val="3000"/>
                </a:spcBef>
                <a:buClrTx/>
                <a:buSzTx/>
                <a:buFontTx/>
                <a:buNone/>
              </a:pPr>
              <a:r>
                <a:rPr lang="de-CH" altLang="de-DE" sz="1400" b="1">
                  <a:solidFill>
                    <a:schemeClr val="tx1"/>
                  </a:solidFill>
                </a:rPr>
                <a:t>Entwicklungs-</a:t>
              </a:r>
              <a:br>
                <a:rPr lang="de-CH" altLang="de-DE" sz="1400" b="1">
                  <a:solidFill>
                    <a:schemeClr val="tx1"/>
                  </a:solidFill>
                </a:rPr>
              </a:br>
              <a:r>
                <a:rPr lang="de-CH" altLang="de-DE" sz="1400" b="1">
                  <a:solidFill>
                    <a:schemeClr val="tx1"/>
                  </a:solidFill>
                </a:rPr>
                <a:t>tendenzen</a:t>
              </a:r>
            </a:p>
            <a:p>
              <a:pPr eaLnBrk="1" hangingPunct="1">
                <a:lnSpc>
                  <a:spcPct val="100000"/>
                </a:lnSpc>
                <a:spcBef>
                  <a:spcPts val="3000"/>
                </a:spcBef>
                <a:buClrTx/>
                <a:buSzTx/>
                <a:buFontTx/>
                <a:buNone/>
              </a:pPr>
              <a:r>
                <a:rPr lang="de-CH" altLang="de-DE" sz="1400" b="1">
                  <a:solidFill>
                    <a:schemeClr val="tx1"/>
                  </a:solidFill>
                </a:rPr>
                <a:t>Wichtige</a:t>
              </a:r>
              <a:br>
                <a:rPr lang="de-CH" altLang="de-DE" sz="1400" b="1">
                  <a:solidFill>
                    <a:schemeClr val="tx1"/>
                  </a:solidFill>
                </a:rPr>
              </a:br>
              <a:r>
                <a:rPr lang="de-CH" altLang="de-DE" sz="1400" b="1">
                  <a:solidFill>
                    <a:schemeClr val="tx1"/>
                  </a:solidFill>
                </a:rPr>
                <a:t>Teilsysteme</a:t>
              </a:r>
            </a:p>
            <a:p>
              <a:pPr eaLnBrk="1" hangingPunct="1">
                <a:lnSpc>
                  <a:spcPct val="100000"/>
                </a:lnSpc>
                <a:spcBef>
                  <a:spcPts val="3000"/>
                </a:spcBef>
                <a:buClrTx/>
                <a:buSzTx/>
                <a:buFontTx/>
                <a:buNone/>
              </a:pPr>
              <a:r>
                <a:rPr lang="de-CH" altLang="de-DE" sz="1400" b="1">
                  <a:solidFill>
                    <a:schemeClr val="tx1"/>
                  </a:solidFill>
                </a:rPr>
                <a:t>System-</a:t>
              </a:r>
              <a:br>
                <a:rPr lang="de-CH" altLang="de-DE" sz="1400" b="1">
                  <a:solidFill>
                    <a:schemeClr val="tx1"/>
                  </a:solidFill>
                </a:rPr>
              </a:br>
              <a:r>
                <a:rPr lang="de-CH" altLang="de-DE" sz="1400" b="1">
                  <a:solidFill>
                    <a:schemeClr val="tx1"/>
                  </a:solidFill>
                </a:rPr>
                <a:t>wirksamkeit</a:t>
              </a:r>
            </a:p>
          </p:txBody>
        </p:sp>
        <p:sp>
          <p:nvSpPr>
            <p:cNvPr id="14356" name="Text Box 28">
              <a:extLst>
                <a:ext uri="{FF2B5EF4-FFF2-40B4-BE49-F238E27FC236}">
                  <a16:creationId xmlns:a16="http://schemas.microsoft.com/office/drawing/2014/main" id="{501A4787-57A8-4C1D-A470-5633BC595B28}"/>
                </a:ext>
              </a:extLst>
            </p:cNvPr>
            <p:cNvSpPr txBox="1">
              <a:spLocks noChangeArrowheads="1"/>
            </p:cNvSpPr>
            <p:nvPr/>
          </p:nvSpPr>
          <p:spPr bwMode="auto">
            <a:xfrm>
              <a:off x="3616320" y="1366838"/>
              <a:ext cx="20367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Steuerung von Ereignissen und Entwicklungen, die den normativen Rahmen und die Corporate Strategy beeinflussen könnten.</a:t>
              </a:r>
              <a:endParaRPr lang="de-DE" altLang="de-DE" sz="1000">
                <a:solidFill>
                  <a:schemeClr val="tx1"/>
                </a:solidFill>
                <a:latin typeface="Arial Narrow" panose="020B0606020202030204" pitchFamily="34" charset="0"/>
              </a:endParaRPr>
            </a:p>
          </p:txBody>
        </p:sp>
        <p:sp>
          <p:nvSpPr>
            <p:cNvPr id="14357" name="Text Box 29">
              <a:extLst>
                <a:ext uri="{FF2B5EF4-FFF2-40B4-BE49-F238E27FC236}">
                  <a16:creationId xmlns:a16="http://schemas.microsoft.com/office/drawing/2014/main" id="{6BC6C9B3-D58F-4FA8-A771-5CC430437E39}"/>
                </a:ext>
              </a:extLst>
            </p:cNvPr>
            <p:cNvSpPr txBox="1">
              <a:spLocks noChangeArrowheads="1"/>
            </p:cNvSpPr>
            <p:nvPr/>
          </p:nvSpPr>
          <p:spPr bwMode="auto">
            <a:xfrm>
              <a:off x="3616320" y="2201863"/>
              <a:ext cx="203676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Selbstzweck: Entkoppelt von Strategie und Umfeld sowie inflexibel;</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bürokratischer „Zahlenfriedhof“;</a:t>
              </a:r>
              <a:endParaRPr lang="de-DE" altLang="de-DE" sz="1000">
                <a:solidFill>
                  <a:schemeClr val="tx1"/>
                </a:solidFill>
                <a:latin typeface="Arial Narrow" panose="020B0606020202030204" pitchFamily="34" charset="0"/>
              </a:endParaRP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zu zentralistisch im Ansatz.</a:t>
              </a:r>
            </a:p>
          </p:txBody>
        </p:sp>
        <p:sp>
          <p:nvSpPr>
            <p:cNvPr id="14358" name="Text Box 30">
              <a:extLst>
                <a:ext uri="{FF2B5EF4-FFF2-40B4-BE49-F238E27FC236}">
                  <a16:creationId xmlns:a16="http://schemas.microsoft.com/office/drawing/2014/main" id="{19A9FA42-3A5F-42CA-AE0D-05AEB87626A6}"/>
                </a:ext>
              </a:extLst>
            </p:cNvPr>
            <p:cNvSpPr txBox="1">
              <a:spLocks noChangeArrowheads="1"/>
            </p:cNvSpPr>
            <p:nvPr/>
          </p:nvSpPr>
          <p:spPr bwMode="auto">
            <a:xfrm>
              <a:off x="3616320" y="3017838"/>
              <a:ext cx="203676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Klarerer Fokus des Systems auf die Motive eines Corporate Controlling; Entwicklung einer förderlichen Controll-ing-Kultur: Dezentraler u. partizipativer.</a:t>
              </a:r>
              <a:endParaRPr lang="de-DE" altLang="de-DE" sz="1000">
                <a:solidFill>
                  <a:schemeClr val="tx1"/>
                </a:solidFill>
                <a:latin typeface="Arial Narrow" panose="020B0606020202030204" pitchFamily="34" charset="0"/>
              </a:endParaRPr>
            </a:p>
          </p:txBody>
        </p:sp>
        <p:sp>
          <p:nvSpPr>
            <p:cNvPr id="14359" name="Text Box 31">
              <a:extLst>
                <a:ext uri="{FF2B5EF4-FFF2-40B4-BE49-F238E27FC236}">
                  <a16:creationId xmlns:a16="http://schemas.microsoft.com/office/drawing/2014/main" id="{D6E3E594-019B-4AC0-9A6C-41BDCB2CF136}"/>
                </a:ext>
              </a:extLst>
            </p:cNvPr>
            <p:cNvSpPr txBox="1">
              <a:spLocks noChangeArrowheads="1"/>
            </p:cNvSpPr>
            <p:nvPr/>
          </p:nvSpPr>
          <p:spPr bwMode="auto">
            <a:xfrm>
              <a:off x="3625840" y="3808552"/>
              <a:ext cx="20367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Ziel- und Budgetierungssysteme;</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Risikomanagementsysteme;</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Managementinformationssysteme;</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Scorecard-Ansätze.</a:t>
              </a:r>
              <a:endParaRPr lang="de-DE" altLang="de-DE" sz="1000">
                <a:solidFill>
                  <a:schemeClr val="tx1"/>
                </a:solidFill>
                <a:latin typeface="Arial Narrow" panose="020B0606020202030204" pitchFamily="34" charset="0"/>
              </a:endParaRPr>
            </a:p>
          </p:txBody>
        </p:sp>
        <p:sp>
          <p:nvSpPr>
            <p:cNvPr id="14360" name="Text Box 56">
              <a:extLst>
                <a:ext uri="{FF2B5EF4-FFF2-40B4-BE49-F238E27FC236}">
                  <a16:creationId xmlns:a16="http://schemas.microsoft.com/office/drawing/2014/main" id="{040EF8C9-BC91-407E-8A06-97F24F2ACB9A}"/>
                </a:ext>
              </a:extLst>
            </p:cNvPr>
            <p:cNvSpPr txBox="1">
              <a:spLocks noChangeArrowheads="1"/>
            </p:cNvSpPr>
            <p:nvPr/>
          </p:nvSpPr>
          <p:spPr bwMode="auto">
            <a:xfrm>
              <a:off x="1673223" y="1366838"/>
              <a:ext cx="205581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Review/Weiterentwicklung der Strategie;</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Koordination und Abgleich der Pläne;</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Priorisierung bzgl. Wettbewerbsvorteile;</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Vorgaben für oper. Pläne und Budgets.</a:t>
              </a:r>
              <a:endParaRPr lang="de-DE" altLang="de-DE" sz="1000">
                <a:solidFill>
                  <a:schemeClr val="tx1"/>
                </a:solidFill>
                <a:latin typeface="Arial Narrow" panose="020B0606020202030204" pitchFamily="34" charset="0"/>
              </a:endParaRPr>
            </a:p>
          </p:txBody>
        </p:sp>
        <p:sp>
          <p:nvSpPr>
            <p:cNvPr id="14361" name="Text Box 57">
              <a:extLst>
                <a:ext uri="{FF2B5EF4-FFF2-40B4-BE49-F238E27FC236}">
                  <a16:creationId xmlns:a16="http://schemas.microsoft.com/office/drawing/2014/main" id="{FD022F0E-B8C9-4BF6-BB34-AB33E94C97E4}"/>
                </a:ext>
              </a:extLst>
            </p:cNvPr>
            <p:cNvSpPr txBox="1">
              <a:spLocks noChangeArrowheads="1"/>
            </p:cNvSpPr>
            <p:nvPr/>
          </p:nvSpPr>
          <p:spPr bwMode="auto">
            <a:xfrm>
              <a:off x="1673223" y="2182813"/>
              <a:ext cx="198437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Unzufriedenheit mit dem Prozess;</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zu wenig „strategisch“;</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zu datengetrieben u. wenig qualitativ;</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Verfehlt oft den Zweck.</a:t>
              </a:r>
              <a:endParaRPr lang="de-DE" altLang="de-DE" sz="1000">
                <a:solidFill>
                  <a:schemeClr val="tx1"/>
                </a:solidFill>
                <a:latin typeface="Arial Narrow" panose="020B0606020202030204" pitchFamily="34" charset="0"/>
              </a:endParaRPr>
            </a:p>
          </p:txBody>
        </p:sp>
        <p:sp>
          <p:nvSpPr>
            <p:cNvPr id="14362" name="Text Box 58">
              <a:extLst>
                <a:ext uri="{FF2B5EF4-FFF2-40B4-BE49-F238E27FC236}">
                  <a16:creationId xmlns:a16="http://schemas.microsoft.com/office/drawing/2014/main" id="{1099BC18-603E-4675-BE42-D897749B6A4F}"/>
                </a:ext>
              </a:extLst>
            </p:cNvPr>
            <p:cNvSpPr txBox="1">
              <a:spLocks noChangeArrowheads="1"/>
            </p:cNvSpPr>
            <p:nvPr/>
          </p:nvSpPr>
          <p:spPr bwMode="auto">
            <a:xfrm>
              <a:off x="1673223" y="2998788"/>
              <a:ext cx="198437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Dezentralisierung Geschäftsstrategien;</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„Performance-Planning“;</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Auseinandersetzung mit Trends;</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Führung über strategische Initiativen.</a:t>
              </a:r>
              <a:endParaRPr lang="de-DE" altLang="de-DE" sz="1000">
                <a:solidFill>
                  <a:schemeClr val="tx1"/>
                </a:solidFill>
                <a:latin typeface="Arial Narrow" panose="020B0606020202030204" pitchFamily="34" charset="0"/>
              </a:endParaRPr>
            </a:p>
          </p:txBody>
        </p:sp>
        <p:sp>
          <p:nvSpPr>
            <p:cNvPr id="14363" name="Text Box 59">
              <a:extLst>
                <a:ext uri="{FF2B5EF4-FFF2-40B4-BE49-F238E27FC236}">
                  <a16:creationId xmlns:a16="http://schemas.microsoft.com/office/drawing/2014/main" id="{E61DD1EA-0D26-4754-B247-88D5FFEE44A8}"/>
                </a:ext>
              </a:extLst>
            </p:cNvPr>
            <p:cNvSpPr txBox="1">
              <a:spLocks noChangeArrowheads="1"/>
            </p:cNvSpPr>
            <p:nvPr/>
          </p:nvSpPr>
          <p:spPr bwMode="auto">
            <a:xfrm>
              <a:off x="1673223" y="3814763"/>
              <a:ext cx="19843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Strategische Planung;</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Strategische Vorausschau;</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Strategischer Initiativen.</a:t>
              </a:r>
            </a:p>
          </p:txBody>
        </p:sp>
        <p:sp>
          <p:nvSpPr>
            <p:cNvPr id="14364" name="Text Box 63">
              <a:extLst>
                <a:ext uri="{FF2B5EF4-FFF2-40B4-BE49-F238E27FC236}">
                  <a16:creationId xmlns:a16="http://schemas.microsoft.com/office/drawing/2014/main" id="{5E69DF55-9FFB-432E-9D92-3BBB8F942C03}"/>
                </a:ext>
              </a:extLst>
            </p:cNvPr>
            <p:cNvSpPr txBox="1">
              <a:spLocks noChangeArrowheads="1"/>
            </p:cNvSpPr>
            <p:nvPr/>
          </p:nvSpPr>
          <p:spPr bwMode="auto">
            <a:xfrm>
              <a:off x="5600692" y="1366838"/>
              <a:ext cx="198437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Zeitgerechtes Bereitstellen der  geeig-neten Führungskräfte, die eine nach-haltige Entwicklung des Unternehmens sicherzustellen vermögen.</a:t>
              </a:r>
              <a:endParaRPr lang="de-DE" altLang="de-DE" sz="1000">
                <a:solidFill>
                  <a:schemeClr val="tx1"/>
                </a:solidFill>
                <a:latin typeface="Arial Narrow" panose="020B0606020202030204" pitchFamily="34" charset="0"/>
              </a:endParaRPr>
            </a:p>
          </p:txBody>
        </p:sp>
        <p:sp>
          <p:nvSpPr>
            <p:cNvPr id="14365" name="Text Box 64">
              <a:extLst>
                <a:ext uri="{FF2B5EF4-FFF2-40B4-BE49-F238E27FC236}">
                  <a16:creationId xmlns:a16="http://schemas.microsoft.com/office/drawing/2014/main" id="{D502DE23-0AA1-443F-A261-139E94AB2FA5}"/>
                </a:ext>
              </a:extLst>
            </p:cNvPr>
            <p:cNvSpPr txBox="1">
              <a:spLocks noChangeArrowheads="1"/>
            </p:cNvSpPr>
            <p:nvPr/>
          </p:nvSpPr>
          <p:spPr bwMode="auto">
            <a:xfrm>
              <a:off x="5600692" y="2182813"/>
              <a:ext cx="198437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Schwer erkennbarer Bezug von Inhalt und Form zur Corporate Strategy;</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fehlendes Geschäftswissen;</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mangelnde Konstanz.</a:t>
              </a:r>
              <a:endParaRPr lang="de-DE" altLang="de-DE" sz="1000">
                <a:solidFill>
                  <a:schemeClr val="tx1"/>
                </a:solidFill>
                <a:latin typeface="Arial Narrow" panose="020B0606020202030204" pitchFamily="34" charset="0"/>
              </a:endParaRPr>
            </a:p>
          </p:txBody>
        </p:sp>
        <p:sp>
          <p:nvSpPr>
            <p:cNvPr id="14366" name="Text Box 65">
              <a:extLst>
                <a:ext uri="{FF2B5EF4-FFF2-40B4-BE49-F238E27FC236}">
                  <a16:creationId xmlns:a16="http://schemas.microsoft.com/office/drawing/2014/main" id="{A53919EC-83D1-442B-9946-A464BA623163}"/>
                </a:ext>
              </a:extLst>
            </p:cNvPr>
            <p:cNvSpPr txBox="1">
              <a:spLocks noChangeArrowheads="1"/>
            </p:cNvSpPr>
            <p:nvPr/>
          </p:nvSpPr>
          <p:spPr bwMode="auto">
            <a:xfrm>
              <a:off x="5600692" y="2998788"/>
              <a:ext cx="198437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Integrierter u. systematischer Prozess;</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Lernen aus Erfahrung;</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höhere Komplexität;</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gemeinsame Verantwortung.</a:t>
              </a:r>
              <a:endParaRPr lang="de-DE" altLang="de-DE" sz="1000">
                <a:solidFill>
                  <a:schemeClr val="tx1"/>
                </a:solidFill>
                <a:latin typeface="Arial Narrow" panose="020B0606020202030204" pitchFamily="34" charset="0"/>
              </a:endParaRPr>
            </a:p>
          </p:txBody>
        </p:sp>
        <p:sp>
          <p:nvSpPr>
            <p:cNvPr id="14367" name="Text Box 66">
              <a:extLst>
                <a:ext uri="{FF2B5EF4-FFF2-40B4-BE49-F238E27FC236}">
                  <a16:creationId xmlns:a16="http://schemas.microsoft.com/office/drawing/2014/main" id="{530A2FAA-A081-4809-8ED9-0EFC7074C72B}"/>
                </a:ext>
              </a:extLst>
            </p:cNvPr>
            <p:cNvSpPr txBox="1">
              <a:spLocks noChangeArrowheads="1"/>
            </p:cNvSpPr>
            <p:nvPr/>
          </p:nvSpPr>
          <p:spPr bwMode="auto">
            <a:xfrm>
              <a:off x="5600692" y="3814763"/>
              <a:ext cx="198437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Recruiting, Training und Promotion;</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Beurteilung und Entlohnung;</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Bindung, Ausstieg und Networking.</a:t>
              </a:r>
              <a:endParaRPr lang="de-DE" altLang="de-DE" sz="1000">
                <a:solidFill>
                  <a:schemeClr val="tx1"/>
                </a:solidFill>
                <a:latin typeface="Arial Narrow" panose="020B0606020202030204" pitchFamily="34" charset="0"/>
              </a:endParaRPr>
            </a:p>
          </p:txBody>
        </p:sp>
        <p:sp>
          <p:nvSpPr>
            <p:cNvPr id="14368" name="Text Box 70">
              <a:extLst>
                <a:ext uri="{FF2B5EF4-FFF2-40B4-BE49-F238E27FC236}">
                  <a16:creationId xmlns:a16="http://schemas.microsoft.com/office/drawing/2014/main" id="{5D35D53C-D46D-4C78-9401-C7C25E6CD69A}"/>
                </a:ext>
              </a:extLst>
            </p:cNvPr>
            <p:cNvSpPr txBox="1">
              <a:spLocks noChangeArrowheads="1"/>
            </p:cNvSpPr>
            <p:nvPr/>
          </p:nvSpPr>
          <p:spPr bwMode="auto">
            <a:xfrm>
              <a:off x="7526327" y="1366838"/>
              <a:ext cx="198437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Gewährleistung eines normen- und strategiekonformen Verhaltens;</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Gewinnung und Bindung von qualifizierten Mitarbeitern.</a:t>
              </a:r>
              <a:endParaRPr lang="de-DE" altLang="de-DE" sz="1000">
                <a:solidFill>
                  <a:schemeClr val="tx1"/>
                </a:solidFill>
                <a:latin typeface="Arial Narrow" panose="020B0606020202030204" pitchFamily="34" charset="0"/>
              </a:endParaRPr>
            </a:p>
          </p:txBody>
        </p:sp>
        <p:sp>
          <p:nvSpPr>
            <p:cNvPr id="14369" name="Text Box 71">
              <a:extLst>
                <a:ext uri="{FF2B5EF4-FFF2-40B4-BE49-F238E27FC236}">
                  <a16:creationId xmlns:a16="http://schemas.microsoft.com/office/drawing/2014/main" id="{0A9E4BBA-935B-4FE0-9AAE-A9A1880381AA}"/>
                </a:ext>
              </a:extLst>
            </p:cNvPr>
            <p:cNvSpPr txBox="1">
              <a:spLocks noChangeArrowheads="1"/>
            </p:cNvSpPr>
            <p:nvPr/>
          </p:nvSpPr>
          <p:spPr bwMode="auto">
            <a:xfrm>
              <a:off x="7526327" y="2182813"/>
              <a:ext cx="198437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dirty="0">
                  <a:solidFill>
                    <a:schemeClr val="tx1"/>
                  </a:solidFill>
                  <a:latin typeface="Arial Narrow" panose="020B0606020202030204" pitchFamily="34" charset="0"/>
                </a:rPr>
                <a:t>Zu starke Kurzfristorientierung; Unverhältnismäßigkeit der Entlohnung; mangelnde Transparenz; Entkopplung vom Unternehmenserfolg.</a:t>
              </a:r>
              <a:endParaRPr lang="de-DE" altLang="de-DE" sz="1000" dirty="0">
                <a:solidFill>
                  <a:schemeClr val="tx1"/>
                </a:solidFill>
                <a:latin typeface="Arial Narrow" panose="020B0606020202030204" pitchFamily="34" charset="0"/>
              </a:endParaRPr>
            </a:p>
          </p:txBody>
        </p:sp>
        <p:sp>
          <p:nvSpPr>
            <p:cNvPr id="14370" name="Text Box 72">
              <a:extLst>
                <a:ext uri="{FF2B5EF4-FFF2-40B4-BE49-F238E27FC236}">
                  <a16:creationId xmlns:a16="http://schemas.microsoft.com/office/drawing/2014/main" id="{E41BA1F6-9E59-422F-BF1D-C38D8DECF67F}"/>
                </a:ext>
              </a:extLst>
            </p:cNvPr>
            <p:cNvSpPr txBox="1">
              <a:spLocks noChangeArrowheads="1"/>
            </p:cNvSpPr>
            <p:nvPr/>
          </p:nvSpPr>
          <p:spPr bwMode="auto">
            <a:xfrm>
              <a:off x="7526327" y="2998788"/>
              <a:ext cx="198437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dirty="0">
                  <a:solidFill>
                    <a:schemeClr val="tx1"/>
                  </a:solidFill>
                  <a:latin typeface="Arial Narrow" panose="020B0606020202030204" pitchFamily="34" charset="0"/>
                </a:rPr>
                <a:t>Höhere Transparenz; zunehmende Bedeutung des </a:t>
              </a:r>
              <a:r>
                <a:rPr lang="de-CH" altLang="de-DE" sz="1000" dirty="0" err="1">
                  <a:solidFill>
                    <a:schemeClr val="tx1"/>
                  </a:solidFill>
                  <a:latin typeface="Arial Narrow" panose="020B0606020202030204" pitchFamily="34" charset="0"/>
                </a:rPr>
                <a:t>Fixlohns</a:t>
              </a:r>
              <a:r>
                <a:rPr lang="de-CH" altLang="de-DE" sz="1000" dirty="0">
                  <a:solidFill>
                    <a:schemeClr val="tx1"/>
                  </a:solidFill>
                  <a:latin typeface="Arial Narrow" panose="020B0606020202030204" pitchFamily="34" charset="0"/>
                </a:rPr>
                <a:t>; Indexierung von Bewertungsmaßstäben; stärkere Betonung der Langfristvergütung.</a:t>
              </a:r>
              <a:endParaRPr lang="de-DE" altLang="de-DE" sz="1000" dirty="0">
                <a:solidFill>
                  <a:schemeClr val="tx1"/>
                </a:solidFill>
                <a:latin typeface="Arial Narrow" panose="020B0606020202030204" pitchFamily="34" charset="0"/>
              </a:endParaRPr>
            </a:p>
          </p:txBody>
        </p:sp>
        <p:sp>
          <p:nvSpPr>
            <p:cNvPr id="14371" name="Text Box 33">
              <a:extLst>
                <a:ext uri="{FF2B5EF4-FFF2-40B4-BE49-F238E27FC236}">
                  <a16:creationId xmlns:a16="http://schemas.microsoft.com/office/drawing/2014/main" id="{F15B1BFD-5D64-4DDF-BF6B-635B841D2F0C}"/>
                </a:ext>
              </a:extLst>
            </p:cNvPr>
            <p:cNvSpPr txBox="1">
              <a:spLocks noChangeArrowheads="1"/>
            </p:cNvSpPr>
            <p:nvPr/>
          </p:nvSpPr>
          <p:spPr bwMode="auto">
            <a:xfrm>
              <a:off x="3616320" y="4603330"/>
              <a:ext cx="20367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Empirisch nicht nachweisbar;</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Nutzen wird aber in Frage gestellt;</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Wirksamkeit an Zweck der nachhaltigen Sicherung der Zielerreichung messen.</a:t>
              </a:r>
              <a:endParaRPr lang="de-DE" altLang="de-DE" sz="1000">
                <a:solidFill>
                  <a:schemeClr val="tx1"/>
                </a:solidFill>
                <a:latin typeface="Arial Narrow" panose="020B0606020202030204" pitchFamily="34" charset="0"/>
              </a:endParaRPr>
            </a:p>
          </p:txBody>
        </p:sp>
        <p:sp>
          <p:nvSpPr>
            <p:cNvPr id="14372" name="Text Box 61">
              <a:extLst>
                <a:ext uri="{FF2B5EF4-FFF2-40B4-BE49-F238E27FC236}">
                  <a16:creationId xmlns:a16="http://schemas.microsoft.com/office/drawing/2014/main" id="{1CD4FB92-157D-41F1-BF95-FFC186145BA8}"/>
                </a:ext>
              </a:extLst>
            </p:cNvPr>
            <p:cNvSpPr txBox="1">
              <a:spLocks noChangeArrowheads="1"/>
            </p:cNvSpPr>
            <p:nvPr/>
          </p:nvSpPr>
          <p:spPr bwMode="auto">
            <a:xfrm>
              <a:off x="1663363" y="4603330"/>
              <a:ext cx="198437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Empirisch nicht nachweisbar;</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Nutzen wird aber in Frage gestellt;</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Wirksamkeit an der Erfüllung der</a:t>
              </a:r>
              <a:br>
                <a:rPr lang="de-CH" altLang="de-DE" sz="1000">
                  <a:solidFill>
                    <a:schemeClr val="tx1"/>
                  </a:solidFill>
                  <a:latin typeface="Arial Narrow" panose="020B0606020202030204" pitchFamily="34" charset="0"/>
                </a:rPr>
              </a:br>
              <a:r>
                <a:rPr lang="de-CH" altLang="de-DE" sz="1000">
                  <a:solidFill>
                    <a:schemeClr val="tx1"/>
                  </a:solidFill>
                  <a:latin typeface="Arial Narrow" panose="020B0606020202030204" pitchFamily="34" charset="0"/>
                </a:rPr>
                <a:t>Nutzenerwartungen messen.</a:t>
              </a:r>
              <a:endParaRPr lang="de-DE" altLang="de-DE" sz="1000">
                <a:solidFill>
                  <a:schemeClr val="tx1"/>
                </a:solidFill>
                <a:latin typeface="Arial Narrow" panose="020B0606020202030204" pitchFamily="34" charset="0"/>
              </a:endParaRPr>
            </a:p>
          </p:txBody>
        </p:sp>
        <p:sp>
          <p:nvSpPr>
            <p:cNvPr id="14373" name="Text Box 68">
              <a:extLst>
                <a:ext uri="{FF2B5EF4-FFF2-40B4-BE49-F238E27FC236}">
                  <a16:creationId xmlns:a16="http://schemas.microsoft.com/office/drawing/2014/main" id="{81177CF2-8EEF-4BD7-A85A-3ED0E2B2BC34}"/>
                </a:ext>
              </a:extLst>
            </p:cNvPr>
            <p:cNvSpPr txBox="1">
              <a:spLocks noChangeArrowheads="1"/>
            </p:cNvSpPr>
            <p:nvPr/>
          </p:nvSpPr>
          <p:spPr bwMode="auto">
            <a:xfrm>
              <a:off x="5600692" y="4603261"/>
              <a:ext cx="198437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Erfüllung des Zwecks der Versorgung mit geeigneten Führungskräften;</a:t>
              </a:r>
            </a:p>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Performance-Link anerkannt, aber nicht nachweisbar.</a:t>
              </a:r>
              <a:endParaRPr lang="de-DE" altLang="de-DE" sz="1000">
                <a:solidFill>
                  <a:schemeClr val="tx1"/>
                </a:solidFill>
                <a:latin typeface="Arial Narrow" panose="020B0606020202030204" pitchFamily="34" charset="0"/>
              </a:endParaRPr>
            </a:p>
          </p:txBody>
        </p:sp>
        <p:sp>
          <p:nvSpPr>
            <p:cNvPr id="14374" name="Text Box 75">
              <a:extLst>
                <a:ext uri="{FF2B5EF4-FFF2-40B4-BE49-F238E27FC236}">
                  <a16:creationId xmlns:a16="http://schemas.microsoft.com/office/drawing/2014/main" id="{AEB58E6D-5E4E-49CF-ABC3-033DDEE7CE3B}"/>
                </a:ext>
              </a:extLst>
            </p:cNvPr>
            <p:cNvSpPr txBox="1">
              <a:spLocks noChangeArrowheads="1"/>
            </p:cNvSpPr>
            <p:nvPr/>
          </p:nvSpPr>
          <p:spPr bwMode="auto">
            <a:xfrm>
              <a:off x="7526327" y="4606436"/>
              <a:ext cx="198437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a:solidFill>
                    <a:schemeClr val="tx1"/>
                  </a:solidFill>
                  <a:latin typeface="Arial Narrow" panose="020B0606020202030204" pitchFamily="34" charset="0"/>
                </a:rPr>
                <a:t>Umsetzungsgrad der Corporate und Business Strategien; Transparenz, Wirtschaftlichkeit,Mitarbeiterzufrieden-heit; Bindung der Leistungsträger.</a:t>
              </a:r>
              <a:endParaRPr lang="de-DE" altLang="de-DE" sz="1000">
                <a:solidFill>
                  <a:schemeClr val="tx1"/>
                </a:solidFill>
                <a:latin typeface="Arial Narrow" panose="020B0606020202030204" pitchFamily="34" charset="0"/>
              </a:endParaRPr>
            </a:p>
          </p:txBody>
        </p:sp>
        <p:sp>
          <p:nvSpPr>
            <p:cNvPr id="14375" name="Rechteck 46">
              <a:extLst>
                <a:ext uri="{FF2B5EF4-FFF2-40B4-BE49-F238E27FC236}">
                  <a16:creationId xmlns:a16="http://schemas.microsoft.com/office/drawing/2014/main" id="{B1E42590-892F-4CFD-8977-C2B6DDFDD855}"/>
                </a:ext>
              </a:extLst>
            </p:cNvPr>
            <p:cNvSpPr>
              <a:spLocks noChangeArrowheads="1"/>
            </p:cNvSpPr>
            <p:nvPr/>
          </p:nvSpPr>
          <p:spPr bwMode="auto">
            <a:xfrm>
              <a:off x="7526327" y="3814763"/>
              <a:ext cx="20002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ct val="20000"/>
                </a:spcBef>
                <a:buClr>
                  <a:schemeClr val="tx2"/>
                </a:buClr>
                <a:buSzPct val="120000"/>
                <a:buFont typeface="Wingdings" panose="05000000000000000000" pitchFamily="2" charset="2"/>
                <a:buChar char="§"/>
                <a:defRPr sz="2400">
                  <a:solidFill>
                    <a:schemeClr val="tx2"/>
                  </a:solidFill>
                  <a:latin typeface="Arial" panose="020B0604020202020204" pitchFamily="34" charset="0"/>
                </a:defRPr>
              </a:lvl1pPr>
              <a:lvl2pPr marL="742950" indent="-285750">
                <a:lnSpc>
                  <a:spcPct val="110000"/>
                </a:lnSpc>
                <a:spcBef>
                  <a:spcPct val="20000"/>
                </a:spcBef>
                <a:buClr>
                  <a:schemeClr val="accent2"/>
                </a:buClr>
                <a:buSzPct val="120000"/>
                <a:buFont typeface="Wingdings" panose="05000000000000000000" pitchFamily="2" charset="2"/>
                <a:buChar char="§"/>
                <a:defRPr sz="2400">
                  <a:solidFill>
                    <a:schemeClr val="tx2"/>
                  </a:solidFill>
                  <a:latin typeface="Arial" panose="020B0604020202020204" pitchFamily="34" charset="0"/>
                </a:defRPr>
              </a:lvl2pPr>
              <a:lvl3pPr marL="1143000" indent="-228600">
                <a:lnSpc>
                  <a:spcPct val="110000"/>
                </a:lnSpc>
                <a:spcBef>
                  <a:spcPct val="20000"/>
                </a:spcBef>
                <a:buClr>
                  <a:schemeClr val="tx2"/>
                </a:buClr>
                <a:buFont typeface="Webdings" panose="05030102010509060703" pitchFamily="18" charset="2"/>
                <a:buChar char="4"/>
                <a:defRPr sz="2000">
                  <a:solidFill>
                    <a:schemeClr val="tx2"/>
                  </a:solidFill>
                  <a:latin typeface="Arial" panose="020B0604020202020204" pitchFamily="34" charset="0"/>
                </a:defRPr>
              </a:lvl3pPr>
              <a:lvl4pPr marL="1600200" indent="-228600">
                <a:lnSpc>
                  <a:spcPct val="110000"/>
                </a:lnSpc>
                <a:spcBef>
                  <a:spcPct val="20000"/>
                </a:spcBef>
                <a:buClr>
                  <a:schemeClr val="accent2"/>
                </a:buClr>
                <a:buFont typeface="Webdings" panose="05030102010509060703" pitchFamily="18" charset="2"/>
                <a:buChar char="4"/>
                <a:defRPr sz="2000">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eaLnBrk="1" hangingPunct="1">
                <a:lnSpc>
                  <a:spcPct val="100000"/>
                </a:lnSpc>
                <a:spcBef>
                  <a:spcPct val="0"/>
                </a:spcBef>
                <a:buClrTx/>
                <a:buSzTx/>
                <a:buFontTx/>
                <a:buNone/>
              </a:pPr>
              <a:r>
                <a:rPr lang="de-CH" altLang="de-DE" sz="1000" dirty="0">
                  <a:solidFill>
                    <a:schemeClr val="tx1"/>
                  </a:solidFill>
                  <a:latin typeface="Arial Narrow" panose="020B0606020202030204" pitchFamily="34" charset="0"/>
                </a:rPr>
                <a:t>Monetäre und nicht-monetäre Komponenten; bei monetären: fix und variabel; bei variabel: Aktienoptionspro-gramme und –</a:t>
              </a:r>
              <a:r>
                <a:rPr lang="de-CH" altLang="de-DE" sz="1000" dirty="0" err="1">
                  <a:solidFill>
                    <a:schemeClr val="tx1"/>
                  </a:solidFill>
                  <a:latin typeface="Arial Narrow" panose="020B0606020202030204" pitchFamily="34" charset="0"/>
                </a:rPr>
                <a:t>pläne</a:t>
              </a:r>
              <a:r>
                <a:rPr lang="de-CH" altLang="de-DE" sz="1000" dirty="0">
                  <a:solidFill>
                    <a:schemeClr val="tx1"/>
                  </a:solidFill>
                  <a:latin typeface="Arial Narrow" panose="020B0606020202030204" pitchFamily="34" charset="0"/>
                </a:rPr>
                <a:t>.</a:t>
              </a:r>
            </a:p>
          </p:txBody>
        </p:sp>
      </p:grpSp>
      <p:sp>
        <p:nvSpPr>
          <p:cNvPr id="40" name="Textfeld 39">
            <a:extLst>
              <a:ext uri="{FF2B5EF4-FFF2-40B4-BE49-F238E27FC236}">
                <a16:creationId xmlns:a16="http://schemas.microsoft.com/office/drawing/2014/main" id="{5EB849F6-2B6A-4348-B9BC-BC619FD48967}"/>
              </a:ext>
            </a:extLst>
          </p:cNvPr>
          <p:cNvSpPr txBox="1"/>
          <p:nvPr/>
        </p:nvSpPr>
        <p:spPr>
          <a:xfrm>
            <a:off x="8923053" y="6138976"/>
            <a:ext cx="72968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de-CH" sz="1000" dirty="0">
                <a:solidFill>
                  <a:srgbClr val="000000"/>
                </a:solidFill>
              </a:rPr>
              <a:t>Tab</a:t>
            </a:r>
            <a:r>
              <a:rPr kumimoji="0" lang="de-CH"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11-2</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q0EyBqVQVkWaz77JlLhN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JH7ak1Kiq067kxt90I35s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IgZhsHQVc0CoCsS0cCt7V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4Cso5kXnzUqWDk30t4kc.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sJRolLudJkqet4KgtMeVq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3h0sMabQs0CpTEyFZQEml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DuJPIePk.U6RTRqqUwtHR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YIHYw8VqIkWNNvjPk7bVc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0OiVR37WECxuLU3N.Zq2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2DhFIn2uDkmjuZx9PGsiP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J1oplIRN10iDuySSU9zae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7Cr5_IWdIEe95ljEBgozp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_uFuiHmFBEi4wnZSwunLs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9RfuEgSYQkWhCK8roBteO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OH1qSq4MPkyzV6LF450ne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pqhy8O7mw0eoVr.eSgUI3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5UYVSkg8HUuZJwU8q55HZ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QHDt9dl47EWOkV6R8JFQN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eylS9hICh0CDnX3mVHkte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ihGxpu_7yE.M6uxNkPJJk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kRkaYXiSt0yFE.cCs12uB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VNpvvuURqEK3bSdB54cDL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CKr_MbJ.P0ac1Lrp7AQe4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HjNsiv91mEqXsJQOGKiPO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q6YrNPWfA06spZqmT3m4L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uBJm7sI2SUq60mbz57ySt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HWM82JAWk0WCihBRV.8mi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UceEY.BehUS68fWjhF4mR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q6YrNPWfA06spZqmT3m4L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iWj97U2YUE6DOafq2CeBG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gOyBdYRCCUGTl8bQd.VpQ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kZG61kA3dUiae.erWguPC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vlu0KODmTU6iZt58qMT37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f6SlNvZTikKz7IUW4WBnd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w5183DJ13EmVeqf.cdi8j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z5IEurrTyU.fU.vMA_IE3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kGmRWeF.cUuTZ7sBmGbsJ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gTTrVf8GzkuVQZ__vU9H6w"/>
</p:tagLst>
</file>

<file path=ppt/theme/theme1.xml><?xml version="1.0" encoding="utf-8"?>
<a:theme xmlns:a="http://schemas.openxmlformats.org/drawingml/2006/main" name="Echo">
  <a:themeElements>
    <a:clrScheme name="Echo 15">
      <a:dk1>
        <a:srgbClr val="000000"/>
      </a:dk1>
      <a:lt1>
        <a:srgbClr val="FFFFFF"/>
      </a:lt1>
      <a:dk2>
        <a:srgbClr val="246237"/>
      </a:dk2>
      <a:lt2>
        <a:srgbClr val="4D4D4D"/>
      </a:lt2>
      <a:accent1>
        <a:srgbClr val="C2FFA3"/>
      </a:accent1>
      <a:accent2>
        <a:srgbClr val="B2B2B2"/>
      </a:accent2>
      <a:accent3>
        <a:srgbClr val="FFFFFF"/>
      </a:accent3>
      <a:accent4>
        <a:srgbClr val="000000"/>
      </a:accent4>
      <a:accent5>
        <a:srgbClr val="DDFFCE"/>
      </a:accent5>
      <a:accent6>
        <a:srgbClr val="A1A1A1"/>
      </a:accent6>
      <a:hlink>
        <a:srgbClr val="EDE76D"/>
      </a:hlink>
      <a:folHlink>
        <a:srgbClr val="CC0000"/>
      </a:folHlink>
    </a:clrScheme>
    <a:fontScheme name="Echo">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600" b="0" i="0" u="none" strike="noStrike" cap="none" normalizeH="0" baseline="0" smtClean="0">
            <a:ln>
              <a:noFill/>
            </a:ln>
            <a:solidFill>
              <a:schemeClr val="tx1"/>
            </a:solidFill>
            <a:effectLst/>
            <a:latin typeface="Arial"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
      <a:clrScheme name="Echo 11">
        <a:dk1>
          <a:srgbClr val="000000"/>
        </a:dk1>
        <a:lt1>
          <a:srgbClr val="FFFFFF"/>
        </a:lt1>
        <a:dk2>
          <a:srgbClr val="01BF40"/>
        </a:dk2>
        <a:lt2>
          <a:srgbClr val="B2B2B2"/>
        </a:lt2>
        <a:accent1>
          <a:srgbClr val="AFFE68"/>
        </a:accent1>
        <a:accent2>
          <a:srgbClr val="82D088"/>
        </a:accent2>
        <a:accent3>
          <a:srgbClr val="FFFFFF"/>
        </a:accent3>
        <a:accent4>
          <a:srgbClr val="000000"/>
        </a:accent4>
        <a:accent5>
          <a:srgbClr val="D4FEB9"/>
        </a:accent5>
        <a:accent6>
          <a:srgbClr val="75BC7B"/>
        </a:accent6>
        <a:hlink>
          <a:srgbClr val="0292FE"/>
        </a:hlink>
        <a:folHlink>
          <a:srgbClr val="DC5E00"/>
        </a:folHlink>
      </a:clrScheme>
      <a:clrMap bg1="lt1" tx1="dk1" bg2="lt2" tx2="dk2" accent1="accent1" accent2="accent2" accent3="accent3" accent4="accent4" accent5="accent5" accent6="accent6" hlink="hlink" folHlink="folHlink"/>
    </a:extraClrScheme>
    <a:extraClrScheme>
      <a:clrScheme name="Echo 12">
        <a:dk1>
          <a:srgbClr val="000000"/>
        </a:dk1>
        <a:lt1>
          <a:srgbClr val="FFFFFF"/>
        </a:lt1>
        <a:dk2>
          <a:srgbClr val="000000"/>
        </a:dk2>
        <a:lt2>
          <a:srgbClr val="B2B2B2"/>
        </a:lt2>
        <a:accent1>
          <a:srgbClr val="AFFE68"/>
        </a:accent1>
        <a:accent2>
          <a:srgbClr val="82D088"/>
        </a:accent2>
        <a:accent3>
          <a:srgbClr val="FFFFFF"/>
        </a:accent3>
        <a:accent4>
          <a:srgbClr val="000000"/>
        </a:accent4>
        <a:accent5>
          <a:srgbClr val="D4FEB9"/>
        </a:accent5>
        <a:accent6>
          <a:srgbClr val="75BC7B"/>
        </a:accent6>
        <a:hlink>
          <a:srgbClr val="0292FE"/>
        </a:hlink>
        <a:folHlink>
          <a:srgbClr val="DC5E00"/>
        </a:folHlink>
      </a:clrScheme>
      <a:clrMap bg1="lt1" tx1="dk1" bg2="lt2" tx2="dk2" accent1="accent1" accent2="accent2" accent3="accent3" accent4="accent4" accent5="accent5" accent6="accent6" hlink="hlink" folHlink="folHlink"/>
    </a:extraClrScheme>
    <a:extraClrScheme>
      <a:clrScheme name="Echo 13">
        <a:dk1>
          <a:srgbClr val="000000"/>
        </a:dk1>
        <a:lt1>
          <a:srgbClr val="FFFFFF"/>
        </a:lt1>
        <a:dk2>
          <a:srgbClr val="000000"/>
        </a:dk2>
        <a:lt2>
          <a:srgbClr val="B2B2B2"/>
        </a:lt2>
        <a:accent1>
          <a:srgbClr val="AFFE68"/>
        </a:accent1>
        <a:accent2>
          <a:srgbClr val="62C469"/>
        </a:accent2>
        <a:accent3>
          <a:srgbClr val="FFFFFF"/>
        </a:accent3>
        <a:accent4>
          <a:srgbClr val="000000"/>
        </a:accent4>
        <a:accent5>
          <a:srgbClr val="D4FEB9"/>
        </a:accent5>
        <a:accent6>
          <a:srgbClr val="58B15E"/>
        </a:accent6>
        <a:hlink>
          <a:srgbClr val="0292FE"/>
        </a:hlink>
        <a:folHlink>
          <a:srgbClr val="DC5E00"/>
        </a:folHlink>
      </a:clrScheme>
      <a:clrMap bg1="lt1" tx1="dk1" bg2="lt2" tx2="dk2" accent1="accent1" accent2="accent2" accent3="accent3" accent4="accent4" accent5="accent5" accent6="accent6" hlink="hlink" folHlink="folHlink"/>
    </a:extraClrScheme>
    <a:extraClrScheme>
      <a:clrScheme name="Echo 14">
        <a:dk1>
          <a:srgbClr val="000000"/>
        </a:dk1>
        <a:lt1>
          <a:srgbClr val="FFFFFF"/>
        </a:lt1>
        <a:dk2>
          <a:srgbClr val="246237"/>
        </a:dk2>
        <a:lt2>
          <a:srgbClr val="4D4D4D"/>
        </a:lt2>
        <a:accent1>
          <a:srgbClr val="C2FFA3"/>
        </a:accent1>
        <a:accent2>
          <a:srgbClr val="B2B2B2"/>
        </a:accent2>
        <a:accent3>
          <a:srgbClr val="FFFFFF"/>
        </a:accent3>
        <a:accent4>
          <a:srgbClr val="000000"/>
        </a:accent4>
        <a:accent5>
          <a:srgbClr val="DDFFCE"/>
        </a:accent5>
        <a:accent6>
          <a:srgbClr val="A1A1A1"/>
        </a:accent6>
        <a:hlink>
          <a:srgbClr val="EDE76D"/>
        </a:hlink>
        <a:folHlink>
          <a:srgbClr val="BC6666"/>
        </a:folHlink>
      </a:clrScheme>
      <a:clrMap bg1="lt1" tx1="dk1" bg2="lt2" tx2="dk2" accent1="accent1" accent2="accent2" accent3="accent3" accent4="accent4" accent5="accent5" accent6="accent6" hlink="hlink" folHlink="folHlink"/>
    </a:extraClrScheme>
    <a:extraClrScheme>
      <a:clrScheme name="Echo 15">
        <a:dk1>
          <a:srgbClr val="000000"/>
        </a:dk1>
        <a:lt1>
          <a:srgbClr val="FFFFFF"/>
        </a:lt1>
        <a:dk2>
          <a:srgbClr val="246237"/>
        </a:dk2>
        <a:lt2>
          <a:srgbClr val="4D4D4D"/>
        </a:lt2>
        <a:accent1>
          <a:srgbClr val="C2FFA3"/>
        </a:accent1>
        <a:accent2>
          <a:srgbClr val="B2B2B2"/>
        </a:accent2>
        <a:accent3>
          <a:srgbClr val="FFFFFF"/>
        </a:accent3>
        <a:accent4>
          <a:srgbClr val="000000"/>
        </a:accent4>
        <a:accent5>
          <a:srgbClr val="DDFFCE"/>
        </a:accent5>
        <a:accent6>
          <a:srgbClr val="A1A1A1"/>
        </a:accent6>
        <a:hlink>
          <a:srgbClr val="EDE76D"/>
        </a:hlink>
        <a:folHlink>
          <a:srgbClr val="CC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cho">
  <a:themeElements>
    <a:clrScheme name="Echo 15">
      <a:dk1>
        <a:srgbClr val="000000"/>
      </a:dk1>
      <a:lt1>
        <a:srgbClr val="FFFFFF"/>
      </a:lt1>
      <a:dk2>
        <a:srgbClr val="246237"/>
      </a:dk2>
      <a:lt2>
        <a:srgbClr val="4D4D4D"/>
      </a:lt2>
      <a:accent1>
        <a:srgbClr val="C2FFA3"/>
      </a:accent1>
      <a:accent2>
        <a:srgbClr val="B2B2B2"/>
      </a:accent2>
      <a:accent3>
        <a:srgbClr val="FFFFFF"/>
      </a:accent3>
      <a:accent4>
        <a:srgbClr val="000000"/>
      </a:accent4>
      <a:accent5>
        <a:srgbClr val="DDFFCE"/>
      </a:accent5>
      <a:accent6>
        <a:srgbClr val="A1A1A1"/>
      </a:accent6>
      <a:hlink>
        <a:srgbClr val="EDE76D"/>
      </a:hlink>
      <a:folHlink>
        <a:srgbClr val="CC0000"/>
      </a:folHlink>
    </a:clrScheme>
    <a:fontScheme name="Echo">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2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2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
      <a:clrScheme name="Echo 11">
        <a:dk1>
          <a:srgbClr val="000000"/>
        </a:dk1>
        <a:lt1>
          <a:srgbClr val="FFFFFF"/>
        </a:lt1>
        <a:dk2>
          <a:srgbClr val="01BF40"/>
        </a:dk2>
        <a:lt2>
          <a:srgbClr val="B2B2B2"/>
        </a:lt2>
        <a:accent1>
          <a:srgbClr val="AFFE68"/>
        </a:accent1>
        <a:accent2>
          <a:srgbClr val="82D088"/>
        </a:accent2>
        <a:accent3>
          <a:srgbClr val="FFFFFF"/>
        </a:accent3>
        <a:accent4>
          <a:srgbClr val="000000"/>
        </a:accent4>
        <a:accent5>
          <a:srgbClr val="D4FEB9"/>
        </a:accent5>
        <a:accent6>
          <a:srgbClr val="75BC7B"/>
        </a:accent6>
        <a:hlink>
          <a:srgbClr val="0292FE"/>
        </a:hlink>
        <a:folHlink>
          <a:srgbClr val="DC5E00"/>
        </a:folHlink>
      </a:clrScheme>
      <a:clrMap bg1="lt1" tx1="dk1" bg2="lt2" tx2="dk2" accent1="accent1" accent2="accent2" accent3="accent3" accent4="accent4" accent5="accent5" accent6="accent6" hlink="hlink" folHlink="folHlink"/>
    </a:extraClrScheme>
    <a:extraClrScheme>
      <a:clrScheme name="Echo 12">
        <a:dk1>
          <a:srgbClr val="000000"/>
        </a:dk1>
        <a:lt1>
          <a:srgbClr val="FFFFFF"/>
        </a:lt1>
        <a:dk2>
          <a:srgbClr val="000000"/>
        </a:dk2>
        <a:lt2>
          <a:srgbClr val="B2B2B2"/>
        </a:lt2>
        <a:accent1>
          <a:srgbClr val="AFFE68"/>
        </a:accent1>
        <a:accent2>
          <a:srgbClr val="82D088"/>
        </a:accent2>
        <a:accent3>
          <a:srgbClr val="FFFFFF"/>
        </a:accent3>
        <a:accent4>
          <a:srgbClr val="000000"/>
        </a:accent4>
        <a:accent5>
          <a:srgbClr val="D4FEB9"/>
        </a:accent5>
        <a:accent6>
          <a:srgbClr val="75BC7B"/>
        </a:accent6>
        <a:hlink>
          <a:srgbClr val="0292FE"/>
        </a:hlink>
        <a:folHlink>
          <a:srgbClr val="DC5E00"/>
        </a:folHlink>
      </a:clrScheme>
      <a:clrMap bg1="lt1" tx1="dk1" bg2="lt2" tx2="dk2" accent1="accent1" accent2="accent2" accent3="accent3" accent4="accent4" accent5="accent5" accent6="accent6" hlink="hlink" folHlink="folHlink"/>
    </a:extraClrScheme>
    <a:extraClrScheme>
      <a:clrScheme name="Echo 13">
        <a:dk1>
          <a:srgbClr val="000000"/>
        </a:dk1>
        <a:lt1>
          <a:srgbClr val="FFFFFF"/>
        </a:lt1>
        <a:dk2>
          <a:srgbClr val="000000"/>
        </a:dk2>
        <a:lt2>
          <a:srgbClr val="B2B2B2"/>
        </a:lt2>
        <a:accent1>
          <a:srgbClr val="AFFE68"/>
        </a:accent1>
        <a:accent2>
          <a:srgbClr val="62C469"/>
        </a:accent2>
        <a:accent3>
          <a:srgbClr val="FFFFFF"/>
        </a:accent3>
        <a:accent4>
          <a:srgbClr val="000000"/>
        </a:accent4>
        <a:accent5>
          <a:srgbClr val="D4FEB9"/>
        </a:accent5>
        <a:accent6>
          <a:srgbClr val="58B15E"/>
        </a:accent6>
        <a:hlink>
          <a:srgbClr val="0292FE"/>
        </a:hlink>
        <a:folHlink>
          <a:srgbClr val="DC5E00"/>
        </a:folHlink>
      </a:clrScheme>
      <a:clrMap bg1="lt1" tx1="dk1" bg2="lt2" tx2="dk2" accent1="accent1" accent2="accent2" accent3="accent3" accent4="accent4" accent5="accent5" accent6="accent6" hlink="hlink" folHlink="folHlink"/>
    </a:extraClrScheme>
    <a:extraClrScheme>
      <a:clrScheme name="Echo 14">
        <a:dk1>
          <a:srgbClr val="000000"/>
        </a:dk1>
        <a:lt1>
          <a:srgbClr val="FFFFFF"/>
        </a:lt1>
        <a:dk2>
          <a:srgbClr val="246237"/>
        </a:dk2>
        <a:lt2>
          <a:srgbClr val="4D4D4D"/>
        </a:lt2>
        <a:accent1>
          <a:srgbClr val="C2FFA3"/>
        </a:accent1>
        <a:accent2>
          <a:srgbClr val="B2B2B2"/>
        </a:accent2>
        <a:accent3>
          <a:srgbClr val="FFFFFF"/>
        </a:accent3>
        <a:accent4>
          <a:srgbClr val="000000"/>
        </a:accent4>
        <a:accent5>
          <a:srgbClr val="DDFFCE"/>
        </a:accent5>
        <a:accent6>
          <a:srgbClr val="A1A1A1"/>
        </a:accent6>
        <a:hlink>
          <a:srgbClr val="EDE76D"/>
        </a:hlink>
        <a:folHlink>
          <a:srgbClr val="BC6666"/>
        </a:folHlink>
      </a:clrScheme>
      <a:clrMap bg1="lt1" tx1="dk1" bg2="lt2" tx2="dk2" accent1="accent1" accent2="accent2" accent3="accent3" accent4="accent4" accent5="accent5" accent6="accent6" hlink="hlink" folHlink="folHlink"/>
    </a:extraClrScheme>
    <a:extraClrScheme>
      <a:clrScheme name="Echo 15">
        <a:dk1>
          <a:srgbClr val="000000"/>
        </a:dk1>
        <a:lt1>
          <a:srgbClr val="FFFFFF"/>
        </a:lt1>
        <a:dk2>
          <a:srgbClr val="246237"/>
        </a:dk2>
        <a:lt2>
          <a:srgbClr val="4D4D4D"/>
        </a:lt2>
        <a:accent1>
          <a:srgbClr val="C2FFA3"/>
        </a:accent1>
        <a:accent2>
          <a:srgbClr val="B2B2B2"/>
        </a:accent2>
        <a:accent3>
          <a:srgbClr val="FFFFFF"/>
        </a:accent3>
        <a:accent4>
          <a:srgbClr val="000000"/>
        </a:accent4>
        <a:accent5>
          <a:srgbClr val="DDFFCE"/>
        </a:accent5>
        <a:accent6>
          <a:srgbClr val="A1A1A1"/>
        </a:accent6>
        <a:hlink>
          <a:srgbClr val="EDE76D"/>
        </a:hlink>
        <a:folHlink>
          <a:srgbClr val="CC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6270</Words>
  <Application>Microsoft Office PowerPoint</Application>
  <PresentationFormat>A4-Papier (210 x 297 mm)</PresentationFormat>
  <Paragraphs>2232</Paragraphs>
  <Slides>78</Slides>
  <Notes>27</Notes>
  <HiddenSlides>0</HiddenSlides>
  <MMClips>0</MMClips>
  <ScaleCrop>false</ScaleCrop>
  <HeadingPairs>
    <vt:vector size="8" baseType="variant">
      <vt:variant>
        <vt:lpstr>Verwendete Schriftarten</vt:lpstr>
      </vt:variant>
      <vt:variant>
        <vt:i4>9</vt:i4>
      </vt:variant>
      <vt:variant>
        <vt:lpstr>Design</vt:lpstr>
      </vt:variant>
      <vt:variant>
        <vt:i4>2</vt:i4>
      </vt:variant>
      <vt:variant>
        <vt:lpstr>Eingebettete OLE-Server</vt:lpstr>
      </vt:variant>
      <vt:variant>
        <vt:i4>2</vt:i4>
      </vt:variant>
      <vt:variant>
        <vt:lpstr>Folientitel</vt:lpstr>
      </vt:variant>
      <vt:variant>
        <vt:i4>78</vt:i4>
      </vt:variant>
    </vt:vector>
  </HeadingPairs>
  <TitlesOfParts>
    <vt:vector size="91" baseType="lpstr">
      <vt:lpstr>Arial</vt:lpstr>
      <vt:lpstr>Arial Narrow</vt:lpstr>
      <vt:lpstr>Arial Unicode MS</vt:lpstr>
      <vt:lpstr>Calibri</vt:lpstr>
      <vt:lpstr>Frutiger 47LightCn</vt:lpstr>
      <vt:lpstr>Times New Roman</vt:lpstr>
      <vt:lpstr>Verdana</vt:lpstr>
      <vt:lpstr>Webdings</vt:lpstr>
      <vt:lpstr>Wingdings</vt:lpstr>
      <vt:lpstr>Echo</vt:lpstr>
      <vt:lpstr>1_Echo</vt:lpstr>
      <vt:lpstr>TCLayout.ActiveDocument.1</vt:lpstr>
      <vt:lpstr>TCLayout.ActiveDocument</vt:lpstr>
      <vt:lpstr>PowerPoint-Präsentation</vt:lpstr>
      <vt:lpstr>Inhaltsverzeichnis</vt:lpstr>
      <vt:lpstr>Strukturelemente eines MGUs</vt:lpstr>
      <vt:lpstr>Organisation und Struktur der UBS</vt:lpstr>
      <vt:lpstr>Das Corporate Surplus und der Corporate Discount</vt:lpstr>
      <vt:lpstr>Das Corporate Premium</vt:lpstr>
      <vt:lpstr>Begriffsgerüst für das Corporate Management</vt:lpstr>
      <vt:lpstr>PowerPoint-Präsentation</vt:lpstr>
      <vt:lpstr>Die drei wertsteigernden Kernaktivitäten eines CM</vt:lpstr>
      <vt:lpstr>Das Corporate-Management-Modell (CMM)</vt:lpstr>
      <vt:lpstr>Kernaktivitäten und Wertsteigerungshebel im CMM</vt:lpstr>
      <vt:lpstr>Entwicklungsstufen eines Corporate Managements</vt:lpstr>
      <vt:lpstr>PowerPoint-Präsentation</vt:lpstr>
      <vt:lpstr>Inhaltsverzeichnis</vt:lpstr>
      <vt:lpstr>Die Wertsteigerungshebel des normativen Rahmens</vt:lpstr>
      <vt:lpstr>Die Wertsteigerungshebel des normativen Rahmens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Die Wertsteigerungshebel der Corporate Strategy</vt:lpstr>
      <vt:lpstr>Inhaltsverzeichnis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Entscheidungsbaum der Werttreiber (I)</vt:lpstr>
      <vt:lpstr>PowerPoint-Präsentation</vt:lpstr>
      <vt:lpstr>PowerPoint-Präsentation</vt:lpstr>
      <vt:lpstr>PowerPoint-Präsentation</vt:lpstr>
      <vt:lpstr>Dimensionen von Wachstumsstrategien</vt:lpstr>
      <vt:lpstr>Geschäftsportfolio der Metro AG</vt:lpstr>
      <vt:lpstr>Transaktionsstruktur eines Spin-off</vt:lpstr>
      <vt:lpstr>Transaktionsstruktur eines Equity-Carveout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Inhaltsverzeichnis</vt:lpstr>
      <vt:lpstr>Die Wertsteigerungshebel der Corporate Organization</vt:lpstr>
      <vt:lpstr>Typen von Interaktionsstilen</vt:lpstr>
      <vt:lpstr>Die vier Interaktionsstile im Vergleich</vt:lpstr>
      <vt:lpstr>PowerPoint-Präsentation</vt:lpstr>
      <vt:lpstr>PowerPoint-Präsentation</vt:lpstr>
      <vt:lpstr>PowerPoint-Präsentation</vt:lpstr>
      <vt:lpstr>PowerPoint-Präsentation</vt:lpstr>
      <vt:lpstr>PowerPoint-Präsentation</vt:lpstr>
      <vt:lpstr>Verankerung der Verantwortung im Topmanagement</vt:lpstr>
      <vt:lpstr>Aufgabenfelder eines Corporate Headquarters</vt:lpstr>
      <vt:lpstr>PowerPoint-Präsentation</vt:lpstr>
      <vt:lpstr>Strukturelle Koordinationsmechanismen</vt:lpstr>
      <vt:lpstr>Die Zwecksetzungen der Managementsysteme</vt:lpstr>
      <vt:lpstr>Der 3-gliedrige Aufbau eines CPS im MGU</vt:lpstr>
      <vt:lpstr>Ablaufstruktur eines Prozesses der Corporate-Planung</vt:lpstr>
      <vt:lpstr>Phasenmodell eines Pipelineprozesses zum Management einer strategischen Initiative</vt:lpstr>
      <vt:lpstr>Ausgestaltungsformen eines Corporate Controllings</vt:lpstr>
      <vt:lpstr>Managementsysteme im Vergleich</vt:lpstr>
    </vt:vector>
  </TitlesOfParts>
  <Company>University of St. Gallen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NMalcherek</dc:creator>
  <cp:lastModifiedBy>Mueller-Stewens, Guenter</cp:lastModifiedBy>
  <cp:revision>457</cp:revision>
  <cp:lastPrinted>2020-10-19T15:27:38Z</cp:lastPrinted>
  <dcterms:created xsi:type="dcterms:W3CDTF">2004-11-23T08:35:58Z</dcterms:created>
  <dcterms:modified xsi:type="dcterms:W3CDTF">2020-12-02T17:15:16Z</dcterms:modified>
</cp:coreProperties>
</file>